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57"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8507"/>
    <a:srgbClr val="F79709"/>
    <a:srgbClr val="F6800A"/>
    <a:srgbClr val="FF9900"/>
    <a:srgbClr val="D6A300"/>
    <a:srgbClr val="E2AC00"/>
    <a:srgbClr val="EAB200"/>
    <a:srgbClr val="808080"/>
    <a:srgbClr val="B2B2B2"/>
    <a:srgbClr val="66A7D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4632" autoAdjust="0"/>
    <p:restoredTop sz="90929" autoAdjust="0"/>
  </p:normalViewPr>
  <p:slideViewPr>
    <p:cSldViewPr>
      <p:cViewPr varScale="1">
        <p:scale>
          <a:sx n="69" d="100"/>
          <a:sy n="69" d="100"/>
        </p:scale>
        <p:origin x="-1776" y="-108"/>
      </p:cViewPr>
      <p:guideLst>
        <p:guide orient="horz" pos="2160"/>
        <p:guide pos="2880"/>
      </p:guideLst>
    </p:cSldViewPr>
  </p:slideViewPr>
  <p:outlineViewPr>
    <p:cViewPr>
      <p:scale>
        <a:sx n="33" d="100"/>
        <a:sy n="33" d="100"/>
      </p:scale>
      <p:origin x="0" y="262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819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819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l-GR" smtClean="0"/>
              <a:t>Δ. ΣΠΗΛΙΟΠΟΥΛΟΣ</a:t>
            </a:r>
            <a:endParaRPr lang="fr-FR"/>
          </a:p>
        </p:txBody>
      </p:sp>
      <p:sp>
        <p:nvSpPr>
          <p:cNvPr id="819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29F9E24-E83A-420E-860F-DA9773BA09E2}" type="slidenum">
              <a:rPr lang="fr-FR"/>
              <a:pPr/>
              <a:t>‹#›</a:t>
            </a:fld>
            <a:endParaRPr lang="fr-F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l-GR" smtClean="0"/>
              <a:t>Δ. ΣΠΗΛΙΟΠΟΥΛΟΣ</a:t>
            </a:r>
            <a:endParaRPr lang="fr-F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F54951A-BA71-45D4-93B1-7680E13BBC55}" type="slidenum">
              <a:rPr lang="fr-FR"/>
              <a:pPr/>
              <a:t>‹#›</a:t>
            </a:fld>
            <a:endParaRPr lang="fr-FR"/>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Footer Placeholder 3"/>
          <p:cNvSpPr>
            <a:spLocks noGrp="1"/>
          </p:cNvSpPr>
          <p:nvPr>
            <p:ph type="ftr" sz="quarter" idx="10"/>
          </p:nvPr>
        </p:nvSpPr>
        <p:spPr/>
        <p:txBody>
          <a:bodyPr/>
          <a:lstStyle/>
          <a:p>
            <a:r>
              <a:rPr lang="el-GR" smtClean="0"/>
              <a:t>Δ. ΣΠΗΛΙΟΠΟΥΛΟΣ</a:t>
            </a: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149" name="Rectangle 5"/>
          <p:cNvSpPr>
            <a:spLocks noGrp="1" noChangeArrowheads="1"/>
          </p:cNvSpPr>
          <p:nvPr>
            <p:ph type="ctrTitle"/>
          </p:nvPr>
        </p:nvSpPr>
        <p:spPr>
          <a:xfrm>
            <a:off x="228600" y="2286000"/>
            <a:ext cx="8648700" cy="1143000"/>
          </a:xfrm>
        </p:spPr>
        <p:txBody>
          <a:bodyPr/>
          <a:lstStyle>
            <a:lvl1pPr algn="ctr">
              <a:defRPr sz="4400" b="1">
                <a:effectLst/>
                <a:latin typeface="Arial" pitchFamily="34" charset="0"/>
                <a:cs typeface="Arial" pitchFamily="34" charset="0"/>
              </a:defRPr>
            </a:lvl1pPr>
          </a:lstStyle>
          <a:p>
            <a:r>
              <a:rPr lang="en-US" smtClean="0"/>
              <a:t>Click to edit Master title style</a:t>
            </a:r>
            <a:endParaRPr lang="fr-FR" dirty="0"/>
          </a:p>
        </p:txBody>
      </p:sp>
      <p:sp>
        <p:nvSpPr>
          <p:cNvPr id="6150" name="Rectangle 6"/>
          <p:cNvSpPr>
            <a:spLocks noGrp="1" noChangeArrowheads="1"/>
          </p:cNvSpPr>
          <p:nvPr>
            <p:ph type="subTitle" idx="1"/>
          </p:nvPr>
        </p:nvSpPr>
        <p:spPr>
          <a:xfrm>
            <a:off x="228600" y="3886200"/>
            <a:ext cx="8648700" cy="1752600"/>
          </a:xfrm>
        </p:spPr>
        <p:txBody>
          <a:bodyPr/>
          <a:lstStyle>
            <a:lvl1pPr marL="0" indent="0" algn="ctr">
              <a:buFont typeface="Wingdings" pitchFamily="2" charset="2"/>
              <a:buNone/>
              <a:defRPr sz="3600">
                <a:latin typeface="Arial" pitchFamily="34" charset="0"/>
                <a:cs typeface="Arial" pitchFamily="34" charset="0"/>
              </a:defRPr>
            </a:lvl1pPr>
          </a:lstStyle>
          <a:p>
            <a:r>
              <a:rPr lang="en-US" smtClean="0"/>
              <a:t>Click to edit Master subtitle style</a:t>
            </a:r>
            <a:endParaRPr lang="fr-FR" dirty="0"/>
          </a:p>
        </p:txBody>
      </p:sp>
      <p:sp>
        <p:nvSpPr>
          <p:cNvPr id="6169" name="Text Box 25"/>
          <p:cNvSpPr txBox="1">
            <a:spLocks noChangeArrowheads="1"/>
          </p:cNvSpPr>
          <p:nvPr/>
        </p:nvSpPr>
        <p:spPr bwMode="auto">
          <a:xfrm>
            <a:off x="8305800" y="6524625"/>
            <a:ext cx="581025" cy="244475"/>
          </a:xfrm>
          <a:prstGeom prst="rect">
            <a:avLst/>
          </a:prstGeom>
          <a:noFill/>
          <a:ln w="9525">
            <a:noFill/>
            <a:miter lim="800000"/>
            <a:headEnd/>
            <a:tailEnd/>
          </a:ln>
          <a:effectLst/>
        </p:spPr>
        <p:txBody>
          <a:bodyPr lIns="0" tIns="0" rIns="0" bIns="0">
            <a:spAutoFit/>
          </a:bodyPr>
          <a:lstStyle/>
          <a:p>
            <a:pPr algn="r"/>
            <a:fld id="{ABEBDC97-0633-4E4B-9C2F-7875056F2720}" type="datetime1">
              <a:rPr lang="fr-FR" sz="800">
                <a:latin typeface="Arial" pitchFamily="34" charset="0"/>
                <a:cs typeface="Arial" pitchFamily="34" charset="0"/>
              </a:rPr>
              <a:pPr algn="r"/>
              <a:t>08/06/2017</a:t>
            </a:fld>
            <a:r>
              <a:rPr lang="fr-FR" sz="800" dirty="0">
                <a:latin typeface="Arial" pitchFamily="34" charset="0"/>
                <a:cs typeface="Arial" pitchFamily="34" charset="0"/>
              </a:rPr>
              <a:t/>
            </a:r>
            <a:br>
              <a:rPr lang="fr-FR" sz="800" dirty="0">
                <a:latin typeface="Arial" pitchFamily="34" charset="0"/>
                <a:cs typeface="Arial" pitchFamily="34" charset="0"/>
              </a:rPr>
            </a:br>
            <a:r>
              <a:rPr lang="fr-FR" sz="800" dirty="0">
                <a:latin typeface="Arial" pitchFamily="34" charset="0"/>
                <a:cs typeface="Arial" pitchFamily="34" charset="0"/>
              </a:rPr>
              <a:t>Page   </a:t>
            </a:r>
            <a:fld id="{9706E980-18E7-4A58-958A-899E08E0F57F}" type="slidenum">
              <a:rPr lang="fr-FR" sz="800">
                <a:latin typeface="Arial" pitchFamily="34" charset="0"/>
                <a:cs typeface="Arial" pitchFamily="34" charset="0"/>
              </a:rPr>
              <a:pPr algn="r"/>
              <a:t>‹#›</a:t>
            </a:fld>
            <a:endParaRPr lang="fr-FR" sz="800" dirty="0">
              <a:latin typeface="Arial" pitchFamily="34" charset="0"/>
              <a:cs typeface="Arial" pitchFamily="34" charset="0"/>
            </a:endParaRPr>
          </a:p>
        </p:txBody>
      </p:sp>
      <p:pic>
        <p:nvPicPr>
          <p:cNvPr id="7" name="Picture 6" descr="Logo_0_original.jpg"/>
          <p:cNvPicPr>
            <a:picLocks noChangeAspect="1"/>
          </p:cNvPicPr>
          <p:nvPr userDrawn="1"/>
        </p:nvPicPr>
        <p:blipFill>
          <a:blip r:embed="rId2" cstate="print"/>
          <a:srcRect t="13951" r="5459" b="16291"/>
          <a:stretch>
            <a:fillRect/>
          </a:stretch>
        </p:blipFill>
        <p:spPr>
          <a:xfrm>
            <a:off x="179512" y="260648"/>
            <a:ext cx="2976331" cy="720080"/>
          </a:xfrm>
          <a:prstGeom prst="rect">
            <a:avLst/>
          </a:prstGeom>
        </p:spPr>
      </p:pic>
      <p:cxnSp>
        <p:nvCxnSpPr>
          <p:cNvPr id="9" name="Straight Connector 8"/>
          <p:cNvCxnSpPr/>
          <p:nvPr userDrawn="1"/>
        </p:nvCxnSpPr>
        <p:spPr bwMode="auto">
          <a:xfrm>
            <a:off x="180000" y="980728"/>
            <a:ext cx="8784488" cy="0"/>
          </a:xfrm>
          <a:prstGeom prst="line">
            <a:avLst/>
          </a:prstGeom>
          <a:solidFill>
            <a:schemeClr val="accent1"/>
          </a:solidFill>
          <a:ln w="25400" cap="flat" cmpd="sng" algn="ctr">
            <a:solidFill>
              <a:srgbClr val="DB8507"/>
            </a:solidFill>
            <a:prstDash val="solid"/>
            <a:round/>
            <a:headEnd type="none" w="med" len="med"/>
            <a:tailEnd type="none" w="med" len="med"/>
          </a:ln>
          <a:effectLst/>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5125" y="444500"/>
            <a:ext cx="2162175" cy="5651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444500"/>
            <a:ext cx="6334125" cy="5651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676400"/>
            <a:ext cx="424815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676400"/>
            <a:ext cx="424815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347864" y="444500"/>
            <a:ext cx="5529436" cy="6096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en-US" smtClean="0"/>
              <a:t>Click to edit Master title style</a:t>
            </a:r>
            <a:endParaRPr lang="fr-FR" dirty="0" smtClean="0"/>
          </a:p>
        </p:txBody>
      </p:sp>
      <p:sp>
        <p:nvSpPr>
          <p:cNvPr id="1027" name="Rectangle 3"/>
          <p:cNvSpPr>
            <a:spLocks noGrp="1" noChangeArrowheads="1"/>
          </p:cNvSpPr>
          <p:nvPr>
            <p:ph type="body" idx="1"/>
          </p:nvPr>
        </p:nvSpPr>
        <p:spPr bwMode="auto">
          <a:xfrm>
            <a:off x="228600" y="1676400"/>
            <a:ext cx="8648700" cy="4419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41" name="Text Box 17"/>
          <p:cNvSpPr txBox="1">
            <a:spLocks noChangeArrowheads="1"/>
          </p:cNvSpPr>
          <p:nvPr/>
        </p:nvSpPr>
        <p:spPr bwMode="auto">
          <a:xfrm>
            <a:off x="8305800" y="6524625"/>
            <a:ext cx="581025" cy="244475"/>
          </a:xfrm>
          <a:prstGeom prst="rect">
            <a:avLst/>
          </a:prstGeom>
          <a:noFill/>
          <a:ln w="9525">
            <a:noFill/>
            <a:miter lim="800000"/>
            <a:headEnd/>
            <a:tailEnd/>
          </a:ln>
          <a:effectLst/>
        </p:spPr>
        <p:txBody>
          <a:bodyPr lIns="0" tIns="0" rIns="0" bIns="0">
            <a:spAutoFit/>
          </a:bodyPr>
          <a:lstStyle/>
          <a:p>
            <a:pPr algn="r"/>
            <a:fld id="{163759C7-04F2-45EF-8DD8-D34D7937E68E}" type="datetime1">
              <a:rPr lang="fr-FR" sz="800">
                <a:latin typeface="Arial" pitchFamily="34" charset="0"/>
                <a:cs typeface="Arial" pitchFamily="34" charset="0"/>
              </a:rPr>
              <a:pPr algn="r"/>
              <a:t>08/06/2017</a:t>
            </a:fld>
            <a:r>
              <a:rPr lang="fr-FR" sz="800" dirty="0">
                <a:latin typeface="Arial" pitchFamily="34" charset="0"/>
                <a:cs typeface="Arial" pitchFamily="34" charset="0"/>
              </a:rPr>
              <a:t/>
            </a:r>
            <a:br>
              <a:rPr lang="fr-FR" sz="800" dirty="0">
                <a:latin typeface="Arial" pitchFamily="34" charset="0"/>
                <a:cs typeface="Arial" pitchFamily="34" charset="0"/>
              </a:rPr>
            </a:br>
            <a:r>
              <a:rPr lang="fr-FR" sz="800" dirty="0">
                <a:latin typeface="Arial" pitchFamily="34" charset="0"/>
                <a:cs typeface="Arial" pitchFamily="34" charset="0"/>
              </a:rPr>
              <a:t>Page   </a:t>
            </a:r>
            <a:fld id="{CFE5896D-F3A3-4ECB-A77D-F3785F44C494}" type="slidenum">
              <a:rPr lang="fr-FR" sz="800">
                <a:latin typeface="Arial" pitchFamily="34" charset="0"/>
                <a:cs typeface="Arial" pitchFamily="34" charset="0"/>
              </a:rPr>
              <a:pPr algn="r"/>
              <a:t>‹#›</a:t>
            </a:fld>
            <a:endParaRPr lang="fr-FR" sz="800" dirty="0">
              <a:latin typeface="Arial" pitchFamily="34" charset="0"/>
              <a:cs typeface="Arial" pitchFamily="34" charset="0"/>
            </a:endParaRPr>
          </a:p>
        </p:txBody>
      </p:sp>
      <p:pic>
        <p:nvPicPr>
          <p:cNvPr id="7" name="Picture 6" descr="Logo_0_original.jpg"/>
          <p:cNvPicPr>
            <a:picLocks noChangeAspect="1"/>
          </p:cNvPicPr>
          <p:nvPr/>
        </p:nvPicPr>
        <p:blipFill>
          <a:blip r:embed="rId13" cstate="print"/>
          <a:srcRect t="13951" r="5459" b="16291"/>
          <a:stretch>
            <a:fillRect/>
          </a:stretch>
        </p:blipFill>
        <p:spPr>
          <a:xfrm>
            <a:off x="179512" y="468308"/>
            <a:ext cx="2117983" cy="512420"/>
          </a:xfrm>
          <a:prstGeom prst="rect">
            <a:avLst/>
          </a:prstGeom>
        </p:spPr>
      </p:pic>
      <p:cxnSp>
        <p:nvCxnSpPr>
          <p:cNvPr id="8" name="Straight Connector 7"/>
          <p:cNvCxnSpPr/>
          <p:nvPr/>
        </p:nvCxnSpPr>
        <p:spPr bwMode="auto">
          <a:xfrm>
            <a:off x="180000" y="980728"/>
            <a:ext cx="8784488" cy="0"/>
          </a:xfrm>
          <a:prstGeom prst="line">
            <a:avLst/>
          </a:prstGeom>
          <a:solidFill>
            <a:schemeClr val="accent1"/>
          </a:solidFill>
          <a:ln w="25400" cap="flat" cmpd="sng" algn="ctr">
            <a:solidFill>
              <a:srgbClr val="DB8507"/>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rtl="0" eaLnBrk="1" fontAlgn="base" hangingPunct="1">
        <a:spcBef>
          <a:spcPct val="0"/>
        </a:spcBef>
        <a:spcAft>
          <a:spcPct val="0"/>
        </a:spcAft>
        <a:defRPr sz="2100">
          <a:solidFill>
            <a:schemeClr val="tx1"/>
          </a:solidFill>
          <a:effectLst>
            <a:outerShdw blurRad="38100" dist="38100" dir="2700000" algn="tl">
              <a:srgbClr val="000000">
                <a:alpha val="43137"/>
              </a:srgbClr>
            </a:outerShdw>
          </a:effectLst>
          <a:latin typeface="Arial" pitchFamily="34" charset="0"/>
          <a:ea typeface="+mj-ea"/>
          <a:cs typeface="Arial" pitchFamily="34" charset="0"/>
        </a:defRPr>
      </a:lvl1pPr>
      <a:lvl2pPr algn="r" rtl="0" eaLnBrk="1" fontAlgn="base" hangingPunct="1">
        <a:spcBef>
          <a:spcPct val="0"/>
        </a:spcBef>
        <a:spcAft>
          <a:spcPct val="0"/>
        </a:spcAft>
        <a:defRPr sz="2400">
          <a:solidFill>
            <a:schemeClr val="tx1"/>
          </a:solidFill>
          <a:latin typeface="FuturaA Md BT" pitchFamily="34" charset="0"/>
        </a:defRPr>
      </a:lvl2pPr>
      <a:lvl3pPr algn="r" rtl="0" eaLnBrk="1" fontAlgn="base" hangingPunct="1">
        <a:spcBef>
          <a:spcPct val="0"/>
        </a:spcBef>
        <a:spcAft>
          <a:spcPct val="0"/>
        </a:spcAft>
        <a:defRPr sz="2400">
          <a:solidFill>
            <a:schemeClr val="tx1"/>
          </a:solidFill>
          <a:latin typeface="FuturaA Md BT" pitchFamily="34" charset="0"/>
        </a:defRPr>
      </a:lvl3pPr>
      <a:lvl4pPr algn="r" rtl="0" eaLnBrk="1" fontAlgn="base" hangingPunct="1">
        <a:spcBef>
          <a:spcPct val="0"/>
        </a:spcBef>
        <a:spcAft>
          <a:spcPct val="0"/>
        </a:spcAft>
        <a:defRPr sz="2400">
          <a:solidFill>
            <a:schemeClr val="tx1"/>
          </a:solidFill>
          <a:latin typeface="FuturaA Md BT" pitchFamily="34" charset="0"/>
        </a:defRPr>
      </a:lvl4pPr>
      <a:lvl5pPr algn="r" rtl="0" eaLnBrk="1" fontAlgn="base" hangingPunct="1">
        <a:spcBef>
          <a:spcPct val="0"/>
        </a:spcBef>
        <a:spcAft>
          <a:spcPct val="0"/>
        </a:spcAft>
        <a:defRPr sz="2400">
          <a:solidFill>
            <a:schemeClr val="tx1"/>
          </a:solidFill>
          <a:latin typeface="FuturaA Md BT" pitchFamily="34" charset="0"/>
        </a:defRPr>
      </a:lvl5pPr>
      <a:lvl6pPr marL="457200" algn="r" rtl="0" eaLnBrk="1" fontAlgn="base" hangingPunct="1">
        <a:spcBef>
          <a:spcPct val="0"/>
        </a:spcBef>
        <a:spcAft>
          <a:spcPct val="0"/>
        </a:spcAft>
        <a:defRPr sz="2400">
          <a:solidFill>
            <a:schemeClr val="tx1"/>
          </a:solidFill>
          <a:latin typeface="FuturaA Md BT" pitchFamily="34" charset="0"/>
        </a:defRPr>
      </a:lvl6pPr>
      <a:lvl7pPr marL="914400" algn="r" rtl="0" eaLnBrk="1" fontAlgn="base" hangingPunct="1">
        <a:spcBef>
          <a:spcPct val="0"/>
        </a:spcBef>
        <a:spcAft>
          <a:spcPct val="0"/>
        </a:spcAft>
        <a:defRPr sz="2400">
          <a:solidFill>
            <a:schemeClr val="tx1"/>
          </a:solidFill>
          <a:latin typeface="FuturaA Md BT" pitchFamily="34" charset="0"/>
        </a:defRPr>
      </a:lvl7pPr>
      <a:lvl8pPr marL="1371600" algn="r" rtl="0" eaLnBrk="1" fontAlgn="base" hangingPunct="1">
        <a:spcBef>
          <a:spcPct val="0"/>
        </a:spcBef>
        <a:spcAft>
          <a:spcPct val="0"/>
        </a:spcAft>
        <a:defRPr sz="2400">
          <a:solidFill>
            <a:schemeClr val="tx1"/>
          </a:solidFill>
          <a:latin typeface="FuturaA Md BT" pitchFamily="34" charset="0"/>
        </a:defRPr>
      </a:lvl8pPr>
      <a:lvl9pPr marL="1828800" algn="r" rtl="0" eaLnBrk="1" fontAlgn="base" hangingPunct="1">
        <a:spcBef>
          <a:spcPct val="0"/>
        </a:spcBef>
        <a:spcAft>
          <a:spcPct val="0"/>
        </a:spcAft>
        <a:defRPr sz="2400">
          <a:solidFill>
            <a:schemeClr val="tx1"/>
          </a:solidFill>
          <a:latin typeface="FuturaA Md BT" pitchFamily="34" charset="0"/>
        </a:defRPr>
      </a:lvl9pPr>
    </p:titleStyle>
    <p:bodyStyle>
      <a:lvl1pPr marL="342900" indent="-342900" algn="l" rtl="0" eaLnBrk="1" fontAlgn="base" hangingPunct="1">
        <a:spcBef>
          <a:spcPct val="20000"/>
        </a:spcBef>
        <a:spcAft>
          <a:spcPct val="0"/>
        </a:spcAft>
        <a:buClr>
          <a:srgbClr val="E74030"/>
        </a:buClr>
        <a:buSzPct val="80000"/>
        <a:buFont typeface="Wingdings" pitchFamily="2" charset="2"/>
        <a:buChar char="l"/>
        <a:defRPr sz="1900">
          <a:solidFill>
            <a:schemeClr val="tx1"/>
          </a:solidFill>
          <a:latin typeface="Arial" pitchFamily="34" charset="0"/>
          <a:ea typeface="+mn-ea"/>
          <a:cs typeface="Arial" pitchFamily="34" charset="0"/>
        </a:defRPr>
      </a:lvl1pPr>
      <a:lvl2pPr marL="587375" indent="-242888" algn="l" rtl="0" eaLnBrk="1" fontAlgn="base" hangingPunct="1">
        <a:lnSpc>
          <a:spcPct val="120000"/>
        </a:lnSpc>
        <a:spcBef>
          <a:spcPct val="50000"/>
        </a:spcBef>
        <a:spcAft>
          <a:spcPct val="0"/>
        </a:spcAft>
        <a:buClr>
          <a:srgbClr val="E74030"/>
        </a:buClr>
        <a:buSzPct val="80000"/>
        <a:buFont typeface="ZapfDingbats" pitchFamily="2" charset="2"/>
        <a:buChar char="w"/>
        <a:defRPr sz="1700">
          <a:solidFill>
            <a:schemeClr val="tx1"/>
          </a:solidFill>
          <a:latin typeface="Arial" pitchFamily="34" charset="0"/>
          <a:cs typeface="Arial" pitchFamily="34" charset="0"/>
        </a:defRPr>
      </a:lvl2pPr>
      <a:lvl3pPr marL="817563" indent="-228600" algn="l" rtl="0" eaLnBrk="1" fontAlgn="base" hangingPunct="1">
        <a:lnSpc>
          <a:spcPct val="120000"/>
        </a:lnSpc>
        <a:spcBef>
          <a:spcPct val="30000"/>
        </a:spcBef>
        <a:spcAft>
          <a:spcPct val="0"/>
        </a:spcAft>
        <a:buClr>
          <a:srgbClr val="E74030"/>
        </a:buClr>
        <a:buSzPct val="80000"/>
        <a:buFont typeface="Wingdings" pitchFamily="2" charset="2"/>
        <a:buChar char="n"/>
        <a:defRPr sz="1500">
          <a:solidFill>
            <a:schemeClr val="tx1"/>
          </a:solidFill>
          <a:latin typeface="Arial" pitchFamily="34" charset="0"/>
          <a:cs typeface="Arial" pitchFamily="34" charset="0"/>
        </a:defRPr>
      </a:lvl3pPr>
      <a:lvl4pPr marL="1047750" indent="-228600" algn="l" rtl="0" eaLnBrk="1" fontAlgn="base" hangingPunct="1">
        <a:lnSpc>
          <a:spcPct val="120000"/>
        </a:lnSpc>
        <a:spcBef>
          <a:spcPct val="20000"/>
        </a:spcBef>
        <a:spcAft>
          <a:spcPct val="0"/>
        </a:spcAft>
        <a:buClr>
          <a:srgbClr val="E74030"/>
        </a:buClr>
        <a:buFont typeface="Wingdings" pitchFamily="2" charset="2"/>
        <a:buChar char="ü"/>
        <a:defRPr sz="1300">
          <a:solidFill>
            <a:schemeClr val="tx1"/>
          </a:solidFill>
          <a:latin typeface="Arial" pitchFamily="34" charset="0"/>
          <a:cs typeface="Arial" pitchFamily="34" charset="0"/>
        </a:defRPr>
      </a:lvl4pPr>
      <a:lvl5pPr marL="1277938" indent="-228600" algn="l" rtl="0" eaLnBrk="1" fontAlgn="base" hangingPunct="1">
        <a:lnSpc>
          <a:spcPct val="120000"/>
        </a:lnSpc>
        <a:spcBef>
          <a:spcPct val="20000"/>
        </a:spcBef>
        <a:spcAft>
          <a:spcPct val="0"/>
        </a:spcAft>
        <a:buClr>
          <a:srgbClr val="E74030"/>
        </a:buClr>
        <a:buFont typeface="Wingdings" pitchFamily="2" charset="2"/>
        <a:buChar char="ü"/>
        <a:defRPr sz="1200">
          <a:solidFill>
            <a:schemeClr val="tx1"/>
          </a:solidFill>
          <a:latin typeface="Arial" pitchFamily="34" charset="0"/>
          <a:cs typeface="Arial" pitchFamily="34" charset="0"/>
        </a:defRPr>
      </a:lvl5pPr>
      <a:lvl6pPr marL="1735138" indent="-228600" algn="l" rtl="0" eaLnBrk="1" fontAlgn="base" hangingPunct="1">
        <a:lnSpc>
          <a:spcPct val="120000"/>
        </a:lnSpc>
        <a:spcBef>
          <a:spcPct val="20000"/>
        </a:spcBef>
        <a:spcAft>
          <a:spcPct val="0"/>
        </a:spcAft>
        <a:buClr>
          <a:srgbClr val="E74030"/>
        </a:buClr>
        <a:buFont typeface="Wingdings" pitchFamily="2" charset="2"/>
        <a:buChar char="ü"/>
        <a:defRPr sz="1400">
          <a:solidFill>
            <a:schemeClr val="tx1"/>
          </a:solidFill>
          <a:latin typeface="+mn-lt"/>
        </a:defRPr>
      </a:lvl6pPr>
      <a:lvl7pPr marL="2192338" indent="-228600" algn="l" rtl="0" eaLnBrk="1" fontAlgn="base" hangingPunct="1">
        <a:lnSpc>
          <a:spcPct val="120000"/>
        </a:lnSpc>
        <a:spcBef>
          <a:spcPct val="20000"/>
        </a:spcBef>
        <a:spcAft>
          <a:spcPct val="0"/>
        </a:spcAft>
        <a:buClr>
          <a:srgbClr val="E74030"/>
        </a:buClr>
        <a:buFont typeface="Wingdings" pitchFamily="2" charset="2"/>
        <a:buChar char="ü"/>
        <a:defRPr sz="1400">
          <a:solidFill>
            <a:schemeClr val="tx1"/>
          </a:solidFill>
          <a:latin typeface="+mn-lt"/>
        </a:defRPr>
      </a:lvl7pPr>
      <a:lvl8pPr marL="2649538" indent="-228600" algn="l" rtl="0" eaLnBrk="1" fontAlgn="base" hangingPunct="1">
        <a:lnSpc>
          <a:spcPct val="120000"/>
        </a:lnSpc>
        <a:spcBef>
          <a:spcPct val="20000"/>
        </a:spcBef>
        <a:spcAft>
          <a:spcPct val="0"/>
        </a:spcAft>
        <a:buClr>
          <a:srgbClr val="E74030"/>
        </a:buClr>
        <a:buFont typeface="Wingdings" pitchFamily="2" charset="2"/>
        <a:buChar char="ü"/>
        <a:defRPr sz="1400">
          <a:solidFill>
            <a:schemeClr val="tx1"/>
          </a:solidFill>
          <a:latin typeface="+mn-lt"/>
        </a:defRPr>
      </a:lvl8pPr>
      <a:lvl9pPr marL="3106738" indent="-228600" algn="l" rtl="0" eaLnBrk="1" fontAlgn="base" hangingPunct="1">
        <a:lnSpc>
          <a:spcPct val="120000"/>
        </a:lnSpc>
        <a:spcBef>
          <a:spcPct val="20000"/>
        </a:spcBef>
        <a:spcAft>
          <a:spcPct val="0"/>
        </a:spcAft>
        <a:buClr>
          <a:srgbClr val="E74030"/>
        </a:buClr>
        <a:buFont typeface="Wingdings" pitchFamily="2" charset="2"/>
        <a:buChar char="ü"/>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x.surveymonkey.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hbr.org/2002/05/how-surveys-influence-customer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0364" y="1571620"/>
            <a:ext cx="4805366" cy="1143000"/>
          </a:xfrm>
        </p:spPr>
        <p:txBody>
          <a:bodyPr/>
          <a:lstStyle/>
          <a:p>
            <a:pPr algn="r"/>
            <a:r>
              <a:rPr lang="en-US" dirty="0" smtClean="0"/>
              <a:t>NPS </a:t>
            </a:r>
            <a:endParaRPr lang="el-GR" dirty="0"/>
          </a:p>
        </p:txBody>
      </p:sp>
      <p:sp>
        <p:nvSpPr>
          <p:cNvPr id="3" name="Subtitle 2"/>
          <p:cNvSpPr>
            <a:spLocks noGrp="1"/>
          </p:cNvSpPr>
          <p:nvPr>
            <p:ph type="subTitle" idx="1"/>
          </p:nvPr>
        </p:nvSpPr>
        <p:spPr>
          <a:xfrm>
            <a:off x="2643174" y="2643182"/>
            <a:ext cx="5572164" cy="1828816"/>
          </a:xfrm>
        </p:spPr>
        <p:txBody>
          <a:bodyPr/>
          <a:lstStyle/>
          <a:p>
            <a:r>
              <a:rPr lang="el-GR" dirty="0" smtClean="0"/>
              <a:t>Ένας Χρήσιμος Οδηγός </a:t>
            </a:r>
          </a:p>
          <a:p>
            <a:r>
              <a:rPr lang="el-GR" dirty="0" smtClean="0"/>
              <a:t>για την βέλτιστη ερώτηση </a:t>
            </a:r>
          </a:p>
          <a:p>
            <a:r>
              <a:rPr lang="el-GR" dirty="0" smtClean="0"/>
              <a:t>Ικανοποίησης Πελατών </a:t>
            </a:r>
            <a:endParaRPr lang="el-GR" dirty="0"/>
          </a:p>
        </p:txBody>
      </p:sp>
      <p:sp>
        <p:nvSpPr>
          <p:cNvPr id="5" name="TextBox 4"/>
          <p:cNvSpPr txBox="1"/>
          <p:nvPr/>
        </p:nvSpPr>
        <p:spPr>
          <a:xfrm>
            <a:off x="214282" y="6286520"/>
            <a:ext cx="8081058" cy="338554"/>
          </a:xfrm>
          <a:prstGeom prst="rect">
            <a:avLst/>
          </a:prstGeom>
          <a:noFill/>
        </p:spPr>
        <p:txBody>
          <a:bodyPr wrap="none" rtlCol="0">
            <a:spAutoFit/>
          </a:bodyPr>
          <a:lstStyle/>
          <a:p>
            <a:r>
              <a:rPr lang="el-GR" sz="1600" dirty="0" smtClean="0">
                <a:solidFill>
                  <a:srgbClr val="C00000"/>
                </a:solidFill>
              </a:rPr>
              <a:t>Η παρουσίαση αυτή  είναι μια ελεύθερη μετάφραση της αντίστοιχης του </a:t>
            </a:r>
            <a:r>
              <a:rPr lang="en-US" sz="1600" dirty="0" err="1" smtClean="0">
                <a:solidFill>
                  <a:srgbClr val="C00000"/>
                </a:solidFill>
              </a:rPr>
              <a:t>SurveyMonkey</a:t>
            </a:r>
            <a:r>
              <a:rPr lang="en-US" sz="1600" dirty="0" smtClean="0">
                <a:solidFill>
                  <a:srgbClr val="C00000"/>
                </a:solidFill>
              </a:rPr>
              <a:t> </a:t>
            </a:r>
            <a:endParaRPr lang="el-GR" sz="1600" dirty="0">
              <a:solidFill>
                <a:srgbClr val="C00000"/>
              </a:solidFill>
            </a:endParaRPr>
          </a:p>
        </p:txBody>
      </p:sp>
      <p:sp>
        <p:nvSpPr>
          <p:cNvPr id="7" name="Subtitle 2"/>
          <p:cNvSpPr txBox="1">
            <a:spLocks/>
          </p:cNvSpPr>
          <p:nvPr/>
        </p:nvSpPr>
        <p:spPr>
          <a:xfrm>
            <a:off x="3500430" y="4819672"/>
            <a:ext cx="5143536" cy="966782"/>
          </a:xfrm>
          <a:prstGeom prst="rect">
            <a:avLst/>
          </a:prstGeom>
        </p:spPr>
        <p:txBody>
          <a:bodyPr vert="horz" lIns="0" rIns="18288">
            <a:noAutofit/>
          </a:bodyPr>
          <a:lstStyle/>
          <a:p>
            <a:pPr marL="0" marR="45720" lvl="0" indent="0" algn="r" defTabSz="914400" rtl="0" eaLnBrk="1" fontAlgn="auto" latinLnBrk="0" hangingPunct="1">
              <a:lnSpc>
                <a:spcPct val="100000"/>
              </a:lnSpc>
              <a:spcBef>
                <a:spcPct val="20000"/>
              </a:spcBef>
              <a:spcAft>
                <a:spcPts val="0"/>
              </a:spcAft>
              <a:buClr>
                <a:srgbClr val="0BD0D9"/>
              </a:buClr>
              <a:buSzPct val="95000"/>
              <a:buFont typeface="Wingdings 2"/>
              <a:buNone/>
              <a:tabLst/>
              <a:defRPr/>
            </a:pPr>
            <a:r>
              <a:rPr kumimoji="0" lang="el-GR" sz="2000" b="0" i="0" u="none" strike="noStrike" kern="1200" cap="none" spc="0" normalizeH="0" baseline="0" noProof="0" dirty="0" smtClean="0">
                <a:ln>
                  <a:noFill/>
                </a:ln>
                <a:solidFill>
                  <a:sysClr val="windowText" lastClr="000000"/>
                </a:solidFill>
                <a:effectLst/>
                <a:uLnTx/>
                <a:uFillTx/>
                <a:latin typeface="Comic Sans MS"/>
                <a:ea typeface="+mn-ea"/>
                <a:cs typeface="+mn-cs"/>
              </a:rPr>
              <a:t>Πώς να χρησιμοποιείτε και να επωφελείστε από το Νο1 Εργαλείο μέτρησης </a:t>
            </a:r>
          </a:p>
          <a:p>
            <a:pPr marL="0" marR="45720" lvl="0" indent="0" algn="r" defTabSz="914400" rtl="0" eaLnBrk="1" fontAlgn="auto" latinLnBrk="0" hangingPunct="1">
              <a:lnSpc>
                <a:spcPct val="100000"/>
              </a:lnSpc>
              <a:spcBef>
                <a:spcPct val="20000"/>
              </a:spcBef>
              <a:spcAft>
                <a:spcPts val="0"/>
              </a:spcAft>
              <a:buClr>
                <a:srgbClr val="0BD0D9"/>
              </a:buClr>
              <a:buSzPct val="95000"/>
              <a:buFont typeface="Wingdings 2"/>
              <a:buNone/>
              <a:tabLst/>
              <a:defRPr/>
            </a:pPr>
            <a:r>
              <a:rPr kumimoji="0" lang="el-GR" sz="2000" b="0" i="0" u="none" strike="noStrike" kern="1200" cap="none" spc="0" normalizeH="0" baseline="0" noProof="0" dirty="0" smtClean="0">
                <a:ln>
                  <a:noFill/>
                </a:ln>
                <a:solidFill>
                  <a:sysClr val="windowText" lastClr="000000"/>
                </a:solidFill>
                <a:effectLst/>
                <a:uLnTx/>
                <a:uFillTx/>
                <a:latin typeface="Comic Sans MS"/>
                <a:ea typeface="+mn-ea"/>
                <a:cs typeface="+mn-cs"/>
              </a:rPr>
              <a:t>«του πόσο πιστός είναι ο Πελάτης σας»</a:t>
            </a:r>
            <a:r>
              <a:rPr kumimoji="0" lang="el-GR" sz="2000" b="0" i="0" u="none" strike="noStrike" kern="1200" cap="none" spc="0" normalizeH="0" baseline="0" noProof="0" dirty="0" smtClean="0">
                <a:ln>
                  <a:noFill/>
                </a:ln>
                <a:solidFill>
                  <a:sysClr val="window" lastClr="FFFFFF"/>
                </a:solidFill>
                <a:effectLst/>
                <a:uLnTx/>
                <a:uFillTx/>
                <a:latin typeface="Comic Sans MS"/>
                <a:ea typeface="+mn-ea"/>
                <a:cs typeface="+mn-cs"/>
              </a:rPr>
              <a:t> </a:t>
            </a:r>
            <a:endParaRPr kumimoji="0" lang="el-GR" sz="2000" b="0" i="0" u="none" strike="noStrike" kern="1200" cap="none" spc="0" normalizeH="0" baseline="0" noProof="0" dirty="0">
              <a:ln>
                <a:noFill/>
              </a:ln>
              <a:solidFill>
                <a:sysClr val="window" lastClr="FFFFFF"/>
              </a:solidFill>
              <a:effectLst/>
              <a:uLnTx/>
              <a:uFillTx/>
              <a:latin typeface="Comic Sans MS"/>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08" y="247632"/>
            <a:ext cx="6858016" cy="609600"/>
          </a:xfrm>
        </p:spPr>
        <p:txBody>
          <a:bodyPr/>
          <a:lstStyle/>
          <a:p>
            <a:r>
              <a:rPr lang="el-GR" sz="2400" dirty="0" smtClean="0"/>
              <a:t>Τι λένε οι επιχειρήσεις που το</a:t>
            </a:r>
            <a:r>
              <a:rPr lang="en-US" sz="2400" dirty="0" smtClean="0"/>
              <a:t> </a:t>
            </a:r>
            <a:r>
              <a:rPr lang="el-GR" sz="2400" dirty="0" smtClean="0"/>
              <a:t>χρησιμοποιούν ;</a:t>
            </a:r>
          </a:p>
        </p:txBody>
      </p:sp>
      <p:sp>
        <p:nvSpPr>
          <p:cNvPr id="3" name="Content Placeholder 2"/>
          <p:cNvSpPr>
            <a:spLocks noGrp="1"/>
          </p:cNvSpPr>
          <p:nvPr>
            <p:ph idx="1"/>
          </p:nvPr>
        </p:nvSpPr>
        <p:spPr>
          <a:xfrm>
            <a:off x="228600" y="1676400"/>
            <a:ext cx="8648700" cy="4681558"/>
          </a:xfrm>
        </p:spPr>
        <p:txBody>
          <a:bodyPr/>
          <a:lstStyle/>
          <a:p>
            <a:pPr>
              <a:buNone/>
            </a:pPr>
            <a:r>
              <a:rPr lang="el-GR" sz="2000" dirty="0" smtClean="0"/>
              <a:t>Από έρευνα που έγινε σε 600 επιχειρήσεις προκύπτει ότι από αυτές που χρησιμοποιούν το </a:t>
            </a:r>
            <a:r>
              <a:rPr lang="en-US" sz="2000" dirty="0" smtClean="0"/>
              <a:t>NPS </a:t>
            </a:r>
          </a:p>
          <a:p>
            <a:pPr>
              <a:buNone/>
            </a:pPr>
            <a:endParaRPr lang="en-US" sz="2000" dirty="0" smtClean="0"/>
          </a:p>
          <a:p>
            <a:pPr>
              <a:buFont typeface="Wingdings" pitchFamily="2" charset="2"/>
              <a:buChar char="ü"/>
            </a:pPr>
            <a:r>
              <a:rPr lang="en-US" sz="2000" dirty="0" smtClean="0"/>
              <a:t>71 % </a:t>
            </a:r>
            <a:r>
              <a:rPr lang="el-GR" sz="2000" dirty="0" smtClean="0"/>
              <a:t>υποστηρίζει ότι προσθέτει αξία στην επιχείρηση .</a:t>
            </a:r>
          </a:p>
          <a:p>
            <a:pPr>
              <a:buFont typeface="Wingdings" pitchFamily="2" charset="2"/>
              <a:buChar char="ü"/>
            </a:pPr>
            <a:endParaRPr lang="el-GR" sz="2000" dirty="0" smtClean="0"/>
          </a:p>
          <a:p>
            <a:pPr>
              <a:buFont typeface="Wingdings" pitchFamily="2" charset="2"/>
              <a:buChar char="ü"/>
            </a:pPr>
            <a:endParaRPr lang="el-GR" sz="2000" dirty="0" smtClean="0"/>
          </a:p>
          <a:p>
            <a:pPr>
              <a:buFont typeface="Wingdings" pitchFamily="2" charset="2"/>
              <a:buChar char="ü"/>
            </a:pPr>
            <a:r>
              <a:rPr lang="el-GR" sz="2000" dirty="0" smtClean="0"/>
              <a:t>81 % Θεωρούν </a:t>
            </a:r>
            <a:r>
              <a:rPr lang="el-GR" sz="2000" dirty="0" smtClean="0"/>
              <a:t>τ</a:t>
            </a:r>
            <a:r>
              <a:rPr lang="el-GR" sz="2000" dirty="0" smtClean="0"/>
              <a:t>ι</a:t>
            </a:r>
            <a:r>
              <a:rPr lang="el-GR" sz="2000" dirty="0" smtClean="0"/>
              <a:t>ς </a:t>
            </a:r>
            <a:r>
              <a:rPr lang="el-GR" sz="2000" dirty="0" smtClean="0"/>
              <a:t>επιχειρήσεις τους πολύ ή εξαιρετικά επιτυχημένες </a:t>
            </a:r>
          </a:p>
          <a:p>
            <a:pPr>
              <a:buFont typeface="Wingdings" pitchFamily="2" charset="2"/>
              <a:buChar char="ü"/>
            </a:pPr>
            <a:endParaRPr lang="el-GR" sz="2000" dirty="0" smtClean="0"/>
          </a:p>
          <a:p>
            <a:pPr>
              <a:buFont typeface="Wingdings" pitchFamily="2" charset="2"/>
              <a:buChar char="ü"/>
            </a:pPr>
            <a:endParaRPr lang="el-GR" sz="2000" dirty="0" smtClean="0"/>
          </a:p>
          <a:p>
            <a:pPr>
              <a:buFont typeface="Wingdings" pitchFamily="2" charset="2"/>
              <a:buChar char="ü"/>
            </a:pPr>
            <a:r>
              <a:rPr lang="el-GR" sz="2000" dirty="0" smtClean="0"/>
              <a:t>33 % αναφέρουν ανάπτυξη πάνω από 10% το έτος  </a:t>
            </a:r>
          </a:p>
          <a:p>
            <a:pPr>
              <a:buNone/>
            </a:pPr>
            <a:endParaRPr lang="el-GR" sz="2000" dirty="0" smtClean="0"/>
          </a:p>
          <a:p>
            <a:pPr>
              <a:buNone/>
            </a:pPr>
            <a:r>
              <a:rPr lang="en-US" sz="2000" dirty="0" smtClean="0"/>
              <a:t>Visit </a:t>
            </a:r>
            <a:r>
              <a:rPr lang="en-US" sz="2000" b="1" dirty="0" smtClean="0">
                <a:hlinkClick r:id="rId3"/>
              </a:rPr>
              <a:t>cx.surveymonkey.com</a:t>
            </a:r>
            <a:r>
              <a:rPr lang="en-US" sz="2000" dirty="0" smtClean="0"/>
              <a:t> to see what NPS can do for your business</a:t>
            </a:r>
            <a:endParaRPr lang="el-GR"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7864" y="357166"/>
            <a:ext cx="5529436" cy="609600"/>
          </a:xfrm>
        </p:spPr>
        <p:txBody>
          <a:bodyPr/>
          <a:lstStyle/>
          <a:p>
            <a:r>
              <a:rPr lang="en-US" sz="2400" dirty="0" smtClean="0"/>
              <a:t>NPS </a:t>
            </a:r>
            <a:r>
              <a:rPr lang="el-GR" sz="2400" dirty="0" smtClean="0"/>
              <a:t>:</a:t>
            </a:r>
            <a:r>
              <a:rPr lang="en-US" sz="2400" dirty="0" smtClean="0"/>
              <a:t> </a:t>
            </a:r>
            <a:r>
              <a:rPr lang="el-GR" sz="2400" dirty="0" smtClean="0"/>
              <a:t> Τι περισσότερο μπορεί να κάνει ;</a:t>
            </a:r>
          </a:p>
        </p:txBody>
      </p:sp>
      <p:sp>
        <p:nvSpPr>
          <p:cNvPr id="3" name="Content Placeholder 2"/>
          <p:cNvSpPr>
            <a:spLocks noGrp="1"/>
          </p:cNvSpPr>
          <p:nvPr>
            <p:ph idx="1"/>
          </p:nvPr>
        </p:nvSpPr>
        <p:spPr/>
        <p:txBody>
          <a:bodyPr/>
          <a:lstStyle/>
          <a:p>
            <a:pPr>
              <a:buNone/>
            </a:pPr>
            <a:endParaRPr lang="el-GR" sz="2000" dirty="0" smtClean="0"/>
          </a:p>
          <a:p>
            <a:pPr>
              <a:buFont typeface="Wingdings" pitchFamily="2" charset="2"/>
              <a:buChar char="Ø"/>
            </a:pPr>
            <a:r>
              <a:rPr lang="el-GR" sz="2000" dirty="0" smtClean="0"/>
              <a:t>Μπορεί να χρησιμοποιηθεί για να αυξήσει τη γνώση μας για τους πελάτες  </a:t>
            </a:r>
            <a:endParaRPr lang="en-US" sz="2000" dirty="0" smtClean="0"/>
          </a:p>
          <a:p>
            <a:pPr>
              <a:buNone/>
            </a:pPr>
            <a:endParaRPr lang="en-US" sz="2000" dirty="0" smtClean="0"/>
          </a:p>
          <a:p>
            <a:pPr>
              <a:buNone/>
            </a:pPr>
            <a:r>
              <a:rPr lang="el-GR" sz="2000" dirty="0" smtClean="0"/>
              <a:t>Το πρώτο επίπεδο του </a:t>
            </a:r>
            <a:r>
              <a:rPr lang="en-US" sz="2000" dirty="0" smtClean="0"/>
              <a:t>NPS </a:t>
            </a:r>
            <a:r>
              <a:rPr lang="el-GR" sz="2000" dirty="0" smtClean="0"/>
              <a:t>να είναι η δυνατότητα να μετρήσουμε την ικανοποίηση των πελατών μας, αλλά από την ώρα που έχουμε εντοπίσει τους </a:t>
            </a:r>
            <a:r>
              <a:rPr lang="en-GB" sz="2000" dirty="0" smtClean="0"/>
              <a:t>Promoters, Passives, </a:t>
            </a:r>
            <a:r>
              <a:rPr lang="el-GR" sz="2000" dirty="0" smtClean="0"/>
              <a:t>και </a:t>
            </a:r>
            <a:r>
              <a:rPr lang="en-GB" sz="2000" dirty="0" smtClean="0"/>
              <a:t>Detractors</a:t>
            </a:r>
            <a:r>
              <a:rPr lang="el-GR" sz="2000" dirty="0" smtClean="0"/>
              <a:t> μπορούμε να προχωρήσουμε στο επόμενο επίπεδο . </a:t>
            </a:r>
          </a:p>
          <a:p>
            <a:pPr>
              <a:buNone/>
            </a:pPr>
            <a:r>
              <a:rPr lang="el-GR" sz="2000" dirty="0" smtClean="0"/>
              <a:t>Είναι πλέον δυνατό χρησιμοποιώντας το </a:t>
            </a:r>
            <a:r>
              <a:rPr lang="en-US" sz="2000" dirty="0" smtClean="0"/>
              <a:t>CRM </a:t>
            </a:r>
            <a:r>
              <a:rPr lang="el-GR" sz="2000" dirty="0" smtClean="0"/>
              <a:t>της εταιρείας να προχωρήσουμε σε προσωποποιημένες ενέργειες ανά κατηγορία πελάτη</a:t>
            </a:r>
          </a:p>
          <a:p>
            <a:pPr>
              <a:buNone/>
            </a:pPr>
            <a:endParaRPr lang="el-GR" sz="2000" dirty="0" smtClean="0"/>
          </a:p>
          <a:p>
            <a:pPr>
              <a:buNone/>
            </a:pPr>
            <a:r>
              <a:rPr lang="el-GR" sz="2000" dirty="0" smtClean="0"/>
              <a:t>Πιο συγκεκριμένα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22" y="319070"/>
            <a:ext cx="6519878" cy="609600"/>
          </a:xfrm>
        </p:spPr>
        <p:txBody>
          <a:bodyPr/>
          <a:lstStyle/>
          <a:p>
            <a:r>
              <a:rPr lang="en-US" sz="2400" dirty="0" smtClean="0"/>
              <a:t>NPS Promoters </a:t>
            </a:r>
            <a:r>
              <a:rPr lang="el-GR" sz="2400" dirty="0" smtClean="0"/>
              <a:t>:</a:t>
            </a:r>
            <a:r>
              <a:rPr lang="en-US" sz="2400" dirty="0" smtClean="0"/>
              <a:t> </a:t>
            </a:r>
            <a:r>
              <a:rPr lang="el-GR" sz="2400" dirty="0" smtClean="0"/>
              <a:t> Ευχαριστώντας τους «δικούς» σου </a:t>
            </a:r>
          </a:p>
        </p:txBody>
      </p:sp>
      <p:sp>
        <p:nvSpPr>
          <p:cNvPr id="3" name="Content Placeholder 2"/>
          <p:cNvSpPr>
            <a:spLocks noGrp="1"/>
          </p:cNvSpPr>
          <p:nvPr>
            <p:ph idx="1"/>
          </p:nvPr>
        </p:nvSpPr>
        <p:spPr>
          <a:xfrm>
            <a:off x="228600" y="1285860"/>
            <a:ext cx="8648700" cy="4810140"/>
          </a:xfrm>
        </p:spPr>
        <p:txBody>
          <a:bodyPr/>
          <a:lstStyle/>
          <a:p>
            <a:pPr>
              <a:buNone/>
            </a:pPr>
            <a:endParaRPr lang="el-GR" sz="2000" dirty="0" smtClean="0"/>
          </a:p>
          <a:p>
            <a:pPr>
              <a:buNone/>
            </a:pPr>
            <a:r>
              <a:rPr lang="el-GR" sz="2000" dirty="0" smtClean="0"/>
              <a:t>Οι </a:t>
            </a:r>
            <a:r>
              <a:rPr lang="en-US" sz="2000" dirty="0" smtClean="0"/>
              <a:t>Promoters </a:t>
            </a:r>
            <a:r>
              <a:rPr lang="el-GR" sz="2000" dirty="0" smtClean="0"/>
              <a:t>είναι αυτοί που θα σε συστήσουν σε οικογένεια, φίλους και γνωστούς . Περισσότερες από 80 % των συστάσεων . Δείξε τους ότι τους ευχαριστείς για το ότι είναι πιστοί .</a:t>
            </a:r>
            <a:endParaRPr lang="en-US" sz="2000" dirty="0" smtClean="0"/>
          </a:p>
          <a:p>
            <a:pPr>
              <a:buNone/>
            </a:pPr>
            <a:endParaRPr lang="en-US" sz="2000" dirty="0" smtClean="0"/>
          </a:p>
          <a:p>
            <a:pPr>
              <a:buClrTx/>
            </a:pPr>
            <a:r>
              <a:rPr lang="el-GR" sz="2000" dirty="0" smtClean="0"/>
              <a:t>Ευχαρίστησε στους και κάλεσε τους σε προγράμματα για πιστούς πελάτες . </a:t>
            </a:r>
          </a:p>
          <a:p>
            <a:pPr>
              <a:buClrTx/>
            </a:pPr>
            <a:endParaRPr lang="el-GR" sz="2000" dirty="0" smtClean="0"/>
          </a:p>
          <a:p>
            <a:pPr>
              <a:buClrTx/>
            </a:pPr>
            <a:r>
              <a:rPr lang="el-GR" sz="2000" dirty="0" smtClean="0"/>
              <a:t>Μάθε τι κάνει καλά η εταιρεία σου ώστε να το διατηρήσεις. Ρώτησε τους : «Τι πραγματικά κάνει καλά η εταιρεία μας ;» </a:t>
            </a:r>
          </a:p>
          <a:p>
            <a:pPr>
              <a:buClrTx/>
            </a:pPr>
            <a:endParaRPr lang="el-GR" sz="2000" dirty="0" smtClean="0"/>
          </a:p>
          <a:p>
            <a:pPr>
              <a:buClrTx/>
            </a:pPr>
            <a:r>
              <a:rPr lang="el-GR" sz="2000" dirty="0" smtClean="0"/>
              <a:t>Ζήτησε  τους </a:t>
            </a:r>
            <a:r>
              <a:rPr lang="en-US" sz="2000" dirty="0" smtClean="0"/>
              <a:t>testimonial </a:t>
            </a:r>
            <a:r>
              <a:rPr lang="el-GR" sz="2000" dirty="0" smtClean="0"/>
              <a:t>ή την ιστορία τους .</a:t>
            </a:r>
            <a:endParaRPr lang="en-US" sz="2000" dirty="0" smtClean="0"/>
          </a:p>
          <a:p>
            <a:endParaRPr lang="en-US" sz="2000" dirty="0" smtClean="0"/>
          </a:p>
          <a:p>
            <a:endParaRPr lang="en-US" sz="2000" dirty="0" smtClean="0"/>
          </a:p>
          <a:p>
            <a:endParaRPr lang="en-US"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4678" y="285728"/>
            <a:ext cx="5529436" cy="609600"/>
          </a:xfrm>
        </p:spPr>
        <p:txBody>
          <a:bodyPr/>
          <a:lstStyle/>
          <a:p>
            <a:r>
              <a:rPr lang="en-US" sz="2400" dirty="0" smtClean="0"/>
              <a:t>NPS </a:t>
            </a:r>
            <a:r>
              <a:rPr lang="en-GB" sz="2400" dirty="0" smtClean="0"/>
              <a:t>Passives </a:t>
            </a:r>
            <a:r>
              <a:rPr lang="el-GR" sz="2400" dirty="0" smtClean="0"/>
              <a:t>:</a:t>
            </a:r>
            <a:r>
              <a:rPr lang="en-US" sz="2400" dirty="0" smtClean="0"/>
              <a:t> </a:t>
            </a:r>
            <a:r>
              <a:rPr lang="el-GR" sz="2400" dirty="0" smtClean="0"/>
              <a:t> Κράτησε τους μαζί σου </a:t>
            </a:r>
          </a:p>
        </p:txBody>
      </p:sp>
      <p:sp>
        <p:nvSpPr>
          <p:cNvPr id="3" name="Content Placeholder 2"/>
          <p:cNvSpPr>
            <a:spLocks noGrp="1"/>
          </p:cNvSpPr>
          <p:nvPr>
            <p:ph idx="1"/>
          </p:nvPr>
        </p:nvSpPr>
        <p:spPr>
          <a:xfrm>
            <a:off x="228600" y="1214422"/>
            <a:ext cx="8648700" cy="4786346"/>
          </a:xfrm>
        </p:spPr>
        <p:txBody>
          <a:bodyPr/>
          <a:lstStyle/>
          <a:p>
            <a:endParaRPr lang="el-GR" sz="2000" dirty="0" smtClean="0"/>
          </a:p>
          <a:p>
            <a:pPr>
              <a:buNone/>
            </a:pPr>
            <a:r>
              <a:rPr lang="el-GR" sz="2000" dirty="0" smtClean="0"/>
              <a:t>Οι </a:t>
            </a:r>
            <a:r>
              <a:rPr lang="en-GB" sz="2000" dirty="0" smtClean="0"/>
              <a:t>Passives </a:t>
            </a:r>
            <a:r>
              <a:rPr lang="el-GR" sz="2000" dirty="0" smtClean="0"/>
              <a:t>μπορεί να φαίνονται ευχαριστημένοι αλλά με την κατάλληλη καραμέλα θα βρεθούν στα χέρια του ανταγωνιστή σου . Αποστολή σου είναι να τους κάνεις να αγαπήσουν το </a:t>
            </a:r>
            <a:r>
              <a:rPr lang="en-US" sz="2000" dirty="0" smtClean="0"/>
              <a:t>Brant </a:t>
            </a:r>
            <a:r>
              <a:rPr lang="el-GR" sz="2000" dirty="0" smtClean="0"/>
              <a:t>σου . </a:t>
            </a:r>
            <a:endParaRPr lang="en-US" sz="2000" dirty="0" smtClean="0"/>
          </a:p>
          <a:p>
            <a:endParaRPr lang="en-US" sz="2000" dirty="0" smtClean="0"/>
          </a:p>
          <a:p>
            <a:pPr>
              <a:buClrTx/>
            </a:pPr>
            <a:r>
              <a:rPr lang="el-GR" sz="2000" dirty="0" smtClean="0"/>
              <a:t>Επιδίωξε να καταλάβεις το ανταγωνιστικό δυνατό σημείο . Ερώτησε σε ένα δεύτερο επίπεδο : « Ποιες είναι οι βελτιώσεις που πρέπει να κάνει η εταιρεία μας για να μας δώσεις μεγαλύτερη βαθμολογία ;» </a:t>
            </a:r>
          </a:p>
          <a:p>
            <a:pPr>
              <a:buClrTx/>
            </a:pPr>
            <a:endParaRPr lang="el-GR" sz="2000" dirty="0" smtClean="0"/>
          </a:p>
          <a:p>
            <a:pPr>
              <a:buClrTx/>
            </a:pPr>
            <a:r>
              <a:rPr lang="el-GR" sz="2000" dirty="0" smtClean="0"/>
              <a:t>Δώσε τους την ευκαιρία να συμμετάσχουν σε «Προγράμματα </a:t>
            </a:r>
            <a:r>
              <a:rPr lang="en-US" sz="2000" dirty="0" smtClean="0"/>
              <a:t>Loyalty</a:t>
            </a:r>
            <a:r>
              <a:rPr lang="el-GR" sz="2000" dirty="0" smtClean="0"/>
              <a:t>» για τους προσελκύσεις να μείνουν πιστοί.</a:t>
            </a:r>
          </a:p>
          <a:p>
            <a:pPr>
              <a:buClrTx/>
            </a:pPr>
            <a:endParaRPr lang="el-GR" sz="2000" dirty="0" smtClean="0"/>
          </a:p>
          <a:p>
            <a:pPr>
              <a:buClrTx/>
            </a:pPr>
            <a:r>
              <a:rPr lang="el-GR" sz="2000" dirty="0" smtClean="0"/>
              <a:t>Κάνε προσωποποιημένη  επαφή μαζί τους . Δείξε ότι είναι σημαντικό για σένα να τους ακούσεις . (Φρόντισε μόνο να τους «ακούσεις»)</a:t>
            </a:r>
          </a:p>
          <a:p>
            <a:endParaRPr lang="el-GR" sz="2000" dirty="0" smtClean="0"/>
          </a:p>
          <a:p>
            <a:endParaRPr lang="el-GR" sz="2000" dirty="0" smtClean="0"/>
          </a:p>
          <a:p>
            <a:endParaRPr lang="el-GR" sz="2000" dirty="0" smtClean="0"/>
          </a:p>
          <a:p>
            <a:endParaRPr lang="el-GR" sz="2000" dirty="0" smtClean="0"/>
          </a:p>
          <a:p>
            <a:endParaRPr lang="en-US" sz="2000" dirty="0" smtClean="0"/>
          </a:p>
          <a:p>
            <a:endParaRPr lang="en-US" sz="2000" dirty="0" smtClean="0"/>
          </a:p>
          <a:p>
            <a:endParaRPr lang="en-US" sz="2000" dirty="0" smtClean="0"/>
          </a:p>
          <a:p>
            <a:endParaRPr lang="en-US"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a:p>
            <a:endParaRPr lang="el-GR" sz="2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7864" y="285728"/>
            <a:ext cx="5529436" cy="609600"/>
          </a:xfrm>
        </p:spPr>
        <p:txBody>
          <a:bodyPr/>
          <a:lstStyle/>
          <a:p>
            <a:r>
              <a:rPr lang="en-US" sz="2400" dirty="0" smtClean="0"/>
              <a:t>NPS </a:t>
            </a:r>
            <a:r>
              <a:rPr lang="en-GB" sz="2400" dirty="0" smtClean="0"/>
              <a:t>Detractors </a:t>
            </a:r>
            <a:r>
              <a:rPr lang="el-GR" sz="2400" dirty="0" smtClean="0"/>
              <a:t>:</a:t>
            </a:r>
            <a:r>
              <a:rPr lang="en-US" sz="2400" dirty="0" smtClean="0"/>
              <a:t> </a:t>
            </a:r>
            <a:r>
              <a:rPr lang="el-GR" sz="2400" dirty="0" smtClean="0"/>
              <a:t> Φρόντισε να τους ξανά κερδίσεις </a:t>
            </a:r>
          </a:p>
        </p:txBody>
      </p:sp>
      <p:sp>
        <p:nvSpPr>
          <p:cNvPr id="3" name="Content Placeholder 2"/>
          <p:cNvSpPr>
            <a:spLocks noGrp="1"/>
          </p:cNvSpPr>
          <p:nvPr>
            <p:ph idx="1"/>
          </p:nvPr>
        </p:nvSpPr>
        <p:spPr>
          <a:xfrm>
            <a:off x="228600" y="1214422"/>
            <a:ext cx="8648700" cy="4857784"/>
          </a:xfrm>
        </p:spPr>
        <p:txBody>
          <a:bodyPr/>
          <a:lstStyle/>
          <a:p>
            <a:endParaRPr lang="el-GR" dirty="0" smtClean="0"/>
          </a:p>
          <a:p>
            <a:pPr>
              <a:buNone/>
            </a:pPr>
            <a:r>
              <a:rPr lang="el-GR" dirty="0" smtClean="0"/>
              <a:t>Οι </a:t>
            </a:r>
            <a:r>
              <a:rPr lang="en-GB" dirty="0" smtClean="0"/>
              <a:t>Detractors </a:t>
            </a:r>
            <a:r>
              <a:rPr lang="el-GR" dirty="0" smtClean="0"/>
              <a:t>μπορεί να είναι μέχρι θυμωμένοι μαζί με την εταιρεία σου. Δεν πρόκειται να σε συστήσουν, αλλά μάλλον θα αποτρέψουν άλλους να έλθουν σε εσένα .  </a:t>
            </a:r>
            <a:endParaRPr lang="en-US" dirty="0" smtClean="0"/>
          </a:p>
          <a:p>
            <a:endParaRPr lang="en-US" dirty="0" smtClean="0"/>
          </a:p>
          <a:p>
            <a:pPr>
              <a:buClrTx/>
            </a:pPr>
            <a:r>
              <a:rPr lang="el-GR" dirty="0" smtClean="0"/>
              <a:t>Μάθε τι πρέπει να διορθώσεις γρήγορα . Ερώτησε σε ένα δεύτερο επίπεδο : « Ποιες είναι οι βελτιώσεις που πρέπει να κάνει η εταιρεία μας για να μας δώσεις μεγαλύτερη βαθμολογία ;» </a:t>
            </a:r>
          </a:p>
          <a:p>
            <a:pPr>
              <a:buClrTx/>
            </a:pPr>
            <a:endParaRPr lang="el-GR" dirty="0" smtClean="0"/>
          </a:p>
          <a:p>
            <a:pPr>
              <a:buClrTx/>
            </a:pPr>
            <a:r>
              <a:rPr lang="el-GR" dirty="0" smtClean="0"/>
              <a:t>Είναι σημαντικό να απολογηθείς με ειλικρινά στους πελάτες σου για την εμπειρία που είχαν , </a:t>
            </a:r>
          </a:p>
          <a:p>
            <a:pPr>
              <a:buClrTx/>
            </a:pPr>
            <a:endParaRPr lang="el-GR" dirty="0" smtClean="0"/>
          </a:p>
          <a:p>
            <a:pPr>
              <a:buClrTx/>
            </a:pPr>
            <a:r>
              <a:rPr lang="el-GR" dirty="0" smtClean="0"/>
              <a:t>Πρόσφερε ένα τρόπο να διορθώσεις το πρόβλημα . Αν δεν είναι εφικτό εξήγησε τις ενέργειες που κάνεις ώστε το πρόβλημα να λυθεί στο διάστημα που έρχεται .</a:t>
            </a:r>
          </a:p>
          <a:p>
            <a:endParaRPr lang="el-GR" dirty="0" smtClean="0"/>
          </a:p>
          <a:p>
            <a:endParaRPr lang="el-GR" dirty="0" smtClean="0"/>
          </a:p>
          <a:p>
            <a:endParaRPr lang="el-GR" dirty="0" smtClean="0"/>
          </a:p>
          <a:p>
            <a:endParaRPr lang="el-GR" dirty="0" smtClean="0"/>
          </a:p>
          <a:p>
            <a:endParaRPr lang="en-US" dirty="0" smtClean="0"/>
          </a:p>
          <a:p>
            <a:endParaRPr lang="en-US" dirty="0" smtClean="0"/>
          </a:p>
          <a:p>
            <a:endParaRPr lang="en-US" dirty="0" smtClean="0"/>
          </a:p>
          <a:p>
            <a:endParaRPr lang="en-US"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a:r>
              <a:rPr lang="en-US" sz="2800" dirty="0" smtClean="0">
                <a:solidFill>
                  <a:schemeClr val="accent2">
                    <a:lumMod val="75000"/>
                  </a:schemeClr>
                </a:solidFill>
              </a:rPr>
              <a:t>NPS : </a:t>
            </a:r>
            <a:r>
              <a:rPr lang="el-GR" sz="2800" dirty="0" smtClean="0">
                <a:solidFill>
                  <a:schemeClr val="accent2">
                    <a:lumMod val="75000"/>
                  </a:schemeClr>
                </a:solidFill>
              </a:rPr>
              <a:t>Μερικά ακόμη σχόλια </a:t>
            </a:r>
            <a:endParaRPr lang="fr-FR" sz="2800" dirty="0">
              <a:solidFill>
                <a:schemeClr val="accent2">
                  <a:lumMod val="75000"/>
                </a:schemeClr>
              </a:solidFill>
            </a:endParaRPr>
          </a:p>
        </p:txBody>
      </p:sp>
      <p:sp>
        <p:nvSpPr>
          <p:cNvPr id="5123" name="Rectangle 3"/>
          <p:cNvSpPr>
            <a:spLocks noGrp="1" noChangeArrowheads="1"/>
          </p:cNvSpPr>
          <p:nvPr>
            <p:ph type="body" idx="1"/>
          </p:nvPr>
        </p:nvSpPr>
        <p:spPr>
          <a:xfrm>
            <a:off x="785786" y="1676400"/>
            <a:ext cx="8088339" cy="4419600"/>
          </a:xfrm>
        </p:spPr>
        <p:txBody>
          <a:bodyPr/>
          <a:lstStyle/>
          <a:p>
            <a:pPr>
              <a:buNone/>
            </a:pPr>
            <a:r>
              <a:rPr lang="el-GR" dirty="0" smtClean="0"/>
              <a:t>Όπως είναι φανερό και από την παρουσίαση αυτή το </a:t>
            </a:r>
            <a:r>
              <a:rPr lang="en-US" dirty="0" smtClean="0"/>
              <a:t>NPS </a:t>
            </a:r>
            <a:r>
              <a:rPr lang="el-GR" dirty="0" smtClean="0"/>
              <a:t>παρότι έχει καθιερωθεί σαν βασικός Δείκτης μέτρησης Ικανοποίησης Πελατών δεν είναι ικανός από μόνος του να προσδιορίσει τις παραμέτρους «Ικανοποίησης» άρα και τις αιτίες που οδηγούν ή δεν οδηγούν σε αυτή</a:t>
            </a:r>
          </a:p>
          <a:p>
            <a:pPr>
              <a:buNone/>
            </a:pPr>
            <a:r>
              <a:rPr lang="el-GR" dirty="0" smtClean="0"/>
              <a:t> </a:t>
            </a:r>
          </a:p>
          <a:p>
            <a:pPr>
              <a:buNone/>
            </a:pPr>
            <a:r>
              <a:rPr lang="el-GR" dirty="0" smtClean="0"/>
              <a:t>Όπως προτείνουν διαφορετικές πηγές :</a:t>
            </a:r>
          </a:p>
          <a:p>
            <a:pPr>
              <a:buNone/>
            </a:pPr>
            <a:endParaRPr lang="el-GR" dirty="0" smtClean="0"/>
          </a:p>
          <a:p>
            <a:pPr>
              <a:buNone/>
            </a:pPr>
            <a:r>
              <a:rPr lang="el-GR" dirty="0" smtClean="0">
                <a:solidFill>
                  <a:schemeClr val="accent2">
                    <a:lumMod val="75000"/>
                  </a:schemeClr>
                </a:solidFill>
              </a:rPr>
              <a:t>«</a:t>
            </a:r>
            <a:r>
              <a:rPr lang="en-US" dirty="0" smtClean="0">
                <a:solidFill>
                  <a:schemeClr val="accent2">
                    <a:lumMod val="75000"/>
                  </a:schemeClr>
                </a:solidFill>
              </a:rPr>
              <a:t>The solution is to combine the NPS score, as it is only one question, with other customer metric tools that are more focused on identifying what actions need to take place to improve the customer experience. Combining two tools is not an ideal solution but it is a practical one and something that should be considered by companies finding themselves in this situation.</a:t>
            </a:r>
            <a:r>
              <a:rPr lang="el-GR" dirty="0" smtClean="0">
                <a:solidFill>
                  <a:schemeClr val="accent2">
                    <a:lumMod val="75000"/>
                  </a:schemeClr>
                </a:solidFill>
              </a:rPr>
              <a:t>»</a:t>
            </a:r>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60" y="357166"/>
            <a:ext cx="6448440" cy="609600"/>
          </a:xfrm>
        </p:spPr>
        <p:txBody>
          <a:bodyPr>
            <a:noAutofit/>
          </a:bodyPr>
          <a:lstStyle/>
          <a:p>
            <a:r>
              <a:rPr lang="el-GR" sz="2400" dirty="0" smtClean="0"/>
              <a:t>Πώς να διεξάγεις και να αξιολογείς την έρευνα </a:t>
            </a:r>
            <a:r>
              <a:rPr lang="en-US" sz="2400" dirty="0" smtClean="0"/>
              <a:t>;</a:t>
            </a:r>
            <a:endParaRPr lang="el-GR" sz="2400" dirty="0"/>
          </a:p>
        </p:txBody>
      </p:sp>
      <p:sp>
        <p:nvSpPr>
          <p:cNvPr id="3" name="Content Placeholder 2"/>
          <p:cNvSpPr>
            <a:spLocks noGrp="1"/>
          </p:cNvSpPr>
          <p:nvPr>
            <p:ph idx="1"/>
          </p:nvPr>
        </p:nvSpPr>
        <p:spPr>
          <a:xfrm>
            <a:off x="228600" y="1571612"/>
            <a:ext cx="8648700" cy="4419600"/>
          </a:xfrm>
        </p:spPr>
        <p:txBody>
          <a:bodyPr/>
          <a:lstStyle/>
          <a:p>
            <a:pPr marL="457200" indent="-457200">
              <a:lnSpc>
                <a:spcPct val="150000"/>
              </a:lnSpc>
              <a:buClr>
                <a:schemeClr val="accent4"/>
              </a:buClr>
              <a:buSzPct val="100000"/>
              <a:buFont typeface="+mj-lt"/>
              <a:buAutoNum type="arabicPeriod"/>
            </a:pPr>
            <a:r>
              <a:rPr lang="el-GR" sz="2400" dirty="0" smtClean="0"/>
              <a:t>Εισαγωγικά για την έρευνα ικανοποίησης Πελατών</a:t>
            </a:r>
          </a:p>
          <a:p>
            <a:pPr marL="457200" indent="-457200">
              <a:lnSpc>
                <a:spcPct val="150000"/>
              </a:lnSpc>
              <a:buClr>
                <a:schemeClr val="accent4"/>
              </a:buClr>
              <a:buSzPct val="100000"/>
              <a:buFont typeface="+mj-lt"/>
              <a:buAutoNum type="arabicPeriod"/>
            </a:pPr>
            <a:r>
              <a:rPr lang="el-GR" sz="2400" dirty="0" smtClean="0"/>
              <a:t>Τι είναι</a:t>
            </a:r>
            <a:r>
              <a:rPr lang="en-US" sz="2400" dirty="0" smtClean="0"/>
              <a:t> </a:t>
            </a:r>
            <a:r>
              <a:rPr lang="el-GR" sz="2400" dirty="0" smtClean="0"/>
              <a:t>η μέθοδος </a:t>
            </a:r>
            <a:r>
              <a:rPr lang="en-US" sz="2400" dirty="0" smtClean="0"/>
              <a:t>NPS </a:t>
            </a:r>
          </a:p>
          <a:p>
            <a:pPr marL="457200" indent="-457200">
              <a:lnSpc>
                <a:spcPct val="150000"/>
              </a:lnSpc>
              <a:buClr>
                <a:schemeClr val="accent4"/>
              </a:buClr>
              <a:buSzPct val="100000"/>
              <a:buFont typeface="+mj-lt"/>
              <a:buAutoNum type="arabicPeriod"/>
            </a:pPr>
            <a:r>
              <a:rPr lang="el-GR" sz="2400" dirty="0" smtClean="0"/>
              <a:t>Πώς μετράτε το </a:t>
            </a:r>
            <a:r>
              <a:rPr lang="en-US" sz="2400" dirty="0" smtClean="0"/>
              <a:t>NPS </a:t>
            </a:r>
          </a:p>
          <a:p>
            <a:pPr marL="457200" indent="-457200">
              <a:lnSpc>
                <a:spcPct val="150000"/>
              </a:lnSpc>
              <a:buClr>
                <a:schemeClr val="accent4"/>
              </a:buClr>
              <a:buSzPct val="100000"/>
              <a:buFont typeface="+mj-lt"/>
              <a:buAutoNum type="arabicPeriod"/>
            </a:pPr>
            <a:r>
              <a:rPr lang="el-GR" sz="2400" dirty="0" smtClean="0"/>
              <a:t>Ποια είναι η αξία του </a:t>
            </a:r>
            <a:r>
              <a:rPr lang="en-US" sz="2400" dirty="0" smtClean="0"/>
              <a:t>NPS ;</a:t>
            </a:r>
          </a:p>
          <a:p>
            <a:pPr marL="457200" indent="-457200">
              <a:lnSpc>
                <a:spcPct val="150000"/>
              </a:lnSpc>
              <a:buClr>
                <a:schemeClr val="accent4"/>
              </a:buClr>
              <a:buSzPct val="100000"/>
              <a:buFont typeface="+mj-lt"/>
              <a:buAutoNum type="arabicPeriod"/>
            </a:pPr>
            <a:r>
              <a:rPr lang="el-GR" sz="2400" dirty="0" smtClean="0"/>
              <a:t>Πώς μπορούμε να αξιοποιήσουμε το </a:t>
            </a:r>
            <a:r>
              <a:rPr lang="en-US" sz="2400" dirty="0" smtClean="0"/>
              <a:t>NPS ;</a:t>
            </a:r>
          </a:p>
          <a:p>
            <a:pPr marL="457200" indent="-457200">
              <a:lnSpc>
                <a:spcPct val="150000"/>
              </a:lnSpc>
              <a:buClr>
                <a:schemeClr val="accent4"/>
              </a:buClr>
              <a:buSzPct val="100000"/>
              <a:buFont typeface="+mj-lt"/>
              <a:buAutoNum type="arabicPeriod"/>
            </a:pPr>
            <a:r>
              <a:rPr lang="el-GR" sz="2400" dirty="0" smtClean="0"/>
              <a:t>Ένα βήμα πιο πέρα </a:t>
            </a:r>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3042" y="247632"/>
            <a:ext cx="7162820" cy="609600"/>
          </a:xfrm>
          <a:noFill/>
          <a:ln w="9525">
            <a:noFill/>
            <a:miter lim="800000"/>
            <a:headEnd/>
            <a:tailEnd/>
          </a:ln>
          <a:effectLst/>
        </p:spPr>
        <p:txBody>
          <a:bodyPr vert="horz" wrap="square" lIns="0" tIns="0" rIns="0" bIns="0" numCol="1" anchor="ctr" anchorCtr="0" compatLnSpc="1">
            <a:prstTxWarp prst="textNoShape">
              <a:avLst/>
            </a:prstTxWarp>
            <a:noAutofit/>
          </a:bodyPr>
          <a:lstStyle/>
          <a:p>
            <a:r>
              <a:rPr lang="el-GR" sz="2400" dirty="0" smtClean="0"/>
              <a:t>Εισαγωγικά </a:t>
            </a:r>
            <a:r>
              <a:rPr lang="en-US" sz="2400" dirty="0" smtClean="0"/>
              <a:t/>
            </a:r>
            <a:br>
              <a:rPr lang="en-US" sz="2400" dirty="0" smtClean="0"/>
            </a:br>
            <a:r>
              <a:rPr lang="el-GR" sz="2400" dirty="0" smtClean="0"/>
              <a:t>για την έρευνα ικανοποίησης Πελατών</a:t>
            </a:r>
          </a:p>
        </p:txBody>
      </p:sp>
      <p:sp>
        <p:nvSpPr>
          <p:cNvPr id="3" name="Content Placeholder 2"/>
          <p:cNvSpPr>
            <a:spLocks noGrp="1"/>
          </p:cNvSpPr>
          <p:nvPr>
            <p:ph idx="1"/>
          </p:nvPr>
        </p:nvSpPr>
        <p:spPr/>
        <p:txBody>
          <a:bodyPr>
            <a:normAutofit/>
          </a:bodyPr>
          <a:lstStyle/>
          <a:p>
            <a:pPr>
              <a:buNone/>
            </a:pPr>
            <a:r>
              <a:rPr lang="el-GR" sz="2400" dirty="0" smtClean="0"/>
              <a:t>Παίρνει η εταιρεία σας </a:t>
            </a:r>
            <a:r>
              <a:rPr lang="en-US" sz="2400" dirty="0" smtClean="0"/>
              <a:t>feedback </a:t>
            </a:r>
            <a:r>
              <a:rPr lang="el-GR" sz="2400" dirty="0" smtClean="0"/>
              <a:t>από τους Πελάτες σας ; </a:t>
            </a:r>
          </a:p>
          <a:p>
            <a:pPr>
              <a:buNone/>
            </a:pPr>
            <a:r>
              <a:rPr lang="el-GR" sz="2400" dirty="0" smtClean="0"/>
              <a:t>Μπράβο, έχετε κάνει μια καλή αρχή . </a:t>
            </a:r>
          </a:p>
          <a:p>
            <a:pPr>
              <a:buNone/>
            </a:pPr>
            <a:r>
              <a:rPr lang="el-GR" sz="2400" dirty="0" smtClean="0">
                <a:solidFill>
                  <a:srgbClr val="00B050"/>
                </a:solidFill>
              </a:rPr>
              <a:t>83 % </a:t>
            </a:r>
            <a:r>
              <a:rPr lang="el-GR" sz="2400" dirty="0" smtClean="0"/>
              <a:t>των εταιρειών που περιγράφονται σαν πετυχημένες μετρούν την ικανοποίηση των πελατών τους</a:t>
            </a:r>
          </a:p>
          <a:p>
            <a:pPr>
              <a:buNone/>
            </a:pPr>
            <a:endParaRPr lang="el-GR" sz="2400" dirty="0" smtClean="0"/>
          </a:p>
          <a:p>
            <a:pPr>
              <a:buNone/>
            </a:pPr>
            <a:r>
              <a:rPr lang="el-GR" sz="2400" dirty="0" smtClean="0"/>
              <a:t>Μια</a:t>
            </a:r>
            <a:r>
              <a:rPr lang="el-GR" sz="2400" dirty="0" smtClean="0">
                <a:solidFill>
                  <a:schemeClr val="tx2"/>
                </a:solidFill>
              </a:rPr>
              <a:t> </a:t>
            </a:r>
            <a:r>
              <a:rPr lang="el-GR" sz="2400" b="1" i="1" dirty="0" smtClean="0">
                <a:noFill/>
                <a:hlinkClick r:id="rId3"/>
              </a:rPr>
              <a:t>μελέτη</a:t>
            </a:r>
            <a:r>
              <a:rPr lang="el-GR" sz="2400" i="1" dirty="0" smtClean="0">
                <a:solidFill>
                  <a:schemeClr val="tx2"/>
                </a:solidFill>
                <a:hlinkClick r:id="rId3"/>
              </a:rPr>
              <a:t> </a:t>
            </a:r>
            <a:r>
              <a:rPr lang="el-GR" sz="2400" dirty="0" smtClean="0"/>
              <a:t>του </a:t>
            </a:r>
            <a:r>
              <a:rPr lang="en-US" sz="2400" dirty="0" smtClean="0"/>
              <a:t> Harvard Business Review </a:t>
            </a:r>
            <a:r>
              <a:rPr lang="el-GR" sz="2400" dirty="0" smtClean="0"/>
              <a:t>δείχνει ότι </a:t>
            </a:r>
            <a:r>
              <a:rPr lang="el-GR" sz="2400" i="1" u="sng" dirty="0" smtClean="0"/>
              <a:t>και μόνο </a:t>
            </a:r>
            <a:r>
              <a:rPr lang="el-GR" sz="2400" dirty="0" smtClean="0"/>
              <a:t>να ρωτάς τους πελάτες σου  σχετικά με την ικανοποίηση τους, τους κάνει περισσότερο φιλικούς και πιο πρόθυμους να αγοράσουν ξανά στο μέλλον </a:t>
            </a:r>
          </a:p>
          <a:p>
            <a:endParaRPr lang="el-GR"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0364" y="176194"/>
            <a:ext cx="5876936" cy="609600"/>
          </a:xfrm>
        </p:spPr>
        <p:txBody>
          <a:bodyPr>
            <a:noAutofit/>
          </a:bodyPr>
          <a:lstStyle/>
          <a:p>
            <a:r>
              <a:rPr lang="el-GR" sz="2400" dirty="0" smtClean="0"/>
              <a:t>Εισαγωγικά </a:t>
            </a:r>
            <a:r>
              <a:rPr lang="en-US" sz="2400" dirty="0" smtClean="0"/>
              <a:t/>
            </a:r>
            <a:br>
              <a:rPr lang="en-US" sz="2400" dirty="0" smtClean="0"/>
            </a:br>
            <a:r>
              <a:rPr lang="el-GR" sz="2400" dirty="0" smtClean="0"/>
              <a:t>για την έρευνα ικανοποίησης Πελατών (2)</a:t>
            </a:r>
          </a:p>
        </p:txBody>
      </p:sp>
      <p:sp>
        <p:nvSpPr>
          <p:cNvPr id="3" name="Content Placeholder 2"/>
          <p:cNvSpPr>
            <a:spLocks noGrp="1"/>
          </p:cNvSpPr>
          <p:nvPr>
            <p:ph idx="1"/>
          </p:nvPr>
        </p:nvSpPr>
        <p:spPr>
          <a:xfrm>
            <a:off x="228600" y="1357298"/>
            <a:ext cx="8648700" cy="5286412"/>
          </a:xfrm>
        </p:spPr>
        <p:txBody>
          <a:bodyPr>
            <a:noAutofit/>
          </a:bodyPr>
          <a:lstStyle/>
          <a:p>
            <a:pPr>
              <a:spcAft>
                <a:spcPts val="600"/>
              </a:spcAft>
              <a:buNone/>
            </a:pPr>
            <a:r>
              <a:rPr lang="el-GR" sz="2000" dirty="0" smtClean="0">
                <a:solidFill>
                  <a:schemeClr val="accent6"/>
                </a:solidFill>
              </a:rPr>
              <a:t>Αλλά είναι αρκετό να είστε μια εταιρεία σαν όλες όσες ερωτούν την ικανοποίηση των πελατών τους; Ασφαλώς  «όχι» </a:t>
            </a:r>
          </a:p>
          <a:p>
            <a:pPr>
              <a:buNone/>
            </a:pPr>
            <a:r>
              <a:rPr lang="el-GR" sz="2000" b="1" i="1" dirty="0" smtClean="0"/>
              <a:t>Η μεγάλη εικόνα λείπει. </a:t>
            </a:r>
            <a:r>
              <a:rPr lang="el-GR" sz="2000" dirty="0" smtClean="0"/>
              <a:t>Τα σχόλια του πελάτη μπορούν να βοηθήσουν. Η δυσκολία είναι να ποσοτικοποιηθούν . Εξίσου δύσκολη είναι η παρακολούθηση της διαχρονικής τάσης Ικανοποίησης ή η σύγκριση με τους ανταγωνιστές.</a:t>
            </a:r>
          </a:p>
          <a:p>
            <a:pPr>
              <a:buNone/>
            </a:pPr>
            <a:r>
              <a:rPr lang="el-GR" sz="2000" b="1" i="1" dirty="0" smtClean="0"/>
              <a:t>Η σιωπή δεν είναι χρυσός</a:t>
            </a:r>
            <a:r>
              <a:rPr lang="el-GR" sz="2000" dirty="0" smtClean="0"/>
              <a:t>. Οι πελάτες που συνήθως απαντούν είναι είτε ικανοποιημένοι είτε δυσαρεστημένοι. Πώς μπορούμε να αγγίξουμε την μεγάλη πλειοψηφία αν δεν απαντά ; </a:t>
            </a:r>
          </a:p>
          <a:p>
            <a:pPr>
              <a:spcAft>
                <a:spcPts val="1200"/>
              </a:spcAft>
              <a:buNone/>
            </a:pPr>
            <a:r>
              <a:rPr lang="el-GR" sz="2000" b="1" i="1" dirty="0" smtClean="0"/>
              <a:t>Είναι Παθητικό. </a:t>
            </a:r>
            <a:r>
              <a:rPr lang="el-GR" sz="2000" dirty="0" smtClean="0"/>
              <a:t>Είναι το πρώτο βήμα. Σήμερα όμως απαιτείται προσωπική επαφή των πελατών μέσω </a:t>
            </a:r>
            <a:r>
              <a:rPr lang="en-US" sz="2000" dirty="0" smtClean="0"/>
              <a:t>web </a:t>
            </a:r>
            <a:r>
              <a:rPr lang="el-GR" sz="2000" dirty="0" smtClean="0"/>
              <a:t>με τις δυνατότητες που δίνει για ατομικευμένη, επαναλαμβανόμενη  τους</a:t>
            </a:r>
          </a:p>
          <a:p>
            <a:pPr>
              <a:buClr>
                <a:schemeClr val="accent2">
                  <a:lumMod val="50000"/>
                </a:schemeClr>
              </a:buClr>
              <a:buFont typeface="Wingdings" pitchFamily="2" charset="2"/>
              <a:buChar char="Ø"/>
            </a:pPr>
            <a:r>
              <a:rPr lang="el-GR" sz="2000" b="1" dirty="0" smtClean="0">
                <a:solidFill>
                  <a:schemeClr val="accent6"/>
                </a:solidFill>
              </a:rPr>
              <a:t>  Η έρευνα </a:t>
            </a:r>
            <a:r>
              <a:rPr lang="en-US" sz="2000" b="1" dirty="0" smtClean="0">
                <a:solidFill>
                  <a:schemeClr val="accent6"/>
                </a:solidFill>
              </a:rPr>
              <a:t>NPS  (Net Promoter Score) </a:t>
            </a:r>
            <a:r>
              <a:rPr lang="el-GR" sz="2000" b="1" dirty="0" smtClean="0">
                <a:solidFill>
                  <a:schemeClr val="accent6"/>
                </a:solidFill>
              </a:rPr>
              <a:t>είναι ένα ισχυρό εργαλείο με το οποίο μικρές και μεγάλες εταιρείες μπορούν να αντιμετωπίσουν τις πιο πάνω προκλήσεις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457200" y="2105036"/>
            <a:ext cx="8229600" cy="2895600"/>
          </a:xfrm>
          <a:prstGeom prst="rect">
            <a:avLst/>
          </a:prstGeom>
        </p:spPr>
        <p:txBody>
          <a:bodyPr vert="horz">
            <a:normAutofit/>
          </a:bodyPr>
          <a:lstStyle/>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r>
              <a:rPr lang="el-GR" dirty="0" smtClean="0"/>
              <a:t>Πόσο πιθανόν είναι να συστήσετε τις υπηρεσίες της «</a:t>
            </a:r>
            <a:r>
              <a:rPr lang="el-GR" dirty="0" smtClean="0">
                <a:solidFill>
                  <a:schemeClr val="accent6"/>
                </a:solidFill>
              </a:rPr>
              <a:t>Εταιρείας»  </a:t>
            </a:r>
            <a:r>
              <a:rPr lang="el-GR" dirty="0" smtClean="0"/>
              <a:t>σε ένα φίλο σας ή συνεργάτη ; </a:t>
            </a: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1" i="0" u="none" strike="noStrike" kern="1200" cap="none" spc="0" normalizeH="0" baseline="0" noProof="0" dirty="0" smtClean="0">
              <a:ln>
                <a:noFill/>
              </a:ln>
              <a:solidFill>
                <a:srgbClr val="0070C0"/>
              </a:solidFill>
              <a:effectLst/>
              <a:uLnTx/>
              <a:uFillTx/>
              <a:latin typeface="+mn-lt"/>
              <a:ea typeface="+mn-ea"/>
              <a:cs typeface="+mn-cs"/>
            </a:endParaRP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endParaRPr lang="el-GR" sz="2000" b="1" dirty="0" smtClean="0">
              <a:solidFill>
                <a:srgbClr val="0070C0"/>
              </a:solidFill>
            </a:endParaRP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1" i="0" u="none" strike="noStrike" kern="1200" cap="none" spc="0" normalizeH="0" baseline="0" noProof="0" dirty="0" smtClean="0">
              <a:ln>
                <a:noFill/>
              </a:ln>
              <a:solidFill>
                <a:srgbClr val="0070C0"/>
              </a:solidFill>
              <a:effectLst/>
              <a:uLnTx/>
              <a:uFillTx/>
              <a:latin typeface="+mn-lt"/>
              <a:ea typeface="+mn-ea"/>
              <a:cs typeface="+mn-cs"/>
            </a:endParaRP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tab pos="6640513" algn="l"/>
              </a:tabLst>
              <a:defRPr/>
            </a:pPr>
            <a:r>
              <a:rPr lang="el-GR" b="1" dirty="0" smtClean="0">
                <a:solidFill>
                  <a:srgbClr val="0070C0"/>
                </a:solidFill>
                <a:latin typeface="Comic Sans MS" pitchFamily="66" charset="0"/>
              </a:rPr>
              <a:t>Τελείως 	Απόλυτα </a:t>
            </a: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tab pos="6640513" algn="l"/>
              </a:tabLst>
              <a:defRPr/>
            </a:pPr>
            <a:r>
              <a:rPr kumimoji="0" lang="el-GR" b="1" i="0" u="none" strike="noStrike" kern="1200" cap="none" spc="0" normalizeH="0" baseline="0" noProof="0" dirty="0" smtClean="0">
                <a:ln>
                  <a:noFill/>
                </a:ln>
                <a:solidFill>
                  <a:srgbClr val="0070C0"/>
                </a:solidFill>
                <a:effectLst/>
                <a:uLnTx/>
                <a:uFillTx/>
                <a:latin typeface="Comic Sans MS" pitchFamily="66" charset="0"/>
              </a:rPr>
              <a:t>απίθανο</a:t>
            </a:r>
            <a:r>
              <a:rPr kumimoji="0" lang="el-GR" b="1" i="0" u="none" strike="noStrike" kern="1200" cap="none" spc="0" normalizeH="0" noProof="0" dirty="0" smtClean="0">
                <a:ln>
                  <a:noFill/>
                </a:ln>
                <a:solidFill>
                  <a:srgbClr val="0070C0"/>
                </a:solidFill>
                <a:effectLst/>
                <a:uLnTx/>
                <a:uFillTx/>
                <a:latin typeface="Comic Sans MS" pitchFamily="66" charset="0"/>
              </a:rPr>
              <a:t> 	πιθανό </a:t>
            </a:r>
            <a:endParaRPr kumimoji="0" lang="el-GR" b="0" i="0" u="none" strike="noStrike" kern="1200" cap="none" spc="0" normalizeH="0" baseline="0" noProof="0" dirty="0" smtClean="0">
              <a:ln>
                <a:noFill/>
              </a:ln>
              <a:solidFill>
                <a:srgbClr val="0070C0"/>
              </a:solidFill>
              <a:effectLst/>
              <a:uLnTx/>
              <a:uFillTx/>
              <a:latin typeface="Comic Sans MS" pitchFamily="66" charset="0"/>
            </a:endParaRPr>
          </a:p>
        </p:txBody>
      </p:sp>
      <p:sp>
        <p:nvSpPr>
          <p:cNvPr id="2" name="Title 1"/>
          <p:cNvSpPr>
            <a:spLocks noGrp="1"/>
          </p:cNvSpPr>
          <p:nvPr>
            <p:ph type="title"/>
          </p:nvPr>
        </p:nvSpPr>
        <p:spPr>
          <a:xfrm>
            <a:off x="3286116" y="285728"/>
            <a:ext cx="5529436" cy="609600"/>
          </a:xfrm>
        </p:spPr>
        <p:txBody>
          <a:bodyPr/>
          <a:lstStyle/>
          <a:p>
            <a:r>
              <a:rPr lang="el-GR" sz="2400" dirty="0" smtClean="0"/>
              <a:t>Τι είναι η μέθοδος </a:t>
            </a:r>
            <a:r>
              <a:rPr lang="en-US" sz="2400" dirty="0" smtClean="0"/>
              <a:t>NPS ;</a:t>
            </a:r>
            <a:endParaRPr lang="el-GR" sz="2400" dirty="0" smtClean="0"/>
          </a:p>
        </p:txBody>
      </p:sp>
      <p:pic>
        <p:nvPicPr>
          <p:cNvPr id="1026" name="Picture 2"/>
          <p:cNvPicPr>
            <a:picLocks noGrp="1" noChangeAspect="1" noChangeArrowheads="1"/>
          </p:cNvPicPr>
          <p:nvPr>
            <p:ph idx="1"/>
          </p:nvPr>
        </p:nvPicPr>
        <p:blipFill>
          <a:blip r:embed="rId3"/>
          <a:srcRect/>
          <a:stretch>
            <a:fillRect/>
          </a:stretch>
        </p:blipFill>
        <p:spPr>
          <a:xfrm>
            <a:off x="2000232" y="3457584"/>
            <a:ext cx="5048250" cy="12573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4678" y="357166"/>
            <a:ext cx="5529436" cy="609600"/>
          </a:xfrm>
        </p:spPr>
        <p:txBody>
          <a:bodyPr/>
          <a:lstStyle/>
          <a:p>
            <a:r>
              <a:rPr lang="en-US" sz="2400" dirty="0" smtClean="0"/>
              <a:t>NPS </a:t>
            </a:r>
            <a:r>
              <a:rPr lang="el-GR" sz="2400" dirty="0" smtClean="0"/>
              <a:t>:  Πως δουλεύει ; </a:t>
            </a:r>
          </a:p>
        </p:txBody>
      </p:sp>
      <p:sp>
        <p:nvSpPr>
          <p:cNvPr id="3" name="Content Placeholder 2"/>
          <p:cNvSpPr>
            <a:spLocks noGrp="1"/>
          </p:cNvSpPr>
          <p:nvPr>
            <p:ph idx="1"/>
          </p:nvPr>
        </p:nvSpPr>
        <p:spPr>
          <a:xfrm>
            <a:off x="357222" y="1357298"/>
            <a:ext cx="8786810" cy="3286148"/>
          </a:xfrm>
        </p:spPr>
        <p:txBody>
          <a:bodyPr>
            <a:normAutofit fontScale="92500" lnSpcReduction="20000"/>
          </a:bodyPr>
          <a:lstStyle/>
          <a:p>
            <a:pPr>
              <a:buNone/>
              <a:tabLst>
                <a:tab pos="623888" algn="l"/>
                <a:tab pos="1344613" algn="l"/>
              </a:tabLst>
            </a:pPr>
            <a:r>
              <a:rPr lang="el-GR" sz="2000" dirty="0" smtClean="0"/>
              <a:t>Πρώτα οι πελάτες Βαθμολογούν από 0 (Τελείως απίθανο να συστήσουν)   μέχρι 10 (Απόλυτα πιθανόν ) . Ακολούθως οι απαντήσεις κατηγοριοποιούνται σε 3 ομάδες </a:t>
            </a:r>
          </a:p>
          <a:p>
            <a:pPr>
              <a:buNone/>
              <a:tabLst>
                <a:tab pos="623888" algn="l"/>
                <a:tab pos="1344613" algn="l"/>
              </a:tabLst>
            </a:pPr>
            <a:endParaRPr lang="el-GR" sz="2000" dirty="0" smtClean="0"/>
          </a:p>
          <a:p>
            <a:pPr>
              <a:buNone/>
              <a:tabLst>
                <a:tab pos="623888" algn="l"/>
                <a:tab pos="2147888" algn="l"/>
              </a:tabLst>
            </a:pPr>
            <a:r>
              <a:rPr lang="el-GR" sz="2000" b="1" dirty="0" smtClean="0"/>
              <a:t>		</a:t>
            </a:r>
            <a:r>
              <a:rPr lang="en-US" sz="2000" b="1" dirty="0" smtClean="0"/>
              <a:t>Detractors</a:t>
            </a:r>
            <a:r>
              <a:rPr lang="el-GR" sz="2000" dirty="0" smtClean="0"/>
              <a:t>	Δυσαρεστημένοι Πελάτες που μπορούν να θίξουν</a:t>
            </a:r>
          </a:p>
          <a:p>
            <a:pPr>
              <a:spcBef>
                <a:spcPts val="0"/>
              </a:spcBef>
              <a:spcAft>
                <a:spcPts val="1200"/>
              </a:spcAft>
              <a:buNone/>
              <a:tabLst>
                <a:tab pos="623888" algn="l"/>
                <a:tab pos="2147888" algn="l"/>
              </a:tabLst>
            </a:pPr>
            <a:r>
              <a:rPr lang="el-GR" sz="2000" b="1" dirty="0" smtClean="0"/>
              <a:t>		</a:t>
            </a:r>
            <a:r>
              <a:rPr lang="en-US" sz="2000" b="1" dirty="0" smtClean="0"/>
              <a:t>0 – 6</a:t>
            </a:r>
            <a:r>
              <a:rPr lang="el-GR" sz="2000" b="1" dirty="0" smtClean="0"/>
              <a:t>	</a:t>
            </a:r>
            <a:r>
              <a:rPr lang="el-GR" sz="2000" dirty="0" smtClean="0"/>
              <a:t>την επιχείρηση μέσω σχολίων . (</a:t>
            </a:r>
            <a:r>
              <a:rPr lang="en-US" sz="2000" dirty="0" smtClean="0"/>
              <a:t>Word of mouth )</a:t>
            </a:r>
            <a:endParaRPr lang="el-GR" sz="2000" dirty="0" smtClean="0"/>
          </a:p>
          <a:p>
            <a:pPr>
              <a:buNone/>
              <a:tabLst>
                <a:tab pos="623888" algn="l"/>
                <a:tab pos="2147888" algn="l"/>
              </a:tabLst>
            </a:pPr>
            <a:r>
              <a:rPr lang="el-GR" sz="2000" b="1" dirty="0" smtClean="0"/>
              <a:t>		</a:t>
            </a:r>
            <a:r>
              <a:rPr lang="en-US" sz="2000" b="1" dirty="0" smtClean="0"/>
              <a:t>Passive</a:t>
            </a:r>
            <a:r>
              <a:rPr lang="el-GR" sz="2000" dirty="0" smtClean="0"/>
              <a:t>	Ικανοποιημένοι αλλά αδιάφοροι Πελάτες, οι οποίοι</a:t>
            </a:r>
          </a:p>
          <a:p>
            <a:pPr>
              <a:spcBef>
                <a:spcPts val="0"/>
              </a:spcBef>
              <a:spcAft>
                <a:spcPts val="1200"/>
              </a:spcAft>
              <a:buNone/>
              <a:tabLst>
                <a:tab pos="623888" algn="l"/>
                <a:tab pos="2147888" algn="l"/>
              </a:tabLst>
            </a:pPr>
            <a:r>
              <a:rPr lang="el-GR" sz="2000" b="1" dirty="0" smtClean="0"/>
              <a:t>		7</a:t>
            </a:r>
            <a:r>
              <a:rPr lang="en-US" sz="2000" b="1" dirty="0" smtClean="0"/>
              <a:t> – </a:t>
            </a:r>
            <a:r>
              <a:rPr lang="el-GR" sz="2000" b="1" dirty="0" smtClean="0"/>
              <a:t>8</a:t>
            </a:r>
            <a:r>
              <a:rPr lang="el-GR" sz="2000" dirty="0" smtClean="0"/>
              <a:t>	 μπορούν να μετακινηθούν στον ανταγωνισμό </a:t>
            </a:r>
          </a:p>
          <a:p>
            <a:pPr>
              <a:buNone/>
              <a:tabLst>
                <a:tab pos="623888" algn="l"/>
                <a:tab pos="2147888" algn="l"/>
              </a:tabLst>
            </a:pPr>
            <a:r>
              <a:rPr lang="el-GR" sz="2000" dirty="0" smtClean="0"/>
              <a:t>		</a:t>
            </a:r>
            <a:r>
              <a:rPr lang="en-US" sz="2000" b="1" dirty="0" smtClean="0"/>
              <a:t>Promoters</a:t>
            </a:r>
            <a:r>
              <a:rPr lang="en-US" sz="2000" dirty="0" smtClean="0"/>
              <a:t>	</a:t>
            </a:r>
            <a:r>
              <a:rPr lang="el-GR" sz="2000" dirty="0" smtClean="0"/>
              <a:t>Ικανοποιημένοι Πελάτες που θα συνεχίσουν να</a:t>
            </a:r>
            <a:r>
              <a:rPr lang="en-US" sz="2000" dirty="0" smtClean="0"/>
              <a:t> </a:t>
            </a:r>
            <a:endParaRPr lang="el-GR" sz="2000" dirty="0" smtClean="0"/>
          </a:p>
          <a:p>
            <a:pPr>
              <a:spcBef>
                <a:spcPts val="0"/>
              </a:spcBef>
              <a:spcAft>
                <a:spcPts val="1200"/>
              </a:spcAft>
              <a:buNone/>
              <a:tabLst>
                <a:tab pos="623888" algn="l"/>
                <a:tab pos="2147888" algn="l"/>
              </a:tabLst>
            </a:pPr>
            <a:r>
              <a:rPr lang="el-GR" sz="2000" dirty="0" smtClean="0"/>
              <a:t>		</a:t>
            </a:r>
            <a:r>
              <a:rPr lang="el-GR" sz="2000" b="1" dirty="0" smtClean="0"/>
              <a:t>9</a:t>
            </a:r>
            <a:r>
              <a:rPr lang="en-US" sz="2000" b="1" dirty="0" smtClean="0"/>
              <a:t> – </a:t>
            </a:r>
            <a:r>
              <a:rPr lang="el-GR" sz="2000" b="1" dirty="0" smtClean="0"/>
              <a:t>10</a:t>
            </a:r>
            <a:r>
              <a:rPr lang="el-GR" sz="2000" dirty="0" smtClean="0"/>
              <a:t>	αγοράζουν και θα το συνιστούν σε άλλους</a:t>
            </a:r>
            <a:endParaRPr lang="en-US" sz="2000" dirty="0" smtClean="0"/>
          </a:p>
          <a:p>
            <a:pPr>
              <a:buNone/>
            </a:pPr>
            <a:endParaRPr lang="en-US" dirty="0" smtClean="0"/>
          </a:p>
          <a:p>
            <a:pPr>
              <a:buNone/>
            </a:pPr>
            <a:endParaRPr lang="en-US" dirty="0" smtClean="0"/>
          </a:p>
          <a:p>
            <a:pPr>
              <a:buNone/>
            </a:pPr>
            <a:endParaRPr lang="en-US"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p:txBody>
      </p:sp>
      <p:pic>
        <p:nvPicPr>
          <p:cNvPr id="10" name="Picture 3"/>
          <p:cNvPicPr>
            <a:picLocks noChangeAspect="1" noChangeArrowheads="1"/>
          </p:cNvPicPr>
          <p:nvPr/>
        </p:nvPicPr>
        <p:blipFill>
          <a:blip r:embed="rId3"/>
          <a:srcRect/>
          <a:stretch>
            <a:fillRect/>
          </a:stretch>
        </p:blipFill>
        <p:spPr bwMode="auto">
          <a:xfrm>
            <a:off x="214282" y="2221713"/>
            <a:ext cx="711994" cy="2135981"/>
          </a:xfrm>
          <a:prstGeom prst="rect">
            <a:avLst/>
          </a:prstGeom>
          <a:noFill/>
          <a:ln w="9525">
            <a:noFill/>
            <a:miter lim="800000"/>
            <a:headEnd/>
            <a:tailEnd/>
          </a:ln>
          <a:effectLst/>
        </p:spPr>
      </p:pic>
      <p:cxnSp>
        <p:nvCxnSpPr>
          <p:cNvPr id="13" name="Straight Connector 12"/>
          <p:cNvCxnSpPr/>
          <p:nvPr/>
        </p:nvCxnSpPr>
        <p:spPr>
          <a:xfrm>
            <a:off x="642910" y="4784734"/>
            <a:ext cx="8215370" cy="1588"/>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a:xfrm>
            <a:off x="357158" y="5000636"/>
            <a:ext cx="8358246" cy="1428760"/>
          </a:xfrm>
          <a:prstGeom prst="rect">
            <a:avLst/>
          </a:prstGeom>
        </p:spPr>
        <p:txBody>
          <a:bodyPr vert="horz">
            <a:normAutofit lnSpcReduction="10000"/>
          </a:bodyPr>
          <a:lstStyle/>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r>
              <a:rPr lang="el-GR" sz="2000" dirty="0" smtClean="0">
                <a:latin typeface="+mn-lt"/>
              </a:rPr>
              <a:t>Η βασική διαπίστωση του </a:t>
            </a:r>
            <a:r>
              <a:rPr lang="en-US" sz="2000" dirty="0" smtClean="0">
                <a:latin typeface="+mn-lt"/>
              </a:rPr>
              <a:t>NPS </a:t>
            </a:r>
            <a:r>
              <a:rPr lang="el-GR" sz="2000" dirty="0" smtClean="0">
                <a:latin typeface="+mn-lt"/>
              </a:rPr>
              <a:t>είναι</a:t>
            </a:r>
            <a:r>
              <a:rPr lang="en-US" sz="2000" dirty="0" smtClean="0">
                <a:latin typeface="+mn-lt"/>
              </a:rPr>
              <a:t> </a:t>
            </a:r>
            <a:r>
              <a:rPr lang="el-GR" sz="2000" dirty="0" smtClean="0">
                <a:latin typeface="+mn-lt"/>
              </a:rPr>
              <a:t>ότι οι «</a:t>
            </a:r>
            <a:r>
              <a:rPr lang="en-US" sz="2000" dirty="0" smtClean="0">
                <a:latin typeface="+mn-lt"/>
              </a:rPr>
              <a:t>Passive</a:t>
            </a:r>
            <a:r>
              <a:rPr lang="el-GR" sz="2000" dirty="0" smtClean="0">
                <a:latin typeface="+mn-lt"/>
              </a:rPr>
              <a:t>» , αυτοί που βαθμολογούν 7 ή  8 δεν βοηθούν το </a:t>
            </a:r>
            <a:r>
              <a:rPr lang="en-US" sz="2000" dirty="0" smtClean="0">
                <a:latin typeface="+mn-lt"/>
              </a:rPr>
              <a:t>Brant </a:t>
            </a:r>
            <a:r>
              <a:rPr lang="el-GR" sz="2000" dirty="0" smtClean="0">
                <a:latin typeface="+mn-lt"/>
              </a:rPr>
              <a:t>αλλά και δεν το βλάπτουν .</a:t>
            </a: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r>
              <a:rPr lang="el-GR" sz="2000" dirty="0" smtClean="0">
                <a:latin typeface="+mn-lt"/>
              </a:rPr>
              <a:t> </a:t>
            </a:r>
          </a:p>
          <a:p>
            <a:pPr marL="179388" marR="0" lvl="0" indent="-179388" algn="l" defTabSz="914400" rtl="0" eaLnBrk="1" fontAlgn="auto" latinLnBrk="0" hangingPunct="1">
              <a:lnSpc>
                <a:spcPct val="100000"/>
              </a:lnSpc>
              <a:spcBef>
                <a:spcPct val="20000"/>
              </a:spcBef>
              <a:spcAft>
                <a:spcPts val="0"/>
              </a:spcAft>
              <a:buClrTx/>
              <a:buSzPct val="95000"/>
              <a:buFont typeface="Wingdings" pitchFamily="2" charset="2"/>
              <a:buChar char="Ø"/>
              <a:tabLst/>
              <a:defRPr/>
            </a:pPr>
            <a:r>
              <a:rPr lang="el-GR" sz="2000" dirty="0" smtClean="0">
                <a:latin typeface="+mn-lt"/>
              </a:rPr>
              <a:t>  Έτσι η βαθμολογία τους δεν λαμβάνεται υπόψη στη μέτρηση . </a:t>
            </a:r>
            <a:endParaRPr lang="en-US" sz="2000" dirty="0" smtClean="0">
              <a:latin typeface="+mn-lt"/>
            </a:endParaRPr>
          </a:p>
          <a:p>
            <a:pPr marL="989013" marR="0" lvl="0" indent="-88900"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n-US" sz="1600" b="1" i="0" u="none" strike="noStrike" kern="1200" cap="none" spc="0" normalizeH="0" baseline="0" noProof="0" dirty="0" smtClean="0">
              <a:ln>
                <a:noFill/>
              </a:ln>
              <a:solidFill>
                <a:schemeClr val="tx1"/>
              </a:solidFill>
              <a:effectLst/>
              <a:uLnTx/>
              <a:uFillTx/>
              <a:latin typeface="+mn-lt"/>
              <a:ea typeface="+mn-ea"/>
              <a:cs typeface="+mn-cs"/>
            </a:endParaRPr>
          </a:p>
          <a:p>
            <a:pPr marL="989013" marR="0" lvl="0" indent="-88900"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a:p>
            <a:pPr marL="989013" marR="0" lvl="0" indent="-2682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a:p>
            <a:pPr marL="989013" marR="0" lvl="0" indent="-2682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a:p>
            <a:pPr marL="989013" marR="0" lvl="0" indent="-2682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a:p>
            <a:pPr marL="989013" marR="0" lvl="0" indent="-2682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a:p>
            <a:pPr marL="900113" marR="0" lvl="0" indent="0"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a:p>
            <a:pPr marL="179388" marR="0" lvl="0" indent="-179388" algn="l" defTabSz="914400" rtl="0" eaLnBrk="1" fontAlgn="auto" latinLnBrk="0" hangingPunct="1">
              <a:lnSpc>
                <a:spcPct val="100000"/>
              </a:lnSpc>
              <a:spcBef>
                <a:spcPct val="20000"/>
              </a:spcBef>
              <a:spcAft>
                <a:spcPts val="0"/>
              </a:spcAft>
              <a:buClrTx/>
              <a:buSzPct val="95000"/>
              <a:buFont typeface="Wingdings 2"/>
              <a:buNone/>
              <a:tabLst/>
              <a:defRPr/>
            </a:pPr>
            <a:endParaRPr kumimoji="0" lang="el-GR"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Work\Documents\Temp\C1.PNG"/>
          <p:cNvPicPr>
            <a:picLocks noChangeAspect="1" noChangeArrowheads="1"/>
          </p:cNvPicPr>
          <p:nvPr/>
        </p:nvPicPr>
        <p:blipFill>
          <a:blip r:embed="rId3"/>
          <a:srcRect/>
          <a:stretch>
            <a:fillRect/>
          </a:stretch>
        </p:blipFill>
        <p:spPr bwMode="auto">
          <a:xfrm>
            <a:off x="642910" y="4703187"/>
            <a:ext cx="7190474" cy="2011961"/>
          </a:xfrm>
          <a:prstGeom prst="rect">
            <a:avLst/>
          </a:prstGeom>
          <a:noFill/>
        </p:spPr>
      </p:pic>
      <p:sp>
        <p:nvSpPr>
          <p:cNvPr id="2" name="Title 1"/>
          <p:cNvSpPr>
            <a:spLocks noGrp="1"/>
          </p:cNvSpPr>
          <p:nvPr>
            <p:ph type="title"/>
          </p:nvPr>
        </p:nvSpPr>
        <p:spPr>
          <a:xfrm>
            <a:off x="3286116" y="357166"/>
            <a:ext cx="5529436" cy="609600"/>
          </a:xfrm>
        </p:spPr>
        <p:txBody>
          <a:bodyPr/>
          <a:lstStyle/>
          <a:p>
            <a:r>
              <a:rPr lang="en-US" sz="2400" dirty="0" smtClean="0"/>
              <a:t>NPS </a:t>
            </a:r>
            <a:r>
              <a:rPr lang="el-GR" sz="2400" dirty="0" smtClean="0"/>
              <a:t>:</a:t>
            </a:r>
            <a:r>
              <a:rPr lang="en-US" sz="2400" dirty="0" smtClean="0"/>
              <a:t> </a:t>
            </a:r>
            <a:r>
              <a:rPr lang="el-GR" sz="2400" dirty="0" smtClean="0"/>
              <a:t> Πώς μετράται ;</a:t>
            </a:r>
          </a:p>
        </p:txBody>
      </p:sp>
      <p:sp>
        <p:nvSpPr>
          <p:cNvPr id="3" name="Content Placeholder 2"/>
          <p:cNvSpPr>
            <a:spLocks noGrp="1"/>
          </p:cNvSpPr>
          <p:nvPr>
            <p:ph idx="1"/>
          </p:nvPr>
        </p:nvSpPr>
        <p:spPr>
          <a:xfrm>
            <a:off x="228600" y="1547818"/>
            <a:ext cx="8648700" cy="4810140"/>
          </a:xfrm>
        </p:spPr>
        <p:txBody>
          <a:bodyPr/>
          <a:lstStyle/>
          <a:p>
            <a:pPr>
              <a:buNone/>
            </a:pPr>
            <a:r>
              <a:rPr lang="el-GR" sz="2000" dirty="0" smtClean="0"/>
              <a:t>Το τελικό αποτέλεσμα είναι ένα νούμερο από -100 έως +100</a:t>
            </a:r>
          </a:p>
          <a:p>
            <a:pPr>
              <a:buNone/>
            </a:pPr>
            <a:r>
              <a:rPr lang="el-GR" sz="2000" dirty="0" smtClean="0"/>
              <a:t> Δείχνει την επίδοση της επιχείρηση σχετικά</a:t>
            </a:r>
          </a:p>
          <a:p>
            <a:pPr>
              <a:buNone/>
            </a:pPr>
            <a:r>
              <a:rPr lang="el-GR" sz="2000" dirty="0" smtClean="0"/>
              <a:t>με την ικανοποίηση και την πιστότητα των Πελατών </a:t>
            </a:r>
          </a:p>
          <a:p>
            <a:endParaRPr lang="el-GR" dirty="0" smtClean="0"/>
          </a:p>
          <a:p>
            <a:endParaRPr lang="el-GR" dirty="0" smtClean="0"/>
          </a:p>
          <a:p>
            <a:pPr>
              <a:buNone/>
            </a:pPr>
            <a:r>
              <a:rPr lang="el-GR" dirty="0" smtClean="0"/>
              <a:t>Εάν  </a:t>
            </a:r>
            <a:r>
              <a:rPr lang="el-GR" b="1" dirty="0" smtClean="0">
                <a:solidFill>
                  <a:srgbClr val="00B050"/>
                </a:solidFill>
              </a:rPr>
              <a:t>Υ % </a:t>
            </a:r>
            <a:r>
              <a:rPr lang="el-GR" dirty="0" smtClean="0"/>
              <a:t>είναι ο αριθμός των </a:t>
            </a:r>
            <a:r>
              <a:rPr lang="en-US" dirty="0" smtClean="0"/>
              <a:t>promoters </a:t>
            </a:r>
            <a:r>
              <a:rPr lang="el-GR" dirty="0" smtClean="0"/>
              <a:t>και    </a:t>
            </a:r>
            <a:r>
              <a:rPr lang="el-GR" b="1" dirty="0" smtClean="0">
                <a:solidFill>
                  <a:srgbClr val="C00000"/>
                </a:solidFill>
              </a:rPr>
              <a:t>Χ % </a:t>
            </a:r>
            <a:r>
              <a:rPr lang="el-GR" dirty="0" smtClean="0"/>
              <a:t>ο αριθμός των </a:t>
            </a:r>
            <a:r>
              <a:rPr lang="en-US" dirty="0" err="1" smtClean="0"/>
              <a:t>demoters</a:t>
            </a:r>
            <a:r>
              <a:rPr lang="en-US" dirty="0" smtClean="0"/>
              <a:t> </a:t>
            </a:r>
            <a:endParaRPr lang="el-GR" dirty="0" smtClean="0"/>
          </a:p>
          <a:p>
            <a:pPr>
              <a:buNone/>
            </a:pPr>
            <a:r>
              <a:rPr lang="en-US" dirty="0" smtClean="0"/>
              <a:t> </a:t>
            </a:r>
            <a:r>
              <a:rPr lang="el-GR" dirty="0" smtClean="0"/>
              <a:t>στο σύνολο των απαντήσεων, τότε :</a:t>
            </a:r>
          </a:p>
          <a:p>
            <a:pPr algn="ctr">
              <a:buNone/>
            </a:pPr>
            <a:r>
              <a:rPr lang="en-US" b="1" dirty="0" smtClean="0"/>
              <a:t>NPS = </a:t>
            </a:r>
            <a:r>
              <a:rPr lang="el-GR" b="1" dirty="0" smtClean="0">
                <a:solidFill>
                  <a:srgbClr val="00B050"/>
                </a:solidFill>
              </a:rPr>
              <a:t>Υ %</a:t>
            </a:r>
            <a:r>
              <a:rPr lang="en-US" dirty="0" smtClean="0"/>
              <a:t> - </a:t>
            </a:r>
            <a:r>
              <a:rPr lang="el-GR" b="1" dirty="0" smtClean="0">
                <a:solidFill>
                  <a:srgbClr val="C00000"/>
                </a:solidFill>
              </a:rPr>
              <a:t>Χ %</a:t>
            </a:r>
            <a:r>
              <a:rPr lang="el-GR" dirty="0" smtClean="0"/>
              <a:t> </a:t>
            </a:r>
            <a:endParaRPr lang="en-US" dirty="0" smtClean="0"/>
          </a:p>
          <a:p>
            <a:pPr>
              <a:buNone/>
            </a:pPr>
            <a:r>
              <a:rPr lang="el-GR" dirty="0" smtClean="0"/>
              <a:t>Παράδειγμα :</a:t>
            </a:r>
          </a:p>
          <a:p>
            <a:endParaRPr lang="el-GR" dirty="0" smtClean="0"/>
          </a:p>
          <a:p>
            <a:endParaRPr lang="en-US" dirty="0" smtClean="0"/>
          </a:p>
          <a:p>
            <a:endParaRPr lang="en-US" dirty="0" smtClean="0"/>
          </a:p>
          <a:p>
            <a:endParaRPr lang="en-US" dirty="0" smtClean="0"/>
          </a:p>
          <a:p>
            <a:endParaRPr lang="en-US"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p:txBody>
      </p:sp>
      <p:grpSp>
        <p:nvGrpSpPr>
          <p:cNvPr id="6" name="Group 17"/>
          <p:cNvGrpSpPr/>
          <p:nvPr/>
        </p:nvGrpSpPr>
        <p:grpSpPr>
          <a:xfrm>
            <a:off x="6653226" y="1335879"/>
            <a:ext cx="1928826" cy="1807369"/>
            <a:chOff x="6653226" y="1214422"/>
            <a:chExt cx="1928826" cy="1807369"/>
          </a:xfrm>
        </p:grpSpPr>
        <p:pic>
          <p:nvPicPr>
            <p:cNvPr id="13" name="Picture 4"/>
            <p:cNvPicPr>
              <a:picLocks noChangeAspect="1" noChangeArrowheads="1"/>
            </p:cNvPicPr>
            <p:nvPr/>
          </p:nvPicPr>
          <p:blipFill>
            <a:blip r:embed="rId4"/>
            <a:srcRect/>
            <a:stretch>
              <a:fillRect/>
            </a:stretch>
          </p:blipFill>
          <p:spPr bwMode="auto">
            <a:xfrm>
              <a:off x="6724664" y="1214422"/>
              <a:ext cx="1813084" cy="1735931"/>
            </a:xfrm>
            <a:prstGeom prst="rect">
              <a:avLst/>
            </a:prstGeom>
            <a:noFill/>
            <a:ln w="9525">
              <a:noFill/>
              <a:miter lim="800000"/>
              <a:headEnd/>
              <a:tailEnd/>
            </a:ln>
            <a:effectLst/>
          </p:spPr>
        </p:pic>
        <p:sp>
          <p:nvSpPr>
            <p:cNvPr id="14" name="TextBox 13"/>
            <p:cNvSpPr txBox="1"/>
            <p:nvPr/>
          </p:nvSpPr>
          <p:spPr>
            <a:xfrm>
              <a:off x="6653226" y="2652459"/>
              <a:ext cx="1928826" cy="369332"/>
            </a:xfrm>
            <a:prstGeom prst="rect">
              <a:avLst/>
            </a:prstGeom>
            <a:noFill/>
          </p:spPr>
          <p:txBody>
            <a:bodyPr wrap="square" rtlCol="0">
              <a:spAutoFit/>
            </a:bodyPr>
            <a:lstStyle/>
            <a:p>
              <a:pPr>
                <a:tabLst>
                  <a:tab pos="1079500" algn="l"/>
                </a:tabLst>
              </a:pPr>
              <a:r>
                <a:rPr lang="el-GR" b="1" dirty="0" smtClean="0">
                  <a:solidFill>
                    <a:srgbClr val="A9177F"/>
                  </a:solidFill>
                </a:rPr>
                <a:t>-100</a:t>
              </a:r>
              <a:r>
                <a:rPr lang="el-GR" dirty="0" smtClean="0"/>
                <a:t>	</a:t>
              </a:r>
              <a:r>
                <a:rPr lang="el-GR" b="1" dirty="0" smtClean="0">
                  <a:solidFill>
                    <a:schemeClr val="accent4">
                      <a:lumMod val="75000"/>
                    </a:schemeClr>
                  </a:solidFill>
                </a:rPr>
                <a:t>+100</a:t>
              </a:r>
              <a:endParaRPr lang="el-GR" b="1" dirty="0">
                <a:solidFill>
                  <a:schemeClr val="accent4">
                    <a:lumMod val="75000"/>
                  </a:schemeClr>
                </a:solidFill>
              </a:endParaRPr>
            </a:p>
          </p:txBody>
        </p:sp>
        <p:sp>
          <p:nvSpPr>
            <p:cNvPr id="15" name="TextBox 14"/>
            <p:cNvSpPr txBox="1"/>
            <p:nvPr/>
          </p:nvSpPr>
          <p:spPr>
            <a:xfrm>
              <a:off x="7153292" y="1669833"/>
              <a:ext cx="962123" cy="923330"/>
            </a:xfrm>
            <a:prstGeom prst="rect">
              <a:avLst/>
            </a:prstGeom>
            <a:solidFill>
              <a:schemeClr val="bg1"/>
            </a:solidFill>
          </p:spPr>
          <p:txBody>
            <a:bodyPr wrap="none" rtlCol="0">
              <a:spAutoFit/>
            </a:bodyPr>
            <a:lstStyle/>
            <a:p>
              <a:pPr algn="ctr"/>
              <a:r>
                <a:rPr lang="el-GR" b="1" dirty="0" smtClean="0">
                  <a:solidFill>
                    <a:srgbClr val="00B0F0"/>
                  </a:solidFill>
                </a:rPr>
                <a:t>35 </a:t>
              </a:r>
              <a:endParaRPr lang="en-US" b="1" dirty="0" smtClean="0">
                <a:solidFill>
                  <a:srgbClr val="00B0F0"/>
                </a:solidFill>
              </a:endParaRPr>
            </a:p>
            <a:p>
              <a:pPr algn="ctr"/>
              <a:r>
                <a:rPr lang="en-US" dirty="0" smtClean="0">
                  <a:solidFill>
                    <a:srgbClr val="00B0F0"/>
                  </a:solidFill>
                </a:rPr>
                <a:t>Overall</a:t>
              </a:r>
            </a:p>
            <a:p>
              <a:pPr algn="ctr"/>
              <a:r>
                <a:rPr lang="en-US" dirty="0" smtClean="0">
                  <a:solidFill>
                    <a:srgbClr val="00B0F0"/>
                  </a:solidFill>
                </a:rPr>
                <a:t> NPS</a:t>
              </a:r>
              <a:endParaRPr lang="el-GR" dirty="0" smtClean="0">
                <a:solidFill>
                  <a:srgbClr val="00B0F0"/>
                </a:solidFil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0298" y="285728"/>
            <a:ext cx="6377002" cy="609600"/>
          </a:xfrm>
        </p:spPr>
        <p:txBody>
          <a:bodyPr/>
          <a:lstStyle/>
          <a:p>
            <a:r>
              <a:rPr lang="en-US" sz="2400" dirty="0" smtClean="0"/>
              <a:t>NPS </a:t>
            </a:r>
            <a:r>
              <a:rPr lang="el-GR" sz="2400" dirty="0" smtClean="0"/>
              <a:t>:</a:t>
            </a:r>
            <a:r>
              <a:rPr lang="en-US" sz="2400" dirty="0" smtClean="0"/>
              <a:t> </a:t>
            </a:r>
            <a:r>
              <a:rPr lang="el-GR" sz="2400" dirty="0" smtClean="0"/>
              <a:t> 5 λόγοι για τους οποίους δουλεύει ;</a:t>
            </a:r>
          </a:p>
        </p:txBody>
      </p:sp>
      <p:sp>
        <p:nvSpPr>
          <p:cNvPr id="3" name="Content Placeholder 2"/>
          <p:cNvSpPr>
            <a:spLocks noGrp="1"/>
          </p:cNvSpPr>
          <p:nvPr>
            <p:ph idx="1"/>
          </p:nvPr>
        </p:nvSpPr>
        <p:spPr>
          <a:xfrm>
            <a:off x="228600" y="1285860"/>
            <a:ext cx="8648700" cy="5286412"/>
          </a:xfrm>
        </p:spPr>
        <p:txBody>
          <a:bodyPr/>
          <a:lstStyle/>
          <a:p>
            <a:pPr>
              <a:buNone/>
            </a:pPr>
            <a:r>
              <a:rPr lang="el-GR" sz="2000" b="1" i="1" dirty="0" smtClean="0"/>
              <a:t>1 .  Ακουμπά τους  σιωπηλούς .</a:t>
            </a:r>
          </a:p>
          <a:p>
            <a:pPr>
              <a:buNone/>
            </a:pPr>
            <a:r>
              <a:rPr lang="el-GR" sz="2000" dirty="0" smtClean="0"/>
              <a:t>Είναι σίγουρα δύσκολο να βρεθεί τρόπος να πουν όλοι οι πελάτες τη γνώμη τους. Στέλνοντας μια γρήγορη ερώτηση </a:t>
            </a:r>
            <a:r>
              <a:rPr lang="en-US" sz="2000" dirty="0" smtClean="0"/>
              <a:t>NPS </a:t>
            </a:r>
            <a:r>
              <a:rPr lang="el-GR" sz="2000" dirty="0" smtClean="0"/>
              <a:t>είναι πολύ πιθανόν ότι το βρίσκουν πιο εύκολο να απαντήσουν . Δεν ρωτάς πολλά και δείχνεις ότι ενδιαφέρεσαι για την γνώμη τους .</a:t>
            </a:r>
          </a:p>
          <a:p>
            <a:pPr>
              <a:buNone/>
            </a:pPr>
            <a:r>
              <a:rPr lang="el-GR" sz="2000" b="1" i="1" dirty="0" smtClean="0"/>
              <a:t>2.  Σε βοηθά να παρακολουθείς την πρόοδο σου.</a:t>
            </a:r>
          </a:p>
          <a:p>
            <a:pPr>
              <a:buNone/>
            </a:pPr>
            <a:r>
              <a:rPr lang="el-GR" sz="2000" dirty="0" smtClean="0"/>
              <a:t>Έχοντας κάνει την πρώτη μέτρηση έχεις μια βάση για σύγκριση. Επαναλαμβάνοντας συχνά την μέτρηση – έρευνα  έχεις την εξέλιξη του δείκτη . Αυξήθηκε μετά από τις ενέργειες που έγιναν ; Είναι αρνητικός, ποιες ενέργειες χρειάζονται για να βελτιωθεί; </a:t>
            </a:r>
          </a:p>
          <a:p>
            <a:pPr>
              <a:buNone/>
            </a:pPr>
            <a:r>
              <a:rPr lang="el-GR" sz="2000" b="1" i="1" dirty="0" smtClean="0"/>
              <a:t>3.   Δίνει την δυνατότητα </a:t>
            </a:r>
            <a:r>
              <a:rPr lang="en-US" sz="2000" b="1" i="1" dirty="0" smtClean="0"/>
              <a:t>benchmarking .</a:t>
            </a:r>
            <a:endParaRPr lang="el-GR" sz="2000" b="1" i="1" dirty="0" smtClean="0"/>
          </a:p>
          <a:p>
            <a:pPr>
              <a:buNone/>
            </a:pPr>
            <a:r>
              <a:rPr lang="el-GR" sz="2000" dirty="0" smtClean="0"/>
              <a:t>Το να παρακολουθείς την πρόοδο σου είναι σημαντικό. Πιο σημαντικό όμως είναι να μπορείς να συγκρίνεις με τους ανταγωνιστές σου. Το </a:t>
            </a:r>
            <a:r>
              <a:rPr lang="en-US" sz="2000" dirty="0" smtClean="0"/>
              <a:t>NPS </a:t>
            </a:r>
            <a:r>
              <a:rPr lang="el-GR" sz="2000" dirty="0" smtClean="0"/>
              <a:t>είναι ένας δείκτης που τεχνικά σου δίνει τη δυνατότητα να συγκρίνεις όμοια πράγματα. Πχ Αν έχεις το </a:t>
            </a:r>
            <a:r>
              <a:rPr lang="en-US" sz="2000" dirty="0" smtClean="0"/>
              <a:t>NPS </a:t>
            </a:r>
            <a:r>
              <a:rPr lang="el-GR" sz="2000" dirty="0" smtClean="0"/>
              <a:t>σου είναι 41, αλλά είσαι στους 5% με το μεγαλύτερο, τότε είσαι ικανοποιημένος .</a:t>
            </a:r>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a:p>
            <a:pPr>
              <a:buNone/>
            </a:pPr>
            <a:endParaRPr lang="el-GR"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l-GR" sz="2000" b="1" i="1" dirty="0" smtClean="0"/>
              <a:t> 4.  Είναι συνοπτικό ερωτηματολόγιο αλλά προσωπικό</a:t>
            </a:r>
          </a:p>
          <a:p>
            <a:pPr>
              <a:buNone/>
            </a:pPr>
            <a:r>
              <a:rPr lang="el-GR" sz="2000" dirty="0" smtClean="0"/>
              <a:t>Η εμπειρία εταιρειών όπως η </a:t>
            </a:r>
            <a:r>
              <a:rPr lang="en-US" sz="2000" dirty="0" err="1" smtClean="0"/>
              <a:t>SurveyMonkey</a:t>
            </a:r>
            <a:r>
              <a:rPr lang="en-US" sz="2000" dirty="0" smtClean="0"/>
              <a:t> </a:t>
            </a:r>
            <a:r>
              <a:rPr lang="el-GR" sz="2000" dirty="0" smtClean="0"/>
              <a:t>δείχνει ότι σύντομες έρευνες συχνά οδηγούν σε πιο ακριβής και περισσότερες απαντήσεις .  Επιπλέον είναι ένας τρόπος για να ακολουθήσουν πιο </a:t>
            </a:r>
            <a:r>
              <a:rPr lang="el-GR" sz="2000" dirty="0" err="1" smtClean="0"/>
              <a:t>στοχευμένες</a:t>
            </a:r>
            <a:r>
              <a:rPr lang="el-GR" sz="2000" dirty="0" smtClean="0"/>
              <a:t> ερωτήσεις στους πελάτες βασισμένες στο επίπεδο ικανοποίησης τους .</a:t>
            </a:r>
          </a:p>
          <a:p>
            <a:pPr>
              <a:buNone/>
            </a:pPr>
            <a:r>
              <a:rPr lang="el-GR" sz="2000" b="1" i="1" dirty="0" smtClean="0"/>
              <a:t>5.   Οδηγεί όλο  τον οργανισμό να ομιλεί την ίδια γλώσσα .</a:t>
            </a:r>
          </a:p>
          <a:p>
            <a:pPr>
              <a:buNone/>
            </a:pPr>
            <a:r>
              <a:rPr lang="el-GR" sz="2000" dirty="0" smtClean="0"/>
              <a:t>Είναι ένας αντικειμενικός δείκτης που επιτρέπει σε όλα τα επίπεδα του οργανισμού να αντιλαμβάνονται την επίδοση του με τον ίδιο τρόπο .</a:t>
            </a:r>
          </a:p>
          <a:p>
            <a:endParaRPr lang="en-US" dirty="0" smtClean="0"/>
          </a:p>
          <a:p>
            <a:endParaRPr lang="en-US" dirty="0" smtClean="0"/>
          </a:p>
          <a:p>
            <a:endParaRPr lang="en-US" dirty="0" smtClean="0"/>
          </a:p>
          <a:p>
            <a:endParaRPr lang="en-US"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p:txBody>
      </p:sp>
      <p:sp>
        <p:nvSpPr>
          <p:cNvPr id="8" name="Title 1"/>
          <p:cNvSpPr txBox="1">
            <a:spLocks/>
          </p:cNvSpPr>
          <p:nvPr/>
        </p:nvSpPr>
        <p:spPr bwMode="auto">
          <a:xfrm>
            <a:off x="2500298" y="285728"/>
            <a:ext cx="6377002" cy="60960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rPr>
              <a:t>NPS </a:t>
            </a:r>
            <a:r>
              <a:rPr kumimoji="0" lang="el-GR" sz="24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rPr>
              <a:t>:</a:t>
            </a:r>
            <a:r>
              <a:rPr kumimoji="0" lang="en-US" sz="24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rPr>
              <a:t> </a:t>
            </a:r>
            <a:r>
              <a:rPr kumimoji="0" lang="el-GR" sz="24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Arial" pitchFamily="34" charset="0"/>
                <a:ea typeface="+mj-ea"/>
                <a:cs typeface="Arial" pitchFamily="34" charset="0"/>
              </a:rPr>
              <a:t> 5 λόγοι για τους οποίους δουλεύει ;</a:t>
            </a:r>
          </a:p>
        </p:txBody>
      </p:sp>
    </p:spTree>
  </p:cSld>
  <p:clrMapOvr>
    <a:masterClrMapping/>
  </p:clrMapOvr>
</p:sld>
</file>

<file path=ppt/theme/theme1.xml><?xml version="1.0" encoding="utf-8"?>
<a:theme xmlns:a="http://schemas.openxmlformats.org/drawingml/2006/main" name="KEMEL Template ">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FuturaA Md BT"/>
        <a:ea typeface=""/>
        <a:cs typeface=""/>
      </a:majorFont>
      <a:minorFont>
        <a:latin typeface="FuturaA Md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KEMEL Template </Template>
  <TotalTime>272</TotalTime>
  <Words>1331</Words>
  <Application>Microsoft Office PowerPoint</Application>
  <PresentationFormat>On-screen Show (4:3)</PresentationFormat>
  <Paragraphs>229</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KEMEL Template </vt:lpstr>
      <vt:lpstr>NPS </vt:lpstr>
      <vt:lpstr>Πώς να διεξάγεις και να αξιολογείς την έρευνα ;</vt:lpstr>
      <vt:lpstr>Εισαγωγικά  για την έρευνα ικανοποίησης Πελατών</vt:lpstr>
      <vt:lpstr>Εισαγωγικά  για την έρευνα ικανοποίησης Πελατών (2)</vt:lpstr>
      <vt:lpstr>Τι είναι η μέθοδος NPS ;</vt:lpstr>
      <vt:lpstr>NPS :  Πως δουλεύει ; </vt:lpstr>
      <vt:lpstr>NPS :  Πώς μετράται ;</vt:lpstr>
      <vt:lpstr>NPS :  5 λόγοι για τους οποίους δουλεύει ;</vt:lpstr>
      <vt:lpstr>Slide 9</vt:lpstr>
      <vt:lpstr>Τι λένε οι επιχειρήσεις που το χρησιμοποιούν ;</vt:lpstr>
      <vt:lpstr>NPS :  Τι περισσότερο μπορεί να κάνει ;</vt:lpstr>
      <vt:lpstr>NPS Promoters :  Ευχαριστώντας τους «δικούς» σου </vt:lpstr>
      <vt:lpstr>NPS Passives :  Κράτησε τους μαζί σου </vt:lpstr>
      <vt:lpstr>NPS Detractors :  Φρόντισε να τους ξανά κερδίσεις </vt:lpstr>
      <vt:lpstr>NPS : Μερικά ακόμη σχόλια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Work</dc:creator>
  <cp:lastModifiedBy>Work</cp:lastModifiedBy>
  <cp:revision>6</cp:revision>
  <cp:lastPrinted>2000-11-14T15:41:38Z</cp:lastPrinted>
  <dcterms:created xsi:type="dcterms:W3CDTF">2016-03-17T14:03:08Z</dcterms:created>
  <dcterms:modified xsi:type="dcterms:W3CDTF">2017-06-08T16:37:53Z</dcterms:modified>
</cp:coreProperties>
</file>