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1"/>
  </p:notesMasterIdLst>
  <p:sldIdLst>
    <p:sldId id="257" r:id="rId2"/>
    <p:sldId id="532" r:id="rId3"/>
    <p:sldId id="378" r:id="rId4"/>
    <p:sldId id="575" r:id="rId5"/>
    <p:sldId id="260" r:id="rId6"/>
    <p:sldId id="390" r:id="rId7"/>
    <p:sldId id="576" r:id="rId8"/>
    <p:sldId id="579" r:id="rId9"/>
    <p:sldId id="283" r:id="rId10"/>
    <p:sldId id="535" r:id="rId11"/>
    <p:sldId id="536" r:id="rId12"/>
    <p:sldId id="581" r:id="rId13"/>
    <p:sldId id="580" r:id="rId14"/>
    <p:sldId id="582" r:id="rId15"/>
    <p:sldId id="572" r:id="rId16"/>
    <p:sldId id="298" r:id="rId17"/>
    <p:sldId id="540" r:id="rId18"/>
    <p:sldId id="584" r:id="rId19"/>
    <p:sldId id="375" r:id="rId20"/>
    <p:sldId id="376" r:id="rId21"/>
    <p:sldId id="377" r:id="rId22"/>
    <p:sldId id="541" r:id="rId23"/>
    <p:sldId id="542" r:id="rId24"/>
    <p:sldId id="543" r:id="rId25"/>
    <p:sldId id="379" r:id="rId26"/>
    <p:sldId id="533" r:id="rId27"/>
    <p:sldId id="380" r:id="rId28"/>
    <p:sldId id="381" r:id="rId29"/>
    <p:sldId id="545" r:id="rId30"/>
    <p:sldId id="546" r:id="rId31"/>
    <p:sldId id="382" r:id="rId32"/>
    <p:sldId id="544" r:id="rId33"/>
    <p:sldId id="547" r:id="rId34"/>
    <p:sldId id="383" r:id="rId35"/>
    <p:sldId id="548" r:id="rId36"/>
    <p:sldId id="549" r:id="rId37"/>
    <p:sldId id="550" r:id="rId38"/>
    <p:sldId id="577" r:id="rId39"/>
    <p:sldId id="567" r:id="rId40"/>
    <p:sldId id="578" r:id="rId41"/>
    <p:sldId id="385" r:id="rId42"/>
    <p:sldId id="565" r:id="rId43"/>
    <p:sldId id="566" r:id="rId44"/>
    <p:sldId id="386" r:id="rId45"/>
    <p:sldId id="387" r:id="rId46"/>
    <p:sldId id="551" r:id="rId47"/>
    <p:sldId id="388" r:id="rId48"/>
    <p:sldId id="552" r:id="rId49"/>
    <p:sldId id="559" r:id="rId50"/>
    <p:sldId id="404" r:id="rId51"/>
    <p:sldId id="389" r:id="rId52"/>
    <p:sldId id="405" r:id="rId53"/>
    <p:sldId id="391" r:id="rId54"/>
    <p:sldId id="554" r:id="rId55"/>
    <p:sldId id="553" r:id="rId56"/>
    <p:sldId id="403" r:id="rId57"/>
    <p:sldId id="406" r:id="rId58"/>
    <p:sldId id="407" r:id="rId59"/>
    <p:sldId id="414" r:id="rId60"/>
    <p:sldId id="408" r:id="rId61"/>
    <p:sldId id="415" r:id="rId62"/>
    <p:sldId id="556" r:id="rId63"/>
    <p:sldId id="416" r:id="rId64"/>
    <p:sldId id="583" r:id="rId65"/>
    <p:sldId id="419" r:id="rId66"/>
    <p:sldId id="417" r:id="rId67"/>
    <p:sldId id="409" r:id="rId68"/>
    <p:sldId id="558" r:id="rId69"/>
    <p:sldId id="411" r:id="rId70"/>
    <p:sldId id="412" r:id="rId71"/>
    <p:sldId id="413" r:id="rId72"/>
    <p:sldId id="420" r:id="rId73"/>
    <p:sldId id="421" r:id="rId74"/>
    <p:sldId id="422" r:id="rId75"/>
    <p:sldId id="423" r:id="rId76"/>
    <p:sldId id="424" r:id="rId77"/>
    <p:sldId id="426" r:id="rId78"/>
    <p:sldId id="425" r:id="rId79"/>
    <p:sldId id="427" r:id="rId80"/>
    <p:sldId id="428" r:id="rId81"/>
    <p:sldId id="429" r:id="rId82"/>
    <p:sldId id="430" r:id="rId83"/>
    <p:sldId id="557" r:id="rId84"/>
    <p:sldId id="431" r:id="rId85"/>
    <p:sldId id="432" r:id="rId86"/>
    <p:sldId id="433" r:id="rId87"/>
    <p:sldId id="434" r:id="rId88"/>
    <p:sldId id="436" r:id="rId89"/>
    <p:sldId id="441" r:id="rId90"/>
    <p:sldId id="442" r:id="rId91"/>
    <p:sldId id="443" r:id="rId92"/>
    <p:sldId id="447" r:id="rId93"/>
    <p:sldId id="597" r:id="rId94"/>
    <p:sldId id="444" r:id="rId95"/>
    <p:sldId id="445" r:id="rId96"/>
    <p:sldId id="446" r:id="rId97"/>
    <p:sldId id="448" r:id="rId98"/>
    <p:sldId id="449" r:id="rId99"/>
    <p:sldId id="450" r:id="rId100"/>
    <p:sldId id="483" r:id="rId101"/>
    <p:sldId id="484" r:id="rId102"/>
    <p:sldId id="487" r:id="rId103"/>
    <p:sldId id="507" r:id="rId104"/>
    <p:sldId id="454" r:id="rId105"/>
    <p:sldId id="534" r:id="rId106"/>
    <p:sldId id="451" r:id="rId107"/>
    <p:sldId id="453" r:id="rId108"/>
    <p:sldId id="564" r:id="rId109"/>
    <p:sldId id="563" r:id="rId110"/>
    <p:sldId id="562" r:id="rId111"/>
    <p:sldId id="560" r:id="rId112"/>
    <p:sldId id="456" r:id="rId113"/>
    <p:sldId id="457" r:id="rId114"/>
    <p:sldId id="588" r:id="rId115"/>
    <p:sldId id="589" r:id="rId116"/>
    <p:sldId id="590" r:id="rId117"/>
    <p:sldId id="591" r:id="rId118"/>
    <p:sldId id="592" r:id="rId119"/>
    <p:sldId id="593" r:id="rId120"/>
    <p:sldId id="594" r:id="rId121"/>
    <p:sldId id="595" r:id="rId122"/>
    <p:sldId id="596" r:id="rId123"/>
    <p:sldId id="458" r:id="rId124"/>
    <p:sldId id="459" r:id="rId125"/>
    <p:sldId id="460" r:id="rId126"/>
    <p:sldId id="461" r:id="rId127"/>
    <p:sldId id="462" r:id="rId128"/>
    <p:sldId id="488" r:id="rId129"/>
    <p:sldId id="463" r:id="rId130"/>
    <p:sldId id="464" r:id="rId131"/>
    <p:sldId id="466" r:id="rId132"/>
    <p:sldId id="570" r:id="rId133"/>
    <p:sldId id="467" r:id="rId134"/>
    <p:sldId id="489" r:id="rId135"/>
    <p:sldId id="571" r:id="rId136"/>
    <p:sldId id="568" r:id="rId137"/>
    <p:sldId id="569" r:id="rId138"/>
    <p:sldId id="468" r:id="rId139"/>
    <p:sldId id="469" r:id="rId140"/>
    <p:sldId id="470" r:id="rId141"/>
    <p:sldId id="471" r:id="rId142"/>
    <p:sldId id="472" r:id="rId143"/>
    <p:sldId id="473" r:id="rId144"/>
    <p:sldId id="573" r:id="rId145"/>
    <p:sldId id="574" r:id="rId146"/>
    <p:sldId id="474" r:id="rId147"/>
    <p:sldId id="475" r:id="rId148"/>
    <p:sldId id="476" r:id="rId149"/>
    <p:sldId id="587" r:id="rId150"/>
  </p:sldIdLst>
  <p:sldSz cx="9144000" cy="6858000" type="screen4x3"/>
  <p:notesSz cx="6858000" cy="9144000"/>
  <p:defaultTextStyle>
    <a:defPPr>
      <a:defRPr lang="el-G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FF00"/>
    <a:srgbClr val="B75417"/>
    <a:srgbClr val="FFCC00"/>
    <a:srgbClr val="FF9900"/>
    <a:srgbClr val="99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92" autoAdjust="0"/>
    <p:restoredTop sz="94667" autoAdjust="0"/>
  </p:normalViewPr>
  <p:slideViewPr>
    <p:cSldViewPr snapToObjects="1">
      <p:cViewPr>
        <p:scale>
          <a:sx n="50" d="100"/>
          <a:sy n="50" d="100"/>
        </p:scale>
        <p:origin x="-1458" y="-804"/>
      </p:cViewPr>
      <p:guideLst>
        <p:guide orient="horz" pos="2160"/>
        <p:guide pos="2880"/>
      </p:guideLst>
    </p:cSldViewPr>
  </p:slideViewPr>
  <p:outlineViewPr>
    <p:cViewPr>
      <p:scale>
        <a:sx n="33" d="100"/>
        <a:sy n="33" d="100"/>
      </p:scale>
      <p:origin x="120" y="17328"/>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l-GR"/>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l-GR"/>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813E728-14DC-4D99-B785-453FF23D1D09}"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65D61012-3A43-4939-A293-0BF9886C581C}" type="slidenum">
              <a:rPr lang="el-GR" smtClean="0"/>
              <a:pPr/>
              <a:t>1</a:t>
            </a:fld>
            <a:endParaRPr lang="el-GR"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l-GR"/>
              <a:t>Κάντε κλικ για να επεξεργαστείτε τον τίτλο</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DFA63C2-10CE-42E8-8579-BE9AE4A312F9}"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BA66D5B9-0E64-4689-A4F8-ACF482EE6BCE}"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4B7CA99-9622-4A1E-9284-D6F3C17F5EB9}"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8E08C37-0403-4153-B32B-11A21319FBC1}"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C701A09B-B8D8-4A58-AF08-DCB6430E2A2C}"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2639524-99EB-4278-A491-2F7D58A4A668}"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EF33AACB-059C-4F06-9D43-C2E126101FA8}"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A43BE6F2-5BD2-498E-8DAF-FE9FF3FC2249}"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03E5D46-EEF3-4B33-960A-7143306BE3F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626BB33-DB91-4CFC-99D3-C6FC4748073B}"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A129457-94C0-46C2-BFAF-1C094A20B8AE}"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66FF"/>
            </a:gs>
            <a:gs pos="100000">
              <a:srgbClr val="002F7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27554F9-685A-46C9-9FC5-C55FB6ED4B8D}"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 calcmode="lin" valueType="num">
                                      <p:cBhvr>
                                        <p:cTn id="14" dur="1000" fill="hold"/>
                                        <p:tgtEl>
                                          <p:spTgt spid="10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7">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 calcmode="lin" valueType="num">
                                      <p:cBhvr>
                                        <p:cTn id="19" dur="1000" fill="hold"/>
                                        <p:tgtEl>
                                          <p:spTgt spid="1027">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2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7">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 calcmode="lin" valueType="num">
                                      <p:cBhvr>
                                        <p:cTn id="24" dur="1000" fill="hold"/>
                                        <p:tgtEl>
                                          <p:spTgt spid="1027">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2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7">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 calcmode="lin" valueType="num">
                                      <p:cBhvr>
                                        <p:cTn id="29" dur="1000" fill="hold"/>
                                        <p:tgtEl>
                                          <p:spTgt spid="1027">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27">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27">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 calcmode="lin" valueType="num">
                                      <p:cBhvr>
                                        <p:cTn id="34" dur="1000" fill="hold"/>
                                        <p:tgtEl>
                                          <p:spTgt spid="1027">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27">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0" presetClass="entr" presetSubtype="0" decel="10000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1000" fill="hold"/>
                        <p:tgtEl>
                          <p:spTgt spid="1027"/>
                        </p:tgtEl>
                        <p:attrNameLst>
                          <p:attrName>ppt_w</p:attrName>
                        </p:attrNameLst>
                      </p:cBhvr>
                      <p:tavLst>
                        <p:tav tm="0">
                          <p:val>
                            <p:strVal val="#ppt_w+.3"/>
                          </p:val>
                        </p:tav>
                        <p:tav tm="100000">
                          <p:val>
                            <p:strVal val="#ppt_w"/>
                          </p:val>
                        </p:tav>
                      </p:tavLst>
                    </p:anim>
                    <p:anim calcmode="lin" valueType="num">
                      <p:cBhvr>
                        <p:cTn dur="1000" fill="hold"/>
                        <p:tgtEl>
                          <p:spTgt spid="1027"/>
                        </p:tgtEl>
                        <p:attrNameLst>
                          <p:attrName>ppt_h</p:attrName>
                        </p:attrNameLst>
                      </p:cBhvr>
                      <p:tavLst>
                        <p:tav tm="0">
                          <p:val>
                            <p:strVal val="#ppt_h"/>
                          </p:val>
                        </p:tav>
                        <p:tav tm="100000">
                          <p:val>
                            <p:strVal val="#ppt_h"/>
                          </p:val>
                        </p:tav>
                      </p:tavLst>
                    </p:anim>
                    <p:animEffect transition="in" filter="fade">
                      <p:cBhvr>
                        <p:cTn dur="1000"/>
                        <p:tgtEl>
                          <p:spTgt spid="1027"/>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wmf"/></Relationships>
</file>

<file path=ppt/slides/_rels/slide1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3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taxheaven.gr/laws/law/index/law/21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0066FF"/>
            </a:gs>
            <a:gs pos="100000">
              <a:srgbClr val="3A89FF"/>
            </a:gs>
          </a:gsLst>
          <a:path path="shape">
            <a:fillToRect l="50000" t="50000" r="50000" b="50000"/>
          </a:path>
        </a:gradFill>
        <a:effectLst/>
      </p:bgPr>
    </p:bg>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53A99578-589F-4A5B-84B4-C9E8F736BD15}" type="slidenum">
              <a:rPr lang="el-GR" smtClean="0"/>
              <a:pPr/>
              <a:t>1</a:t>
            </a:fld>
            <a:endParaRPr lang="el-GR" smtClean="0"/>
          </a:p>
        </p:txBody>
      </p:sp>
      <p:sp>
        <p:nvSpPr>
          <p:cNvPr id="4098" name="Rectangle 2"/>
          <p:cNvSpPr>
            <a:spLocks noGrp="1" noChangeArrowheads="1"/>
          </p:cNvSpPr>
          <p:nvPr>
            <p:ph type="title" idx="4294967295"/>
          </p:nvPr>
        </p:nvSpPr>
        <p:spPr>
          <a:xfrm>
            <a:off x="228600" y="1857375"/>
            <a:ext cx="8664575" cy="2722563"/>
          </a:xfrm>
          <a:effectLst>
            <a:outerShdw dist="28398" dir="1593903" algn="ctr" rotWithShape="0">
              <a:schemeClr val="bg2"/>
            </a:outerShdw>
          </a:effectLst>
        </p:spPr>
        <p:txBody>
          <a:bodyPr/>
          <a:lstStyle/>
          <a:p>
            <a:pPr eaLnBrk="1" hangingPunct="1">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r>
              <a:rPr lang="el-GR" sz="6600" b="1" smtClean="0">
                <a:effectLst>
                  <a:outerShdw blurRad="38100" dist="38100" dir="2700000" algn="tl">
                    <a:srgbClr val="000000"/>
                  </a:outerShdw>
                </a:effectLst>
              </a:rPr>
              <a:t> </a:t>
            </a:r>
            <a:br>
              <a:rPr lang="el-GR" sz="6600" b="1" smtClean="0">
                <a:effectLst>
                  <a:outerShdw blurRad="38100" dist="38100" dir="2700000" algn="tl">
                    <a:srgbClr val="000000"/>
                  </a:outerShdw>
                </a:effectLst>
              </a:rPr>
            </a:br>
            <a:r>
              <a:rPr lang="en-US" sz="6600" b="1" smtClean="0">
                <a:effectLst>
                  <a:outerShdw blurRad="38100" dist="38100" dir="2700000" algn="tl">
                    <a:srgbClr val="000000"/>
                  </a:outerShdw>
                </a:effectLst>
              </a:rPr>
              <a:t/>
            </a:r>
            <a:br>
              <a:rPr lang="en-US" sz="6600" b="1" smtClean="0">
                <a:effectLst>
                  <a:outerShdw blurRad="38100" dist="38100" dir="2700000" algn="tl">
                    <a:srgbClr val="000000"/>
                  </a:outerShdw>
                </a:effectLst>
              </a:rPr>
            </a:br>
            <a:r>
              <a:rPr lang="el-GR" sz="3600" b="1" smtClean="0">
                <a:solidFill>
                  <a:srgbClr val="FF9900"/>
                </a:solidFill>
                <a:effectLst>
                  <a:outerShdw blurRad="38100" dist="38100" dir="2700000" algn="tl">
                    <a:srgbClr val="000000"/>
                  </a:outerShdw>
                </a:effectLst>
              </a:rPr>
              <a:t>ΟΙ ΦΟΡΟΛΟΓΙΚΕΣ ΥΠΟΧΡΕΩΣΕΙΣ ΜΕΤΑ ΤΗΝ ΠΡΟΣΦΑΤΗ ΦΟΡΟΛΟΓΙΚΗ ΜΕΤΑΡΡΥΘΜΙΣΗ ΜΕ ΤΟΝ  Ν.</a:t>
            </a:r>
            <a:r>
              <a:rPr lang="en-US" sz="3600" b="1" smtClean="0">
                <a:solidFill>
                  <a:srgbClr val="FF9900"/>
                </a:solidFill>
                <a:effectLst>
                  <a:outerShdw blurRad="38100" dist="38100" dir="2700000" algn="tl">
                    <a:srgbClr val="000000"/>
                  </a:outerShdw>
                </a:effectLst>
              </a:rPr>
              <a:t> 3842</a:t>
            </a:r>
            <a:r>
              <a:rPr lang="el-GR" sz="3600" b="1" smtClean="0">
                <a:solidFill>
                  <a:srgbClr val="FF9900"/>
                </a:solidFill>
                <a:effectLst>
                  <a:outerShdw blurRad="38100" dist="38100" dir="2700000" algn="tl">
                    <a:srgbClr val="000000"/>
                  </a:outerShdw>
                </a:effectLst>
              </a:rPr>
              <a:t>/2</a:t>
            </a:r>
            <a:r>
              <a:rPr lang="en-US" sz="3600" b="1" smtClean="0">
                <a:solidFill>
                  <a:srgbClr val="FF9900"/>
                </a:solidFill>
                <a:effectLst>
                  <a:outerShdw blurRad="38100" dist="38100" dir="2700000" algn="tl">
                    <a:srgbClr val="000000"/>
                  </a:outerShdw>
                </a:effectLst>
              </a:rPr>
              <a:t>010</a:t>
            </a:r>
            <a:r>
              <a:rPr lang="el-GR" sz="3600" b="1" smtClean="0">
                <a:solidFill>
                  <a:srgbClr val="FF9900"/>
                </a:solidFill>
                <a:effectLst>
                  <a:outerShdw blurRad="38100" dist="38100" dir="2700000" algn="tl">
                    <a:srgbClr val="000000"/>
                  </a:outerShdw>
                </a:effectLst>
              </a:rPr>
              <a:t> </a:t>
            </a:r>
            <a:br>
              <a:rPr lang="el-GR" sz="3600" b="1" smtClean="0">
                <a:solidFill>
                  <a:srgbClr val="FF9900"/>
                </a:solidFill>
                <a:effectLst>
                  <a:outerShdw blurRad="38100" dist="38100" dir="2700000" algn="tl">
                    <a:srgbClr val="000000"/>
                  </a:outerShdw>
                </a:effectLst>
              </a:rPr>
            </a:br>
            <a:r>
              <a:rPr lang="el-GR" sz="4000" b="1" smtClean="0">
                <a:effectLst>
                  <a:outerShdw blurRad="38100" dist="38100" dir="2700000" algn="tl">
                    <a:srgbClr val="000000"/>
                  </a:outerShdw>
                </a:effectLst>
              </a:rPr>
              <a:t/>
            </a:r>
            <a:br>
              <a:rPr lang="el-GR" sz="4000" b="1" smtClean="0">
                <a:effectLst>
                  <a:outerShdw blurRad="38100" dist="38100" dir="2700000" algn="tl">
                    <a:srgbClr val="000000"/>
                  </a:outerShdw>
                </a:effectLst>
              </a:rPr>
            </a:br>
            <a:r>
              <a:rPr lang="el-GR" sz="2400" b="1" smtClean="0">
                <a:solidFill>
                  <a:srgbClr val="6D6D6D"/>
                </a:solidFill>
                <a:effectLst>
                  <a:outerShdw blurRad="38100" dist="38100" dir="2700000" algn="tl">
                    <a:srgbClr val="000000"/>
                  </a:outerShdw>
                </a:effectLst>
                <a:cs typeface="Times New Roman" pitchFamily="18" charset="0"/>
              </a:rPr>
              <a:t>Παρουσίαση </a:t>
            </a:r>
            <a:r>
              <a:rPr lang="en-US" sz="2400" b="1" smtClean="0">
                <a:solidFill>
                  <a:srgbClr val="6D6D6D"/>
                </a:solidFill>
                <a:effectLst>
                  <a:outerShdw blurRad="38100" dist="38100" dir="2700000" algn="tl">
                    <a:srgbClr val="000000"/>
                  </a:outerShdw>
                </a:effectLst>
                <a:cs typeface="Times New Roman" pitchFamily="18" charset="0"/>
              </a:rPr>
              <a:t> </a:t>
            </a:r>
            <a:r>
              <a:rPr lang="el-GR" sz="2400" b="1" smtClean="0">
                <a:solidFill>
                  <a:srgbClr val="6D6D6D"/>
                </a:solidFill>
                <a:effectLst>
                  <a:outerShdw blurRad="38100" dist="38100" dir="2700000" algn="tl">
                    <a:srgbClr val="000000"/>
                  </a:outerShdw>
                </a:effectLst>
                <a:cs typeface="Times New Roman" pitchFamily="18" charset="0"/>
              </a:rPr>
              <a:t>4</a:t>
            </a:r>
            <a:r>
              <a:rPr lang="el-GR" sz="2400" b="1" baseline="30000" smtClean="0">
                <a:solidFill>
                  <a:srgbClr val="6D6D6D"/>
                </a:solidFill>
                <a:effectLst>
                  <a:outerShdw blurRad="38100" dist="38100" dir="2700000" algn="tl">
                    <a:srgbClr val="000000"/>
                  </a:outerShdw>
                </a:effectLst>
                <a:cs typeface="Times New Roman" pitchFamily="18" charset="0"/>
              </a:rPr>
              <a:t>ης</a:t>
            </a:r>
            <a:r>
              <a:rPr lang="el-GR" sz="2400" b="1" smtClean="0">
                <a:solidFill>
                  <a:srgbClr val="6D6D6D"/>
                </a:solidFill>
                <a:effectLst>
                  <a:outerShdw blurRad="38100" dist="38100" dir="2700000" algn="tl">
                    <a:srgbClr val="000000"/>
                  </a:outerShdw>
                </a:effectLst>
                <a:cs typeface="Times New Roman" pitchFamily="18" charset="0"/>
              </a:rPr>
              <a:t> Ιανουαρίου 2011</a:t>
            </a:r>
            <a:br>
              <a:rPr lang="el-GR" sz="2400" b="1" smtClean="0">
                <a:solidFill>
                  <a:srgbClr val="6D6D6D"/>
                </a:solidFill>
                <a:effectLst>
                  <a:outerShdw blurRad="38100" dist="38100" dir="2700000" algn="tl">
                    <a:srgbClr val="000000"/>
                  </a:outerShdw>
                </a:effectLst>
                <a:cs typeface="Times New Roman" pitchFamily="18" charset="0"/>
              </a:rPr>
            </a:br>
            <a:r>
              <a:rPr lang="el-GR" sz="2400" b="1" smtClean="0">
                <a:solidFill>
                  <a:srgbClr val="6D6D6D"/>
                </a:solidFill>
                <a:effectLst>
                  <a:outerShdw blurRad="38100" dist="38100" dir="2700000" algn="tl">
                    <a:srgbClr val="000000"/>
                  </a:outerShdw>
                </a:effectLst>
                <a:cs typeface="Times New Roman" pitchFamily="18" charset="0"/>
              </a:rPr>
              <a:t>Εισηγητής:  Τίμος Λιζάρδος </a:t>
            </a:r>
            <a:r>
              <a:rPr lang="en-US" sz="2400" b="1" smtClean="0">
                <a:solidFill>
                  <a:srgbClr val="6D6D6D"/>
                </a:solidFill>
                <a:effectLst>
                  <a:outerShdw blurRad="38100" dist="38100" dir="2700000" algn="tl">
                    <a:srgbClr val="000000"/>
                  </a:outerShdw>
                </a:effectLst>
                <a:cs typeface="Times New Roman" pitchFamily="18" charset="0"/>
              </a:rPr>
              <a:t/>
            </a:r>
            <a:br>
              <a:rPr lang="en-US" sz="2400" b="1" smtClean="0">
                <a:solidFill>
                  <a:srgbClr val="6D6D6D"/>
                </a:solidFill>
                <a:effectLst>
                  <a:outerShdw blurRad="38100" dist="38100" dir="2700000" algn="tl">
                    <a:srgbClr val="000000"/>
                  </a:outerShdw>
                </a:effectLst>
                <a:cs typeface="Times New Roman" pitchFamily="18" charset="0"/>
              </a:rPr>
            </a:br>
            <a:r>
              <a:rPr lang="el-GR" sz="2400" b="1" smtClean="0">
                <a:solidFill>
                  <a:srgbClr val="6D6D6D"/>
                </a:solidFill>
                <a:effectLst>
                  <a:outerShdw blurRad="38100" dist="38100" dir="2700000" algn="tl">
                    <a:srgbClr val="000000"/>
                  </a:outerShdw>
                </a:effectLst>
                <a:cs typeface="Times New Roman" pitchFamily="18" charset="0"/>
              </a:rPr>
              <a:t>Δικηγόρος  -  Φορολογικός Σύμβουλος</a:t>
            </a:r>
            <a:br>
              <a:rPr lang="el-GR" sz="2400" b="1" smtClean="0">
                <a:solidFill>
                  <a:srgbClr val="6D6D6D"/>
                </a:solidFill>
                <a:effectLst>
                  <a:outerShdw blurRad="38100" dist="38100" dir="2700000" algn="tl">
                    <a:srgbClr val="000000"/>
                  </a:outerShdw>
                </a:effectLst>
                <a:cs typeface="Times New Roman" pitchFamily="18" charset="0"/>
              </a:rPr>
            </a:br>
            <a:r>
              <a:rPr lang="el-GR" sz="2400" b="1" smtClean="0">
                <a:solidFill>
                  <a:srgbClr val="6D6D6D"/>
                </a:solidFill>
                <a:effectLst>
                  <a:outerShdw blurRad="38100" dist="38100" dir="2700000" algn="tl">
                    <a:srgbClr val="000000"/>
                  </a:outerShdw>
                </a:effectLst>
                <a:cs typeface="Times New Roman" pitchFamily="18" charset="0"/>
              </a:rPr>
              <a:t/>
            </a:r>
            <a:br>
              <a:rPr lang="el-GR" sz="2400" b="1" smtClean="0">
                <a:solidFill>
                  <a:srgbClr val="6D6D6D"/>
                </a:solidFill>
                <a:effectLst>
                  <a:outerShdw blurRad="38100" dist="38100" dir="2700000" algn="tl">
                    <a:srgbClr val="000000"/>
                  </a:outerShdw>
                </a:effectLst>
                <a:cs typeface="Times New Roman" pitchFamily="18" charset="0"/>
              </a:rPr>
            </a:br>
            <a:r>
              <a:rPr lang="el-GR" sz="2400" b="1" smtClean="0">
                <a:solidFill>
                  <a:srgbClr val="6D6D6D"/>
                </a:solidFill>
                <a:effectLst>
                  <a:outerShdw blurRad="38100" dist="38100" dir="2700000" algn="tl">
                    <a:srgbClr val="000000"/>
                  </a:outerShdw>
                </a:effectLst>
                <a:cs typeface="Times New Roman" pitchFamily="18" charset="0"/>
              </a:rPr>
              <a:t/>
            </a:r>
            <a:br>
              <a:rPr lang="el-GR" sz="2400" b="1" smtClean="0">
                <a:solidFill>
                  <a:srgbClr val="6D6D6D"/>
                </a:solidFill>
                <a:effectLst>
                  <a:outerShdw blurRad="38100" dist="38100" dir="2700000" algn="tl">
                    <a:srgbClr val="000000"/>
                  </a:outerShdw>
                </a:effectLst>
                <a:cs typeface="Times New Roman" pitchFamily="18" charset="0"/>
              </a:rPr>
            </a:br>
            <a:r>
              <a:rPr lang="el-GR" sz="1600" b="1" smtClean="0">
                <a:solidFill>
                  <a:srgbClr val="F2F2F2"/>
                </a:solidFill>
                <a:effectLst>
                  <a:outerShdw blurRad="38100" dist="38100" dir="2700000" algn="tl">
                    <a:srgbClr val="000000"/>
                  </a:outerShdw>
                </a:effectLst>
                <a:cs typeface="Times New Roman" pitchFamily="18" charset="0"/>
              </a:rPr>
              <a:t>Στην παρουσίαση περιλαμβάνονται  και διευκρινήσεις που έχουν δοθεί με  εγκυκλίους του Υπουργείου Οικονομικών καθώς  και διατάξεις  μεταγενέστερων νόμων  (Ν.3888/2010 και  Ν.3899/2010)</a:t>
            </a:r>
            <a:r>
              <a:rPr lang="el-GR" sz="6600" b="1" smtClean="0">
                <a:effectLst>
                  <a:outerShdw blurRad="38100" dist="38100" dir="2700000" algn="tl">
                    <a:srgbClr val="000000"/>
                  </a:outerShdw>
                </a:effectLst>
                <a:cs typeface="Times New Roman" pitchFamily="18" charset="0"/>
              </a:rPr>
              <a:t/>
            </a:r>
            <a:br>
              <a:rPr lang="el-GR" sz="6600" b="1" smtClean="0">
                <a:effectLst>
                  <a:outerShdw blurRad="38100" dist="38100" dir="2700000" algn="tl">
                    <a:srgbClr val="000000"/>
                  </a:outerShdw>
                </a:effectLst>
                <a:cs typeface="Times New Roman" pitchFamily="18" charset="0"/>
              </a:rPr>
            </a:br>
            <a:endParaRPr lang="el-GR" sz="6600" b="1" smtClean="0">
              <a:effectLst>
                <a:outerShdw blurRad="38100" dist="38100" dir="2700000" algn="tl">
                  <a:srgbClr val="000000"/>
                </a:outerShdw>
              </a:effectLst>
              <a:cs typeface="Times New Roman" pitchFamily="18" charset="0"/>
            </a:endParaRPr>
          </a:p>
        </p:txBody>
      </p:sp>
      <p:pic>
        <p:nvPicPr>
          <p:cNvPr id="14340" name="Picture 5"/>
          <p:cNvPicPr>
            <a:picLocks noChangeAspect="1" noChangeArrowheads="1"/>
          </p:cNvPicPr>
          <p:nvPr/>
        </p:nvPicPr>
        <p:blipFill>
          <a:blip r:embed="rId3" cstate="print"/>
          <a:srcRect/>
          <a:stretch>
            <a:fillRect/>
          </a:stretch>
        </p:blipFill>
        <p:spPr bwMode="auto">
          <a:xfrm>
            <a:off x="0" y="0"/>
            <a:ext cx="3551238" cy="1223963"/>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3"/>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4981DB0-2504-48E0-9D77-3D28BE93F17B}" type="slidenum">
              <a:rPr lang="el-GR" sz="1400"/>
              <a:pPr algn="r"/>
              <a:t>10</a:t>
            </a:fld>
            <a:endParaRPr lang="el-GR" sz="1400"/>
          </a:p>
        </p:txBody>
      </p:sp>
      <p:sp>
        <p:nvSpPr>
          <p:cNvPr id="38914" name="Rectangle 2"/>
          <p:cNvSpPr>
            <a:spLocks noGrp="1" noChangeArrowheads="1"/>
          </p:cNvSpPr>
          <p:nvPr>
            <p:ph type="title" idx="4294967295"/>
          </p:nvPr>
        </p:nvSpPr>
        <p:spPr>
          <a:xfrm>
            <a:off x="0" y="266700"/>
            <a:ext cx="8915400" cy="571500"/>
          </a:xfrm>
          <a:effectLst>
            <a:outerShdw dist="35921" dir="2700000" algn="ctr" rotWithShape="0">
              <a:schemeClr val="bg2"/>
            </a:outerShdw>
          </a:effectLst>
        </p:spPr>
        <p:txBody>
          <a:bodyPr/>
          <a:lstStyle/>
          <a:p>
            <a:pPr eaLnBrk="1" hangingPunct="1">
              <a:defRPr/>
            </a:pPr>
            <a:r>
              <a:rPr lang="el-GR" sz="3200" b="1" smtClean="0"/>
              <a:t>		</a:t>
            </a:r>
            <a:r>
              <a:rPr lang="el-GR" sz="2400" b="1" smtClean="0"/>
              <a:t>Φορολογία εισοδήματος – Φυσικά πρόσωπα</a:t>
            </a:r>
            <a:r>
              <a:rPr lang="en-US" sz="3200" b="1" smtClean="0">
                <a:effectLst>
                  <a:outerShdw blurRad="38100" dist="38100" dir="2700000" algn="tl">
                    <a:srgbClr val="000000"/>
                  </a:outerShdw>
                </a:effectLst>
                <a:latin typeface="Arial" charset="0"/>
                <a:cs typeface="Arial" charset="0"/>
              </a:rPr>
              <a:t/>
            </a:r>
            <a:br>
              <a:rPr lang="en-US" sz="3200" b="1" smtClean="0">
                <a:effectLst>
                  <a:outerShdw blurRad="38100" dist="38100" dir="2700000" algn="tl">
                    <a:srgbClr val="000000"/>
                  </a:outerShdw>
                </a:effectLst>
                <a:latin typeface="Arial" charset="0"/>
                <a:cs typeface="Arial" charset="0"/>
              </a:rPr>
            </a:br>
            <a:endParaRPr lang="el-GR" sz="3200" b="1" smtClean="0">
              <a:effectLst>
                <a:outerShdw blurRad="38100" dist="38100" dir="2700000" algn="tl">
                  <a:srgbClr val="000000"/>
                </a:outerShdw>
              </a:effectLst>
              <a:latin typeface="Arial" charset="0"/>
              <a:cs typeface="Arial" charset="0"/>
            </a:endParaRPr>
          </a:p>
        </p:txBody>
      </p:sp>
      <p:sp>
        <p:nvSpPr>
          <p:cNvPr id="38915" name="Rectangle 3"/>
          <p:cNvSpPr>
            <a:spLocks noGrp="1" noChangeArrowheads="1"/>
          </p:cNvSpPr>
          <p:nvPr>
            <p:ph type="body" idx="4294967295"/>
          </p:nvPr>
        </p:nvSpPr>
        <p:spPr>
          <a:xfrm>
            <a:off x="228600" y="1412875"/>
            <a:ext cx="8686800" cy="5292725"/>
          </a:xfrm>
          <a:effectLst>
            <a:outerShdw dist="35921" dir="2700000" algn="ctr" rotWithShape="0">
              <a:schemeClr val="bg2"/>
            </a:outerShdw>
          </a:effectLst>
        </p:spPr>
        <p:txBody>
          <a:bodyPr/>
          <a:lstStyle/>
          <a:p>
            <a:pPr>
              <a:spcBef>
                <a:spcPct val="0"/>
              </a:spcBef>
              <a:buClr>
                <a:schemeClr val="hlink"/>
              </a:buClr>
              <a:buSzPct val="156000"/>
              <a:buFontTx/>
              <a:buNone/>
              <a:defRPr/>
            </a:pPr>
            <a:endParaRPr lang="en-US" sz="3500" b="1" u="sng" smtClean="0"/>
          </a:p>
          <a:p>
            <a:pPr>
              <a:spcBef>
                <a:spcPct val="0"/>
              </a:spcBef>
              <a:buClr>
                <a:schemeClr val="hlink"/>
              </a:buClr>
              <a:buSzPct val="156000"/>
              <a:buFontTx/>
              <a:buNone/>
              <a:defRPr/>
            </a:pPr>
            <a:r>
              <a:rPr lang="en-US" sz="3500" b="1" u="sng" smtClean="0"/>
              <a:t> </a:t>
            </a:r>
            <a:endParaRPr lang="el-GR" sz="4000" b="1" smtClean="0">
              <a:effectLst>
                <a:outerShdw blurRad="38100" dist="38100" dir="2700000" algn="tl">
                  <a:srgbClr val="000000"/>
                </a:outerShdw>
              </a:effectLst>
              <a:cs typeface="Times New Roman" pitchFamily="18" charset="0"/>
            </a:endParaRPr>
          </a:p>
        </p:txBody>
      </p:sp>
      <p:pic>
        <p:nvPicPr>
          <p:cNvPr id="24580"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2" name="Rectangle 3"/>
          <p:cNvSpPr>
            <a:spLocks noChangeArrowheads="1"/>
          </p:cNvSpPr>
          <p:nvPr/>
        </p:nvSpPr>
        <p:spPr bwMode="auto">
          <a:xfrm>
            <a:off x="444500" y="500063"/>
            <a:ext cx="8686800" cy="5868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buClr>
                <a:schemeClr val="hlink"/>
              </a:buClr>
              <a:buSzPct val="156000"/>
              <a:defRPr/>
            </a:pPr>
            <a:r>
              <a:rPr lang="el-GR" sz="3200"/>
              <a:t> </a:t>
            </a:r>
            <a:r>
              <a:rPr lang="el-GR" sz="1800" b="1" u="sng"/>
              <a:t>Πίνακας με το ελάχιστο ύψος των απαιτούμενων δαπανών για εισόδημα μέχρι 48.000 </a:t>
            </a:r>
            <a:br>
              <a:rPr lang="el-GR" sz="1800" b="1" u="sng"/>
            </a:br>
            <a:r>
              <a:rPr lang="el-GR" sz="3200" b="1" u="sng"/>
              <a:t/>
            </a:r>
            <a:br>
              <a:rPr lang="el-GR" sz="3200" b="1" u="sng"/>
            </a:br>
            <a:endParaRPr lang="en-US" sz="3500" b="1" u="sng"/>
          </a:p>
          <a:p>
            <a:pPr marL="342900" indent="-342900" eaLnBrk="0" hangingPunct="0">
              <a:buClr>
                <a:schemeClr val="hlink"/>
              </a:buClr>
              <a:buSzPct val="156000"/>
              <a:defRPr/>
            </a:pPr>
            <a:r>
              <a:rPr lang="en-US" sz="3500" b="1" u="sng"/>
              <a:t> </a:t>
            </a:r>
            <a:endParaRPr lang="el-GR" sz="3500" b="1" u="sng"/>
          </a:p>
        </p:txBody>
      </p:sp>
      <p:pic>
        <p:nvPicPr>
          <p:cNvPr id="24582" name="Picture 10"/>
          <p:cNvPicPr>
            <a:picLocks noChangeAspect="1" noChangeArrowheads="1"/>
          </p:cNvPicPr>
          <p:nvPr/>
        </p:nvPicPr>
        <p:blipFill>
          <a:blip r:embed="rId3" cstate="print"/>
          <a:srcRect/>
          <a:stretch>
            <a:fillRect/>
          </a:stretch>
        </p:blipFill>
        <p:spPr bwMode="auto">
          <a:xfrm>
            <a:off x="549275" y="1196975"/>
            <a:ext cx="7908925" cy="550862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1000" fill="hold"/>
                                        <p:tgtEl>
                                          <p:spTgt spid="3891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250825" y="1333500"/>
            <a:ext cx="8893175" cy="5524500"/>
          </a:xfrm>
        </p:spPr>
        <p:txBody>
          <a:bodyPr/>
          <a:lstStyle/>
          <a:p>
            <a:pPr algn="ctr">
              <a:lnSpc>
                <a:spcPct val="90000"/>
              </a:lnSpc>
              <a:buFontTx/>
              <a:buNone/>
              <a:defRPr/>
            </a:pPr>
            <a:r>
              <a:rPr lang="el-GR" sz="3600" b="1" smtClean="0">
                <a:solidFill>
                  <a:srgbClr val="FF9900"/>
                </a:solidFill>
                <a:effectLst>
                  <a:outerShdw blurRad="38100" dist="38100" dir="2700000" algn="tl">
                    <a:srgbClr val="000000"/>
                  </a:outerShdw>
                </a:effectLst>
              </a:rPr>
              <a:t>ΑΝΑΠΤΥΞΙΑΚΑ ΦΟΡΟΛΟΓΙΚΑ ΚΙΝΗΤΡΑ</a:t>
            </a:r>
          </a:p>
          <a:p>
            <a:pPr>
              <a:lnSpc>
                <a:spcPct val="90000"/>
              </a:lnSpc>
              <a:defRPr/>
            </a:pPr>
            <a:r>
              <a:rPr lang="el-GR" b="1" smtClean="0">
                <a:solidFill>
                  <a:schemeClr val="tx2"/>
                </a:solidFill>
                <a:effectLst>
                  <a:outerShdw blurRad="38100" dist="38100" dir="2700000" algn="tl">
                    <a:srgbClr val="000000"/>
                  </a:outerShdw>
                </a:effectLst>
              </a:rPr>
              <a:t>Κίνητρα  διατήρησης των θέσεων εργασίας</a:t>
            </a:r>
          </a:p>
          <a:p>
            <a:pPr>
              <a:lnSpc>
                <a:spcPct val="90000"/>
              </a:lnSpc>
              <a:defRPr/>
            </a:pPr>
            <a:r>
              <a:rPr lang="el-GR" b="1" smtClean="0">
                <a:solidFill>
                  <a:schemeClr val="tx2"/>
                </a:solidFill>
                <a:effectLst>
                  <a:outerShdw blurRad="38100" dist="38100" dir="2700000" algn="tl">
                    <a:srgbClr val="000000"/>
                  </a:outerShdw>
                </a:effectLst>
              </a:rPr>
              <a:t>Κίνητρα ευρεσιτεχνίας</a:t>
            </a:r>
          </a:p>
          <a:p>
            <a:pPr>
              <a:lnSpc>
                <a:spcPct val="90000"/>
              </a:lnSpc>
              <a:defRPr/>
            </a:pPr>
            <a:r>
              <a:rPr lang="el-GR" b="1" smtClean="0">
                <a:solidFill>
                  <a:schemeClr val="tx2"/>
                </a:solidFill>
                <a:effectLst>
                  <a:outerShdw blurRad="38100" dist="38100" dir="2700000" algn="tl">
                    <a:srgbClr val="000000"/>
                  </a:outerShdw>
                </a:effectLst>
              </a:rPr>
              <a:t>Κίνητρα για νέους επιχειρηματίες</a:t>
            </a:r>
          </a:p>
          <a:p>
            <a:pPr>
              <a:lnSpc>
                <a:spcPct val="90000"/>
              </a:lnSpc>
              <a:defRPr/>
            </a:pPr>
            <a:endParaRPr lang="el-GR" b="1" smtClean="0">
              <a:solidFill>
                <a:schemeClr val="tx2"/>
              </a:solidFill>
              <a:effectLst>
                <a:outerShdw blurRad="38100" dist="38100" dir="2700000" algn="tl">
                  <a:srgbClr val="000000"/>
                </a:outerShdw>
              </a:effectLst>
            </a:endParaRPr>
          </a:p>
          <a:p>
            <a:pPr>
              <a:lnSpc>
                <a:spcPct val="90000"/>
              </a:lnSpc>
              <a:buFontTx/>
              <a:buNone/>
              <a:defRPr/>
            </a:pPr>
            <a:endParaRPr lang="el-GR" sz="2800" b="1" smtClean="0">
              <a:solidFill>
                <a:schemeClr val="tx2"/>
              </a:solidFill>
              <a:effectLst>
                <a:outerShdw blurRad="38100" dist="38100" dir="2700000" algn="tl">
                  <a:srgbClr val="000000"/>
                </a:outerShdw>
              </a:effectLst>
            </a:endParaRPr>
          </a:p>
          <a:p>
            <a:pPr>
              <a:lnSpc>
                <a:spcPct val="90000"/>
              </a:lnSpc>
              <a:defRPr/>
            </a:pPr>
            <a:endParaRPr lang="el-GR" sz="900" b="1" smtClean="0">
              <a:effectLst>
                <a:outerShdw blurRad="38100" dist="38100" dir="2700000" algn="tl">
                  <a:srgbClr val="000000"/>
                </a:outerShdw>
              </a:effectLst>
            </a:endParaRPr>
          </a:p>
          <a:p>
            <a:pPr algn="ctr">
              <a:lnSpc>
                <a:spcPct val="90000"/>
              </a:lnSpc>
              <a:buFontTx/>
              <a:buNone/>
              <a:defRPr/>
            </a:pPr>
            <a:r>
              <a:rPr lang="el-GR" sz="5400" b="1" smtClean="0">
                <a:effectLst>
                  <a:outerShdw blurRad="38100" dist="38100" dir="2700000" algn="tl">
                    <a:srgbClr val="000000"/>
                  </a:outerShdw>
                </a:effectLst>
              </a:rPr>
              <a:t/>
            </a:r>
            <a:br>
              <a:rPr lang="el-GR" sz="5400" b="1" smtClean="0">
                <a:effectLst>
                  <a:outerShdw blurRad="38100" dist="38100" dir="2700000" algn="tl">
                    <a:srgbClr val="000000"/>
                  </a:outerShdw>
                </a:effectLst>
              </a:rPr>
            </a:br>
            <a:endParaRPr lang="en-US" sz="5400" b="1" smtClean="0">
              <a:solidFill>
                <a:schemeClr val="tx2"/>
              </a:solidFill>
              <a:effectLst>
                <a:outerShdw blurRad="38100" dist="38100" dir="2700000" algn="tl">
                  <a:srgbClr val="000000"/>
                </a:outerShdw>
              </a:effectLst>
            </a:endParaRPr>
          </a:p>
          <a:p>
            <a:pPr>
              <a:lnSpc>
                <a:spcPct val="90000"/>
              </a:lnSpc>
              <a:defRPr/>
            </a:pPr>
            <a:endParaRPr lang="en-US" sz="2600" b="1" smtClean="0">
              <a:effectLst>
                <a:outerShdw blurRad="38100" dist="38100" dir="2700000" algn="tl">
                  <a:srgbClr val="000000"/>
                </a:outerShdw>
              </a:effectLst>
            </a:endParaRPr>
          </a:p>
        </p:txBody>
      </p:sp>
      <p:pic>
        <p:nvPicPr>
          <p:cNvPr id="115714"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404813"/>
            <a:ext cx="8643938" cy="6524625"/>
          </a:xfrm>
        </p:spPr>
        <p:txBody>
          <a:bodyPr/>
          <a:lstStyle/>
          <a:p>
            <a:pPr>
              <a:lnSpc>
                <a:spcPct val="90000"/>
              </a:lnSpc>
              <a:buFontTx/>
              <a:buNone/>
              <a:defRPr/>
            </a:pPr>
            <a:r>
              <a:rPr lang="el-GR" sz="2800" b="1" smtClean="0">
                <a:solidFill>
                  <a:schemeClr val="tx2"/>
                </a:solidFill>
                <a:effectLst>
                  <a:outerShdw blurRad="38100" dist="38100" dir="2700000" algn="tl">
                    <a:srgbClr val="000000"/>
                  </a:outerShdw>
                </a:effectLst>
              </a:rPr>
              <a:t>	Κίνητρα  διατήρησης των θέσεων εργασίας</a:t>
            </a:r>
          </a:p>
          <a:p>
            <a:pPr>
              <a:lnSpc>
                <a:spcPct val="90000"/>
              </a:lnSpc>
              <a:defRPr/>
            </a:pPr>
            <a:endParaRPr lang="el-GR" sz="900" b="1" smtClean="0">
              <a:effectLst>
                <a:outerShdw blurRad="38100" dist="38100" dir="2700000" algn="tl">
                  <a:srgbClr val="000000"/>
                </a:outerShdw>
              </a:effectLst>
            </a:endParaRPr>
          </a:p>
          <a:p>
            <a:pPr>
              <a:lnSpc>
                <a:spcPct val="90000"/>
              </a:lnSpc>
              <a:buFontTx/>
              <a:buNone/>
              <a:defRPr/>
            </a:pPr>
            <a:r>
              <a:rPr lang="el-GR" sz="2500" b="1" smtClean="0">
                <a:effectLst>
                  <a:outerShdw blurRad="38100" dist="38100" dir="2700000" algn="tl">
                    <a:srgbClr val="000000"/>
                  </a:outerShdw>
                </a:effectLst>
              </a:rPr>
              <a:t>	Αν τα </a:t>
            </a:r>
            <a:r>
              <a:rPr lang="el-GR" sz="2500" b="1" smtClean="0">
                <a:solidFill>
                  <a:schemeClr val="tx2"/>
                </a:solidFill>
                <a:effectLst>
                  <a:outerShdw blurRad="38100" dist="38100" dir="2700000" algn="tl">
                    <a:srgbClr val="000000"/>
                  </a:outerShdw>
                </a:effectLst>
              </a:rPr>
              <a:t>ακαθάριστα έσοδα μειώνονται για 2 συνεχόμενες  χρήσεις</a:t>
            </a:r>
            <a:r>
              <a:rPr lang="el-GR" sz="2500" b="1" smtClean="0">
                <a:effectLst>
                  <a:outerShdw blurRad="38100" dist="38100" dir="2700000" algn="tl">
                    <a:srgbClr val="000000"/>
                  </a:outerShdw>
                </a:effectLst>
              </a:rPr>
              <a:t>, </a:t>
            </a:r>
          </a:p>
          <a:p>
            <a:pPr>
              <a:lnSpc>
                <a:spcPct val="90000"/>
              </a:lnSpc>
              <a:buFontTx/>
              <a:buNone/>
              <a:defRPr/>
            </a:pPr>
            <a:r>
              <a:rPr lang="el-GR" sz="2500" b="1" smtClean="0">
                <a:effectLst>
                  <a:outerShdw blurRad="38100" dist="38100" dir="2700000" algn="tl">
                    <a:srgbClr val="000000"/>
                  </a:outerShdw>
                </a:effectLst>
              </a:rPr>
              <a:t>	- </a:t>
            </a:r>
            <a:r>
              <a:rPr lang="el-GR" sz="2500" b="1" smtClean="0">
                <a:solidFill>
                  <a:schemeClr val="tx2"/>
                </a:solidFill>
                <a:effectLst>
                  <a:outerShdw blurRad="38100" dist="38100" dir="2700000" algn="tl">
                    <a:srgbClr val="000000"/>
                  </a:outerShdw>
                </a:effectLst>
              </a:rPr>
              <a:t>Σε ΑΕ και ΕΠΕ</a:t>
            </a:r>
            <a:r>
              <a:rPr lang="el-GR" sz="2500" b="1" smtClean="0">
                <a:effectLst>
                  <a:outerShdw blurRad="38100" dist="38100" dir="2700000" algn="tl">
                    <a:srgbClr val="000000"/>
                  </a:outerShdw>
                </a:effectLst>
              </a:rPr>
              <a:t> </a:t>
            </a:r>
            <a:r>
              <a:rPr lang="el-GR" sz="2500" b="1" u="sng" smtClean="0">
                <a:effectLst>
                  <a:outerShdw blurRad="38100" dist="38100" dir="2700000" algn="tl">
                    <a:srgbClr val="000000"/>
                  </a:outerShdw>
                </a:effectLst>
              </a:rPr>
              <a:t>μειώνεται</a:t>
            </a:r>
            <a:r>
              <a:rPr lang="el-GR" sz="2500" b="1" smtClean="0">
                <a:effectLst>
                  <a:outerShdw blurRad="38100" dist="38100" dir="2700000" algn="tl">
                    <a:srgbClr val="000000"/>
                  </a:outerShdw>
                </a:effectLst>
              </a:rPr>
              <a:t> ο συντελεστής φορολογίας των αδιανέμητων κερδών </a:t>
            </a:r>
            <a:r>
              <a:rPr lang="el-GR" sz="2500" b="1" u="sng" smtClean="0">
                <a:effectLst>
                  <a:outerShdw blurRad="38100" dist="38100" dir="2700000" algn="tl">
                    <a:srgbClr val="000000"/>
                  </a:outerShdw>
                </a:effectLst>
              </a:rPr>
              <a:t>κατά </a:t>
            </a:r>
            <a:r>
              <a:rPr lang="el-GR" sz="2500" b="1" u="sng" smtClean="0">
                <a:solidFill>
                  <a:srgbClr val="FFFF00"/>
                </a:solidFill>
                <a:effectLst>
                  <a:outerShdw blurRad="38100" dist="38100" dir="2700000" algn="tl">
                    <a:srgbClr val="000000"/>
                  </a:outerShdw>
                </a:effectLst>
              </a:rPr>
              <a:t>3 μονάδες</a:t>
            </a:r>
            <a:r>
              <a:rPr lang="el-GR" sz="2500" b="1" u="sng" smtClean="0">
                <a:effectLst>
                  <a:outerShdw blurRad="38100" dist="38100" dir="2700000" algn="tl">
                    <a:srgbClr val="000000"/>
                  </a:outerShdw>
                </a:effectLst>
              </a:rPr>
              <a:t>, </a:t>
            </a:r>
            <a:r>
              <a:rPr lang="el-GR" sz="2500" b="1" smtClean="0">
                <a:effectLst>
                  <a:outerShdw blurRad="38100" dist="38100" dir="2700000" algn="tl">
                    <a:srgbClr val="000000"/>
                  </a:outerShdw>
                </a:effectLst>
              </a:rPr>
              <a:t>	</a:t>
            </a:r>
          </a:p>
          <a:p>
            <a:pPr>
              <a:lnSpc>
                <a:spcPct val="90000"/>
              </a:lnSpc>
              <a:buFontTx/>
              <a:buNone/>
              <a:defRPr/>
            </a:pPr>
            <a:r>
              <a:rPr lang="el-GR" sz="2500" b="1" smtClean="0">
                <a:effectLst>
                  <a:outerShdw blurRad="38100" dist="38100" dir="2700000" algn="tl">
                    <a:srgbClr val="000000"/>
                  </a:outerShdw>
                </a:effectLst>
              </a:rPr>
              <a:t>	- </a:t>
            </a:r>
            <a:r>
              <a:rPr lang="el-GR" sz="2500" b="1" smtClean="0">
                <a:solidFill>
                  <a:schemeClr val="tx2"/>
                </a:solidFill>
                <a:effectLst>
                  <a:outerShdw blurRad="38100" dist="38100" dir="2700000" algn="tl">
                    <a:srgbClr val="000000"/>
                  </a:outerShdw>
                </a:effectLst>
              </a:rPr>
              <a:t>Σε ατομικές επιχειρήσεις και ελευθέρους επαγγελματίες</a:t>
            </a:r>
            <a:r>
              <a:rPr lang="el-GR" sz="2500" b="1" smtClean="0">
                <a:effectLst>
                  <a:outerShdw blurRad="38100" dist="38100" dir="2700000" algn="tl">
                    <a:srgbClr val="000000"/>
                  </a:outerShdw>
                </a:effectLst>
              </a:rPr>
              <a:t> τα φορολογητέα τους κέρδη μειώνονται </a:t>
            </a:r>
            <a:r>
              <a:rPr lang="el-GR" sz="2500" b="1" smtClean="0">
                <a:solidFill>
                  <a:schemeClr val="tx2"/>
                </a:solidFill>
                <a:effectLst>
                  <a:outerShdw blurRad="38100" dist="38100" dir="2700000" algn="tl">
                    <a:srgbClr val="000000"/>
                  </a:outerShdw>
                </a:effectLst>
              </a:rPr>
              <a:t>κατά 20%</a:t>
            </a:r>
            <a:r>
              <a:rPr lang="el-GR" sz="2500" b="1" smtClean="0">
                <a:effectLst>
                  <a:outerShdw blurRad="38100" dist="38100" dir="2700000" algn="tl">
                    <a:srgbClr val="000000"/>
                  </a:outerShdw>
                </a:effectLst>
              </a:rPr>
              <a:t> </a:t>
            </a:r>
          </a:p>
          <a:p>
            <a:pPr>
              <a:lnSpc>
                <a:spcPct val="90000"/>
              </a:lnSpc>
              <a:buFontTx/>
              <a:buNone/>
              <a:defRPr/>
            </a:pPr>
            <a:r>
              <a:rPr lang="el-GR" sz="2500" b="1" smtClean="0">
                <a:effectLst>
                  <a:outerShdw blurRad="38100" dist="38100" dir="2700000" algn="tl">
                    <a:srgbClr val="000000"/>
                  </a:outerShdw>
                </a:effectLst>
              </a:rPr>
              <a:t>	</a:t>
            </a:r>
            <a:r>
              <a:rPr lang="el-GR" sz="2500" b="1" u="sng" smtClean="0">
                <a:solidFill>
                  <a:schemeClr val="tx2"/>
                </a:solidFill>
                <a:effectLst>
                  <a:outerShdw blurRad="38100" dist="38100" dir="2700000" algn="tl">
                    <a:srgbClr val="000000"/>
                  </a:outerShdw>
                </a:effectLst>
              </a:rPr>
              <a:t>με την προϋπόθεση ότι ο αριθμός των εργαζομένων που  απασχολούνται  κατά την προηγούμενη της διετίας  περίοδο δεν μειώνεται σε καμία από τις τρεις χρήσεις</a:t>
            </a:r>
            <a:r>
              <a:rPr lang="el-GR" sz="2500" b="1" u="sng" smtClean="0">
                <a:effectLst>
                  <a:outerShdw blurRad="38100" dist="38100" dir="2700000" algn="tl">
                    <a:srgbClr val="000000"/>
                  </a:outerShdw>
                </a:effectLst>
              </a:rPr>
              <a:t>.</a:t>
            </a:r>
            <a:r>
              <a:rPr lang="el-GR" sz="2500" b="1" smtClean="0">
                <a:effectLst>
                  <a:outerShdw blurRad="38100" dist="38100" dir="2700000" algn="tl">
                    <a:srgbClr val="000000"/>
                  </a:outerShdw>
                </a:effectLst>
              </a:rPr>
              <a:t>  Η μείωση του συντελεστή φορολογίας εφαρμόζεται στα κέρδη των 2 χρήσεων που μειώνεται ο κύκλος εργασιών και όταν κάποια από αυτές  είναι ζημιογόνος , η μείωση εφαρμόζεται στα κέρδη των επόμενων  χρήσεων και μέχρι να συμπληρωθούν  2 χρήσεις  ευνοϊκής φορολογικής μεταχείρισης. </a:t>
            </a:r>
          </a:p>
          <a:p>
            <a:pPr>
              <a:lnSpc>
                <a:spcPct val="90000"/>
              </a:lnSpc>
              <a:buFontTx/>
              <a:buNone/>
              <a:defRPr/>
            </a:pPr>
            <a:endParaRPr lang="el-GR" sz="2800" b="1" smtClean="0">
              <a:solidFill>
                <a:schemeClr val="tx2"/>
              </a:solidFill>
              <a:effectLst>
                <a:outerShdw blurRad="38100" dist="38100" dir="2700000" algn="tl">
                  <a:srgbClr val="000000"/>
                </a:outerShdw>
              </a:effectLst>
            </a:endParaRPr>
          </a:p>
          <a:p>
            <a:pPr>
              <a:lnSpc>
                <a:spcPct val="90000"/>
              </a:lnSpc>
              <a:buFontTx/>
              <a:buNone/>
              <a:defRPr/>
            </a:pPr>
            <a:endParaRPr lang="en-US" sz="2800" b="1" smtClean="0">
              <a:solidFill>
                <a:schemeClr val="tx2"/>
              </a:solidFill>
              <a:effectLst>
                <a:outerShdw blurRad="38100" dist="38100" dir="2700000" algn="tl">
                  <a:srgbClr val="000000"/>
                </a:outerShdw>
              </a:effectLst>
            </a:endParaRPr>
          </a:p>
        </p:txBody>
      </p:sp>
      <p:pic>
        <p:nvPicPr>
          <p:cNvPr id="116738"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0"/>
            <a:ext cx="9144000" cy="5953125"/>
          </a:xfrm>
        </p:spPr>
        <p:txBody>
          <a:bodyPr/>
          <a:lstStyle/>
          <a:p>
            <a:pPr>
              <a:buFontTx/>
              <a:buNone/>
              <a:defRPr/>
            </a:pPr>
            <a:r>
              <a:rPr lang="el-GR" sz="2400" b="1" smtClean="0">
                <a:effectLst>
                  <a:outerShdw blurRad="38100" dist="38100" dir="2700000" algn="tl">
                    <a:srgbClr val="000000"/>
                  </a:outerShdw>
                </a:effectLst>
              </a:rPr>
              <a:t>	                        </a:t>
            </a:r>
            <a:r>
              <a:rPr lang="el-GR" sz="2400" b="1" smtClean="0">
                <a:solidFill>
                  <a:schemeClr val="tx2"/>
                </a:solidFill>
                <a:effectLst>
                  <a:outerShdw blurRad="38100" dist="38100" dir="2700000" algn="tl">
                    <a:srgbClr val="000000"/>
                  </a:outerShdw>
                </a:effectLst>
              </a:rPr>
              <a:t> </a:t>
            </a:r>
            <a:r>
              <a:rPr lang="el-GR" b="1" smtClean="0">
                <a:solidFill>
                  <a:schemeClr val="tx2"/>
                </a:solidFill>
                <a:effectLst>
                  <a:outerShdw blurRad="38100" dist="38100" dir="2700000" algn="tl">
                    <a:srgbClr val="000000"/>
                  </a:outerShdw>
                </a:effectLst>
              </a:rPr>
              <a:t>Κίνητρα ευρεσιτεχνίας</a:t>
            </a:r>
          </a:p>
          <a:p>
            <a:pPr>
              <a:buFontTx/>
              <a:buNone/>
              <a:defRPr/>
            </a:pPr>
            <a:endParaRPr lang="el-GR" sz="900" b="1" smtClean="0">
              <a:solidFill>
                <a:schemeClr val="tx2"/>
              </a:solidFill>
              <a:effectLst>
                <a:outerShdw blurRad="38100" dist="38100" dir="2700000" algn="tl">
                  <a:srgbClr val="000000"/>
                </a:outerShdw>
              </a:effectLst>
            </a:endParaRPr>
          </a:p>
          <a:p>
            <a:pPr>
              <a:defRPr/>
            </a:pPr>
            <a:r>
              <a:rPr lang="el-GR" sz="2600" b="1" u="sng" smtClean="0">
                <a:solidFill>
                  <a:schemeClr val="tx2"/>
                </a:solidFill>
                <a:effectLst>
                  <a:outerShdw blurRad="38100" dist="38100" dir="2700000" algn="tl">
                    <a:srgbClr val="000000"/>
                  </a:outerShdw>
                </a:effectLst>
              </a:rPr>
              <a:t>Τα κέρδη από  πώληση προϊόντων ή την παροχή υπηρεσιών, για τα οποία χρησιμοποιείται διεθνώς αναγνωρισμένη ευρεσιτεχνία της επιχείρησης, απαλλάσσονται από το φόρο εισοδήματος για  3  συνεχόμενες χρήσεις</a:t>
            </a:r>
            <a:r>
              <a:rPr lang="el-GR" sz="2600" b="1" u="sng" smtClean="0">
                <a:effectLst>
                  <a:outerShdw blurRad="38100" dist="38100" dir="2700000" algn="tl">
                    <a:srgbClr val="000000"/>
                  </a:outerShdw>
                </a:effectLst>
              </a:rPr>
              <a:t>,</a:t>
            </a:r>
            <a:r>
              <a:rPr lang="el-GR" sz="2600" b="1" smtClean="0">
                <a:effectLst>
                  <a:outerShdw blurRad="38100" dist="38100" dir="2700000" algn="tl">
                    <a:srgbClr val="000000"/>
                  </a:outerShdw>
                </a:effectLst>
              </a:rPr>
              <a:t> αρχής γενομένης από τη χρήση μέσα στην οποία πραγματοποιήθηκαν για πρώτη φορά έσοδα από τα προϊόντα ή τις υπηρεσίες.</a:t>
            </a:r>
          </a:p>
          <a:p>
            <a:pPr>
              <a:defRPr/>
            </a:pPr>
            <a:endParaRPr lang="el-GR" sz="900" b="1" smtClean="0">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Τα κέρδη αυτά πρέπει να εμφανίζονται σε λογαριασμό αφορολόγητου αποθεματικού, φορολογούμενου με τις γενικές διατάξεις σε περίπτωση διανομής ή κεφαλαιοποίησης.</a:t>
            </a:r>
          </a:p>
          <a:p>
            <a:pPr>
              <a:defRPr/>
            </a:pPr>
            <a:endParaRPr lang="el-GR" sz="900" b="1" smtClean="0">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Απαιτείται απόφαση του Υπουργού Οικονομικών, η οποία έχει εφαρμογή για πωλήσεις αγαθών και παροχή υπηρεσιών που πραγματοποιούνται από 1.1.2010 και μετά.</a:t>
            </a:r>
          </a:p>
          <a:p>
            <a:pPr>
              <a:buFontTx/>
              <a:buNone/>
              <a:defRPr/>
            </a:pPr>
            <a:r>
              <a:rPr lang="el-GR" sz="6600" b="1" smtClean="0">
                <a:effectLst>
                  <a:outerShdw blurRad="38100" dist="38100" dir="2700000" algn="tl">
                    <a:srgbClr val="000000"/>
                  </a:outerShdw>
                </a:effectLst>
              </a:rPr>
              <a:t/>
            </a:r>
            <a:br>
              <a:rPr lang="el-GR" sz="6600" b="1" smtClean="0">
                <a:effectLst>
                  <a:outerShdw blurRad="38100" dist="38100" dir="2700000" algn="tl">
                    <a:srgbClr val="000000"/>
                  </a:outerShdw>
                </a:effectLst>
              </a:rPr>
            </a:br>
            <a:endParaRPr lang="en-US" sz="66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17762"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404813"/>
            <a:ext cx="8929688" cy="5953125"/>
          </a:xfrm>
        </p:spPr>
        <p:txBody>
          <a:bodyPr/>
          <a:lstStyle/>
          <a:p>
            <a:pPr>
              <a:buFontTx/>
              <a:buNone/>
              <a:defRPr/>
            </a:pPr>
            <a:r>
              <a:rPr lang="el-GR" sz="2800" b="1" smtClean="0">
                <a:effectLst>
                  <a:outerShdw blurRad="38100" dist="38100" dir="2700000" algn="tl">
                    <a:srgbClr val="000000"/>
                  </a:outerShdw>
                </a:effectLst>
              </a:rPr>
              <a:t>	</a:t>
            </a:r>
            <a:r>
              <a:rPr lang="el-GR" sz="2800" b="1" smtClean="0">
                <a:solidFill>
                  <a:schemeClr val="tx2"/>
                </a:solidFill>
                <a:effectLst>
                  <a:outerShdw blurRad="38100" dist="38100" dir="2700000" algn="tl">
                    <a:srgbClr val="000000"/>
                  </a:outerShdw>
                </a:effectLst>
              </a:rPr>
              <a:t> </a:t>
            </a:r>
            <a:r>
              <a:rPr lang="el-GR" sz="3600" b="1" smtClean="0">
                <a:solidFill>
                  <a:schemeClr val="tx2"/>
                </a:solidFill>
                <a:effectLst>
                  <a:outerShdw blurRad="38100" dist="38100" dir="2700000" algn="tl">
                    <a:srgbClr val="000000"/>
                  </a:outerShdw>
                </a:effectLst>
              </a:rPr>
              <a:t>Κίνητρα για νέους επιχειρηματίες </a:t>
            </a:r>
          </a:p>
          <a:p>
            <a:pPr>
              <a:buFontTx/>
              <a:buNone/>
              <a:defRPr/>
            </a:pPr>
            <a:endParaRPr lang="el-GR" sz="1000" b="1" smtClean="0">
              <a:solidFill>
                <a:schemeClr val="tx2"/>
              </a:solidFill>
              <a:effectLst>
                <a:outerShdw blurRad="38100" dist="38100" dir="2700000" algn="tl">
                  <a:srgbClr val="000000"/>
                </a:outerShdw>
              </a:effectLst>
            </a:endParaRPr>
          </a:p>
          <a:p>
            <a:pPr>
              <a:buFontTx/>
              <a:buNone/>
              <a:defRPr/>
            </a:pPr>
            <a:r>
              <a:rPr lang="el-GR" sz="2800" b="1" smtClean="0">
                <a:effectLst>
                  <a:outerShdw blurRad="38100" dist="38100" dir="2700000" algn="tl">
                    <a:srgbClr val="000000"/>
                  </a:outerShdw>
                </a:effectLst>
              </a:rPr>
              <a:t>	Παρέχεται </a:t>
            </a:r>
            <a:r>
              <a:rPr lang="el-GR" sz="2800" b="1" u="sng" smtClean="0">
                <a:effectLst>
                  <a:outerShdw blurRad="38100" dist="38100" dir="2700000" algn="tl">
                    <a:srgbClr val="000000"/>
                  </a:outerShdw>
                </a:effectLst>
              </a:rPr>
              <a:t>απαλλαγή από τον φόρο εισοδήματος για τα κέρδη από ατομική επιχείρηση ή ελεύθερο επάγγελμα μέχρι </a:t>
            </a:r>
            <a:r>
              <a:rPr lang="el-GR" sz="2800" b="1" u="sng" smtClean="0">
                <a:solidFill>
                  <a:srgbClr val="FFFF00"/>
                </a:solidFill>
                <a:effectLst>
                  <a:outerShdw blurRad="38100" dist="38100" dir="2700000" algn="tl">
                    <a:srgbClr val="000000"/>
                  </a:outerShdw>
                </a:effectLst>
              </a:rPr>
              <a:t>€30.000 </a:t>
            </a:r>
            <a:r>
              <a:rPr lang="el-GR" sz="2800" b="1" u="sng" smtClean="0">
                <a:solidFill>
                  <a:schemeClr val="tx2"/>
                </a:solidFill>
                <a:effectLst>
                  <a:outerShdw blurRad="38100" dist="38100" dir="2700000" algn="tl">
                    <a:srgbClr val="000000"/>
                  </a:outerShdw>
                </a:effectLst>
              </a:rPr>
              <a:t>για όσους υποβάλλουν δήλωση έναρξης εργασιών για πρώτη φορά</a:t>
            </a:r>
            <a:r>
              <a:rPr lang="el-GR" sz="2800" b="1" smtClean="0">
                <a:effectLst>
                  <a:outerShdw blurRad="38100" dist="38100" dir="2700000" algn="tl">
                    <a:srgbClr val="000000"/>
                  </a:outerShdw>
                </a:effectLst>
              </a:rPr>
              <a:t> για το έτος έναρξης και για τα δύο επόμενα, </a:t>
            </a:r>
            <a:r>
              <a:rPr lang="el-GR" sz="2800" b="1" u="sng" smtClean="0">
                <a:effectLst>
                  <a:outerShdw blurRad="38100" dist="38100" dir="2700000" algn="tl">
                    <a:srgbClr val="000000"/>
                  </a:outerShdw>
                </a:effectLst>
              </a:rPr>
              <a:t>εφόσον  ο επιτηδευματίας κατά την έναρξη δραστηριότητας δεν έχει συμπληρώσει το 35ο έτος της ηλικίας του. </a:t>
            </a:r>
            <a:r>
              <a:rPr lang="el-GR" sz="2800" b="1" smtClean="0">
                <a:effectLst>
                  <a:outerShdw blurRad="38100" dist="38100" dir="2700000" algn="tl">
                    <a:srgbClr val="000000"/>
                  </a:outerShdw>
                </a:effectLst>
              </a:rPr>
              <a:t>Το ίδιο ισχύει ανάλογα και για κέρδη ομόρρυθμης εταιρείας στην οποία συμμετέχουν αποκλειστικά νέοι μέχρι 35 ετών.</a:t>
            </a:r>
          </a:p>
          <a:p>
            <a:pPr>
              <a:buFontTx/>
              <a:buNone/>
              <a:defRPr/>
            </a:pPr>
            <a:endParaRPr lang="el-GR" sz="2800" b="1" u="sng" smtClean="0">
              <a:effectLst>
                <a:outerShdw blurRad="38100" dist="38100" dir="2700000" algn="tl">
                  <a:srgbClr val="000000"/>
                </a:outerShdw>
              </a:effectLst>
            </a:endParaRPr>
          </a:p>
          <a:p>
            <a:pPr>
              <a:buFontTx/>
              <a:buNone/>
              <a:defRPr/>
            </a:pPr>
            <a:endParaRPr lang="en-US" sz="2800" b="1" smtClean="0">
              <a:solidFill>
                <a:schemeClr val="tx2"/>
              </a:solidFill>
              <a:effectLst>
                <a:outerShdw blurRad="38100" dist="38100" dir="2700000" algn="tl">
                  <a:srgbClr val="000000"/>
                </a:outerShdw>
              </a:effectLst>
            </a:endParaRPr>
          </a:p>
          <a:p>
            <a:pPr>
              <a:defRPr/>
            </a:pPr>
            <a:endParaRPr lang="en-US" sz="3900" b="1" smtClean="0">
              <a:effectLst>
                <a:outerShdw blurRad="38100" dist="38100" dir="2700000" algn="tl">
                  <a:srgbClr val="000000"/>
                </a:outerShdw>
              </a:effectLst>
            </a:endParaRPr>
          </a:p>
        </p:txBody>
      </p:sp>
      <p:pic>
        <p:nvPicPr>
          <p:cNvPr id="118786"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714375" y="1000125"/>
            <a:ext cx="7786688" cy="5524500"/>
          </a:xfrm>
        </p:spPr>
        <p:txBody>
          <a:bodyPr/>
          <a:lstStyle/>
          <a:p>
            <a:pPr algn="ctr">
              <a:buFontTx/>
              <a:buNone/>
              <a:defRPr/>
            </a:pPr>
            <a:r>
              <a:rPr lang="el-GR" sz="6600" b="1" smtClean="0">
                <a:solidFill>
                  <a:srgbClr val="FF9900"/>
                </a:solidFill>
                <a:effectLst>
                  <a:outerShdw blurRad="38100" dist="38100" dir="2700000" algn="tl">
                    <a:srgbClr val="000000"/>
                  </a:outerShdw>
                </a:effectLst>
              </a:rPr>
              <a:t>ΚΩΔΙΚΑΣ ΒΙΒΛΙΩΝ </a:t>
            </a:r>
          </a:p>
          <a:p>
            <a:pPr algn="ctr">
              <a:buFontTx/>
              <a:buNone/>
              <a:defRPr/>
            </a:pPr>
            <a:r>
              <a:rPr lang="el-GR" sz="6600" b="1" smtClean="0">
                <a:solidFill>
                  <a:srgbClr val="FF9900"/>
                </a:solidFill>
                <a:effectLst>
                  <a:outerShdw blurRad="38100" dist="38100" dir="2700000" algn="tl">
                    <a:srgbClr val="000000"/>
                  </a:outerShdw>
                </a:effectLst>
              </a:rPr>
              <a:t>ΚΑΙ  ΣΤΟΙΧΕΙΩΝ</a:t>
            </a:r>
            <a:r>
              <a:rPr lang="el-GR" sz="6600" b="1" smtClean="0">
                <a:solidFill>
                  <a:schemeClr val="tx2"/>
                </a:solidFill>
                <a:effectLst>
                  <a:outerShdw blurRad="38100" dist="38100" dir="2700000" algn="tl">
                    <a:srgbClr val="000000"/>
                  </a:outerShdw>
                </a:effectLst>
              </a:rPr>
              <a:t> </a:t>
            </a:r>
            <a:r>
              <a:rPr lang="el-GR" sz="6600" b="1" smtClean="0">
                <a:effectLst>
                  <a:outerShdw blurRad="38100" dist="38100" dir="2700000" algn="tl">
                    <a:srgbClr val="000000"/>
                  </a:outerShdw>
                </a:effectLst>
              </a:rPr>
              <a:t/>
            </a:r>
            <a:br>
              <a:rPr lang="el-GR" sz="6600" b="1" smtClean="0">
                <a:effectLst>
                  <a:outerShdw blurRad="38100" dist="38100" dir="2700000" algn="tl">
                    <a:srgbClr val="000000"/>
                  </a:outerShdw>
                </a:effectLst>
              </a:rPr>
            </a:br>
            <a:endParaRPr lang="en-US" sz="66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19810"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3"/>
          <p:cNvSpPr>
            <a:spLocks noGrp="1"/>
          </p:cNvSpPr>
          <p:nvPr>
            <p:ph type="sldNum" sz="quarter" idx="12"/>
          </p:nvPr>
        </p:nvSpPr>
        <p:spPr>
          <a:noFill/>
        </p:spPr>
        <p:txBody>
          <a:bodyPr/>
          <a:lstStyle/>
          <a:p>
            <a:fld id="{C2E1B747-166C-4593-9987-3FDC9185D6C3}" type="slidenum">
              <a:rPr lang="el-GR" smtClean="0"/>
              <a:pPr/>
              <a:t>105</a:t>
            </a:fld>
            <a:endParaRPr lang="el-GR" smtClean="0"/>
          </a:p>
        </p:txBody>
      </p:sp>
      <p:sp>
        <p:nvSpPr>
          <p:cNvPr id="5" name="Rectangle 4"/>
          <p:cNvSpPr/>
          <p:nvPr/>
        </p:nvSpPr>
        <p:spPr>
          <a:xfrm>
            <a:off x="2857500" y="142875"/>
            <a:ext cx="2857500" cy="3571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dirty="0">
                <a:solidFill>
                  <a:schemeClr val="bg2"/>
                </a:solidFill>
              </a:rPr>
              <a:t>ΝΟΜΟΣ </a:t>
            </a:r>
            <a:r>
              <a:rPr lang="el-GR" b="1" dirty="0">
                <a:solidFill>
                  <a:schemeClr val="bg2"/>
                </a:solidFill>
              </a:rPr>
              <a:t>3842</a:t>
            </a:r>
            <a:r>
              <a:rPr lang="el-GR" sz="1600" dirty="0">
                <a:solidFill>
                  <a:schemeClr val="bg2"/>
                </a:solidFill>
              </a:rPr>
              <a:t>/20.4.2010</a:t>
            </a:r>
            <a:endParaRPr lang="en-US" sz="2000" dirty="0">
              <a:solidFill>
                <a:schemeClr val="bg2"/>
              </a:solidFill>
            </a:endParaRPr>
          </a:p>
        </p:txBody>
      </p:sp>
      <p:sp>
        <p:nvSpPr>
          <p:cNvPr id="6" name="Rounded Rectangle 5"/>
          <p:cNvSpPr/>
          <p:nvPr/>
        </p:nvSpPr>
        <p:spPr>
          <a:xfrm>
            <a:off x="428625" y="901700"/>
            <a:ext cx="1714500" cy="642938"/>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dirty="0">
                <a:solidFill>
                  <a:schemeClr val="bg2"/>
                </a:solidFill>
              </a:rPr>
              <a:t>ΦΟΡΟΛΟΓΙΑ ΕΙΣΟΔΗΜΑΤΟΣ</a:t>
            </a:r>
            <a:endParaRPr lang="en-US" sz="3200" dirty="0">
              <a:solidFill>
                <a:schemeClr val="bg2"/>
              </a:solidFill>
            </a:endParaRPr>
          </a:p>
        </p:txBody>
      </p:sp>
      <p:sp>
        <p:nvSpPr>
          <p:cNvPr id="7" name="Rounded Rectangle 6"/>
          <p:cNvSpPr/>
          <p:nvPr/>
        </p:nvSpPr>
        <p:spPr>
          <a:xfrm>
            <a:off x="3608388" y="982663"/>
            <a:ext cx="1606550" cy="561975"/>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b="1" dirty="0">
                <a:solidFill>
                  <a:schemeClr val="bg2"/>
                </a:solidFill>
              </a:rPr>
              <a:t>Κ.Β.Σ.</a:t>
            </a:r>
            <a:endParaRPr lang="en-US" sz="4000" b="1" dirty="0">
              <a:solidFill>
                <a:schemeClr val="bg2"/>
              </a:solidFill>
            </a:endParaRPr>
          </a:p>
        </p:txBody>
      </p:sp>
      <p:sp>
        <p:nvSpPr>
          <p:cNvPr id="8" name="Rounded Rectangle 7"/>
          <p:cNvSpPr/>
          <p:nvPr/>
        </p:nvSpPr>
        <p:spPr>
          <a:xfrm>
            <a:off x="7786688" y="1428750"/>
            <a:ext cx="1357312" cy="642938"/>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ΦΟΡΟΛΟΓΙΑ </a:t>
            </a:r>
          </a:p>
          <a:p>
            <a:pPr algn="ctr">
              <a:defRPr/>
            </a:pPr>
            <a:r>
              <a:rPr lang="el-GR" sz="1200" dirty="0">
                <a:solidFill>
                  <a:schemeClr val="bg2"/>
                </a:solidFill>
              </a:rPr>
              <a:t>ΚΕΦΑΛΑΙΟΥ</a:t>
            </a:r>
            <a:endParaRPr lang="en-US" dirty="0">
              <a:solidFill>
                <a:schemeClr val="bg2"/>
              </a:solidFill>
            </a:endParaRPr>
          </a:p>
        </p:txBody>
      </p:sp>
      <p:sp>
        <p:nvSpPr>
          <p:cNvPr id="9" name="Rounded Rectangle 8"/>
          <p:cNvSpPr/>
          <p:nvPr/>
        </p:nvSpPr>
        <p:spPr>
          <a:xfrm>
            <a:off x="7786688" y="2111375"/>
            <a:ext cx="1357312" cy="642938"/>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ΕΜΜΕΣΟΙ</a:t>
            </a:r>
          </a:p>
          <a:p>
            <a:pPr algn="ctr">
              <a:defRPr/>
            </a:pPr>
            <a:r>
              <a:rPr lang="el-GR" sz="1200" dirty="0">
                <a:solidFill>
                  <a:schemeClr val="bg2"/>
                </a:solidFill>
              </a:rPr>
              <a:t>ΦΟΡΟΙ</a:t>
            </a:r>
            <a:endParaRPr lang="en-US" dirty="0">
              <a:solidFill>
                <a:schemeClr val="bg2"/>
              </a:solidFill>
            </a:endParaRPr>
          </a:p>
        </p:txBody>
      </p:sp>
      <p:sp>
        <p:nvSpPr>
          <p:cNvPr id="10" name="Rounded Rectangle 9"/>
          <p:cNvSpPr/>
          <p:nvPr/>
        </p:nvSpPr>
        <p:spPr>
          <a:xfrm>
            <a:off x="7786688" y="2862263"/>
            <a:ext cx="1357312" cy="642937"/>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ΕΙΣΠΡΑΞΕΙΣ ΔΗΜΟΣΙΩΝ ΕΣΟΔΩΝ</a:t>
            </a:r>
            <a:endParaRPr lang="en-US" dirty="0">
              <a:solidFill>
                <a:schemeClr val="bg2"/>
              </a:solidFill>
            </a:endParaRPr>
          </a:p>
        </p:txBody>
      </p:sp>
      <p:sp>
        <p:nvSpPr>
          <p:cNvPr id="11" name="Rounded Rectangle 10"/>
          <p:cNvSpPr/>
          <p:nvPr/>
        </p:nvSpPr>
        <p:spPr>
          <a:xfrm>
            <a:off x="7786688" y="3576638"/>
            <a:ext cx="1357312" cy="642937"/>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ΑΝΑΠΤΥΞΙΑΚΑ ΦΟΡΟΛΟΓΙΚΑ ΚΙΝΗΤΡΑ</a:t>
            </a:r>
            <a:endParaRPr lang="en-US" dirty="0">
              <a:solidFill>
                <a:schemeClr val="bg2"/>
              </a:solidFill>
            </a:endParaRPr>
          </a:p>
        </p:txBody>
      </p:sp>
      <p:sp>
        <p:nvSpPr>
          <p:cNvPr id="12" name="Rounded Rectangle 11"/>
          <p:cNvSpPr/>
          <p:nvPr/>
        </p:nvSpPr>
        <p:spPr>
          <a:xfrm>
            <a:off x="7786688" y="4291013"/>
            <a:ext cx="1357312" cy="500062"/>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ΚΥΡΩΣΕΙΣ </a:t>
            </a:r>
          </a:p>
          <a:p>
            <a:pPr algn="ctr">
              <a:defRPr/>
            </a:pPr>
            <a:r>
              <a:rPr lang="el-GR" sz="1200" dirty="0">
                <a:solidFill>
                  <a:schemeClr val="bg2"/>
                </a:solidFill>
              </a:rPr>
              <a:t>ΠΟΙΝΕΣ</a:t>
            </a:r>
            <a:endParaRPr lang="en-US" dirty="0">
              <a:solidFill>
                <a:schemeClr val="bg2"/>
              </a:solidFill>
            </a:endParaRPr>
          </a:p>
        </p:txBody>
      </p:sp>
      <p:sp>
        <p:nvSpPr>
          <p:cNvPr id="13" name="Rounded Rectangle 12"/>
          <p:cNvSpPr/>
          <p:nvPr/>
        </p:nvSpPr>
        <p:spPr>
          <a:xfrm>
            <a:off x="7786688" y="4884738"/>
            <a:ext cx="1357312" cy="642937"/>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000" dirty="0">
                <a:solidFill>
                  <a:schemeClr val="bg2"/>
                </a:solidFill>
              </a:rPr>
              <a:t>ΚΑΤΑΠΟΛΕΜΗΣΗ </a:t>
            </a:r>
            <a:r>
              <a:rPr lang="el-GR" sz="1100" dirty="0">
                <a:solidFill>
                  <a:schemeClr val="bg2"/>
                </a:solidFill>
              </a:rPr>
              <a:t>ΦΟΡΟΔΙΑΦΥΓΗΣ</a:t>
            </a:r>
            <a:endParaRPr lang="en-US" sz="2000" dirty="0">
              <a:solidFill>
                <a:schemeClr val="bg2"/>
              </a:solidFill>
            </a:endParaRPr>
          </a:p>
        </p:txBody>
      </p:sp>
      <p:sp>
        <p:nvSpPr>
          <p:cNvPr id="14" name="Rounded Rectangle 13"/>
          <p:cNvSpPr/>
          <p:nvPr/>
        </p:nvSpPr>
        <p:spPr>
          <a:xfrm>
            <a:off x="7778750" y="5648325"/>
            <a:ext cx="1358900" cy="552450"/>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ΤΕΛΩΝΕΙΑΚΕΣ</a:t>
            </a:r>
          </a:p>
          <a:p>
            <a:pPr algn="ctr">
              <a:defRPr/>
            </a:pPr>
            <a:r>
              <a:rPr lang="el-GR" sz="1100" dirty="0">
                <a:solidFill>
                  <a:schemeClr val="bg2"/>
                </a:solidFill>
              </a:rPr>
              <a:t>ΔΙΑΤΑΞΕΙΣ</a:t>
            </a:r>
            <a:endParaRPr lang="en-US" sz="2000" dirty="0">
              <a:solidFill>
                <a:schemeClr val="bg2"/>
              </a:solidFill>
            </a:endParaRPr>
          </a:p>
        </p:txBody>
      </p:sp>
      <p:sp>
        <p:nvSpPr>
          <p:cNvPr id="15" name="Rounded Rectangle 14"/>
          <p:cNvSpPr/>
          <p:nvPr/>
        </p:nvSpPr>
        <p:spPr>
          <a:xfrm>
            <a:off x="7778750" y="6248400"/>
            <a:ext cx="1358900" cy="490538"/>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a:solidFill>
                  <a:schemeClr val="bg2"/>
                </a:solidFill>
              </a:rPr>
              <a:t>Σ.Δ.Ο.Ε.</a:t>
            </a:r>
            <a:endParaRPr lang="en-US" sz="3200" b="1" dirty="0">
              <a:solidFill>
                <a:schemeClr val="bg2"/>
              </a:solidFill>
            </a:endParaRPr>
          </a:p>
        </p:txBody>
      </p:sp>
      <p:sp>
        <p:nvSpPr>
          <p:cNvPr id="23" name="Snip Single Corner Rectangle 22"/>
          <p:cNvSpPr/>
          <p:nvPr/>
        </p:nvSpPr>
        <p:spPr>
          <a:xfrm>
            <a:off x="2143125" y="1677988"/>
            <a:ext cx="4410075" cy="393700"/>
          </a:xfrm>
          <a:prstGeom prst="snip1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400" b="1">
                <a:solidFill>
                  <a:schemeClr val="bg2"/>
                </a:solidFill>
              </a:rPr>
              <a:t>Ουσιαστική κατάργηση ΒΙΒΛΙΟΥ ΑΓΟΡΩΝ </a:t>
            </a:r>
            <a:endParaRPr lang="en-US" sz="1400" b="1">
              <a:solidFill>
                <a:schemeClr val="bg2"/>
              </a:solidFill>
            </a:endParaRPr>
          </a:p>
        </p:txBody>
      </p:sp>
      <p:cxnSp>
        <p:nvCxnSpPr>
          <p:cNvPr id="32" name="Elbow Connector 31"/>
          <p:cNvCxnSpPr>
            <a:stCxn id="5" idx="2"/>
          </p:cNvCxnSpPr>
          <p:nvPr/>
        </p:nvCxnSpPr>
        <p:spPr>
          <a:xfrm rot="16200000" flipH="1">
            <a:off x="2864644" y="1921669"/>
            <a:ext cx="5915025" cy="3071813"/>
          </a:xfrm>
          <a:prstGeom prst="bentConnector3">
            <a:avLst>
              <a:gd name="adj1" fmla="val 3624"/>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358063" y="6415088"/>
            <a:ext cx="4206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358063" y="5924550"/>
            <a:ext cx="4206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58063" y="5281613"/>
            <a:ext cx="42068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66000" y="4572000"/>
            <a:ext cx="4206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366000" y="3903663"/>
            <a:ext cx="4206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66000" y="3214688"/>
            <a:ext cx="4206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366000" y="2500313"/>
            <a:ext cx="4206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66000" y="1749425"/>
            <a:ext cx="42068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hape 50"/>
          <p:cNvCxnSpPr/>
          <p:nvPr/>
        </p:nvCxnSpPr>
        <p:spPr>
          <a:xfrm rot="10800000" flipV="1">
            <a:off x="1571625" y="727075"/>
            <a:ext cx="2714625" cy="174625"/>
          </a:xfrm>
          <a:prstGeom prst="bentConnector3">
            <a:avLst>
              <a:gd name="adj1" fmla="val 104682"/>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158456" y="854869"/>
            <a:ext cx="25558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Snip Single Corner Rectangle 53"/>
          <p:cNvSpPr/>
          <p:nvPr/>
        </p:nvSpPr>
        <p:spPr>
          <a:xfrm>
            <a:off x="2143125" y="2254250"/>
            <a:ext cx="4410075" cy="960438"/>
          </a:xfrm>
          <a:prstGeom prst="snip1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400" b="1" u="sng">
                <a:solidFill>
                  <a:schemeClr val="bg2"/>
                </a:solidFill>
              </a:rPr>
              <a:t>Τιμολόγια  άνω 3.000€</a:t>
            </a:r>
            <a:endParaRPr lang="en-US" sz="1400" b="1" u="sng">
              <a:solidFill>
                <a:schemeClr val="bg2"/>
              </a:solidFill>
            </a:endParaRPr>
          </a:p>
          <a:p>
            <a:pPr>
              <a:buFont typeface="Arial" charset="0"/>
              <a:buChar char="•"/>
              <a:defRPr/>
            </a:pPr>
            <a:r>
              <a:rPr lang="el-GR" sz="1400" b="1">
                <a:solidFill>
                  <a:schemeClr val="bg2"/>
                </a:solidFill>
              </a:rPr>
              <a:t>Υποχρεωτική Ηλεκτρονική διαβίβαση στο Υ.Ο.</a:t>
            </a:r>
          </a:p>
          <a:p>
            <a:pPr>
              <a:buFont typeface="Arial" charset="0"/>
              <a:buChar char="•"/>
              <a:defRPr/>
            </a:pPr>
            <a:r>
              <a:rPr lang="el-GR" sz="1400" b="1">
                <a:solidFill>
                  <a:schemeClr val="bg2"/>
                </a:solidFill>
              </a:rPr>
              <a:t> Υποχρεωτική εξόφληση μέσω τραπεζικού λογ/μού ή επιταγής</a:t>
            </a:r>
          </a:p>
          <a:p>
            <a:pPr>
              <a:buFont typeface="Arial" charset="0"/>
              <a:buChar char="•"/>
              <a:defRPr/>
            </a:pPr>
            <a:endParaRPr lang="en-US" sz="1400" b="1">
              <a:solidFill>
                <a:schemeClr val="bg2"/>
              </a:solidFill>
            </a:endParaRPr>
          </a:p>
        </p:txBody>
      </p:sp>
      <p:sp>
        <p:nvSpPr>
          <p:cNvPr id="55" name="Snip Single Corner Rectangle 54"/>
          <p:cNvSpPr/>
          <p:nvPr/>
        </p:nvSpPr>
        <p:spPr>
          <a:xfrm>
            <a:off x="2143125" y="3319463"/>
            <a:ext cx="4410075" cy="900112"/>
          </a:xfrm>
          <a:prstGeom prst="snip1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400" b="1" u="sng">
                <a:solidFill>
                  <a:schemeClr val="bg2"/>
                </a:solidFill>
              </a:rPr>
              <a:t>συναλλαγές  άνω 3.000€ με Ιδιώτες</a:t>
            </a:r>
          </a:p>
          <a:p>
            <a:pPr>
              <a:buFont typeface="Arial" charset="0"/>
              <a:buChar char="•"/>
              <a:defRPr/>
            </a:pPr>
            <a:r>
              <a:rPr lang="el-GR" sz="1400" b="1">
                <a:solidFill>
                  <a:schemeClr val="bg2"/>
                </a:solidFill>
              </a:rPr>
              <a:t>Υποχρεωτική εξόφληση με κάρτες ή δίγραμμες επιταγές</a:t>
            </a:r>
            <a:endParaRPr lang="en-US" sz="1400" b="1" u="sng">
              <a:solidFill>
                <a:schemeClr val="bg2"/>
              </a:solidFill>
            </a:endParaRPr>
          </a:p>
        </p:txBody>
      </p:sp>
      <p:sp>
        <p:nvSpPr>
          <p:cNvPr id="57" name="Snip Single Corner Rectangle 56"/>
          <p:cNvSpPr/>
          <p:nvPr/>
        </p:nvSpPr>
        <p:spPr>
          <a:xfrm>
            <a:off x="2124075" y="4933950"/>
            <a:ext cx="4410075" cy="593725"/>
          </a:xfrm>
          <a:prstGeom prst="snip1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b="1">
                <a:solidFill>
                  <a:schemeClr val="bg2"/>
                </a:solidFill>
              </a:rPr>
              <a:t>25 Ιουνίου για Συγκεντρωτικές Καταστάσεις </a:t>
            </a:r>
            <a:endParaRPr lang="en-US" sz="1600" b="1">
              <a:solidFill>
                <a:schemeClr val="bg2"/>
              </a:solidFill>
            </a:endParaRPr>
          </a:p>
        </p:txBody>
      </p:sp>
      <p:sp>
        <p:nvSpPr>
          <p:cNvPr id="58" name="Snip Single Corner Rectangle 57"/>
          <p:cNvSpPr/>
          <p:nvPr/>
        </p:nvSpPr>
        <p:spPr>
          <a:xfrm>
            <a:off x="2081213" y="5805488"/>
            <a:ext cx="4410075" cy="790575"/>
          </a:xfrm>
          <a:prstGeom prst="snip1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b="1">
                <a:solidFill>
                  <a:schemeClr val="bg2"/>
                </a:solidFill>
              </a:rPr>
              <a:t>Φύλαξη στοιχείων σε </a:t>
            </a:r>
            <a:r>
              <a:rPr lang="en-US" sz="1600" b="1">
                <a:solidFill>
                  <a:schemeClr val="bg2"/>
                </a:solidFill>
              </a:rPr>
              <a:t>CD ….</a:t>
            </a:r>
          </a:p>
        </p:txBody>
      </p:sp>
      <p:sp>
        <p:nvSpPr>
          <p:cNvPr id="61" name="Snip Single Corner Rectangle 60"/>
          <p:cNvSpPr/>
          <p:nvPr/>
        </p:nvSpPr>
        <p:spPr>
          <a:xfrm>
            <a:off x="2143125" y="4291013"/>
            <a:ext cx="4410075" cy="393700"/>
          </a:xfrm>
          <a:prstGeom prst="snip1Rect">
            <a:avLst/>
          </a:prstGeom>
          <a:solidFill>
            <a:schemeClr val="bg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sz="1600" b="1">
                <a:solidFill>
                  <a:schemeClr val="bg2"/>
                </a:solidFill>
              </a:rPr>
              <a:t>Α.Π.Υ.  Ελευθέρων Επαγγελματιών….</a:t>
            </a:r>
            <a:endParaRPr lang="en-US" sz="1600" b="1">
              <a:solidFill>
                <a:schemeClr val="bg2"/>
              </a:solidFill>
            </a:endParaRPr>
          </a:p>
        </p:txBody>
      </p:sp>
      <p:pic>
        <p:nvPicPr>
          <p:cNvPr id="120862" name="Picture 32"/>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ppt_x"/>
                                          </p:val>
                                        </p:tav>
                                        <p:tav tm="100000">
                                          <p:val>
                                            <p:strVal val="#ppt_x"/>
                                          </p:val>
                                        </p:tav>
                                      </p:tavLst>
                                    </p:anim>
                                    <p:anim calcmode="lin" valueType="num">
                                      <p:cBhvr additive="base">
                                        <p:cTn id="18" dur="2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ppt_x"/>
                                          </p:val>
                                        </p:tav>
                                        <p:tav tm="100000">
                                          <p:val>
                                            <p:strVal val="#ppt_x"/>
                                          </p:val>
                                        </p:tav>
                                      </p:tavLst>
                                    </p:anim>
                                    <p:anim calcmode="lin" valueType="num">
                                      <p:cBhvr additive="base">
                                        <p:cTn id="28" dur="20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000" fill="hold"/>
                                        <p:tgtEl>
                                          <p:spTgt spid="11"/>
                                        </p:tgtEl>
                                        <p:attrNameLst>
                                          <p:attrName>ppt_x</p:attrName>
                                        </p:attrNameLst>
                                      </p:cBhvr>
                                      <p:tavLst>
                                        <p:tav tm="0">
                                          <p:val>
                                            <p:strVal val="#ppt_x"/>
                                          </p:val>
                                        </p:tav>
                                        <p:tav tm="100000">
                                          <p:val>
                                            <p:strVal val="#ppt_x"/>
                                          </p:val>
                                        </p:tav>
                                      </p:tavLst>
                                    </p:anim>
                                    <p:anim calcmode="lin" valueType="num">
                                      <p:cBhvr additive="base">
                                        <p:cTn id="33" dur="20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2000" fill="hold"/>
                                        <p:tgtEl>
                                          <p:spTgt spid="12"/>
                                        </p:tgtEl>
                                        <p:attrNameLst>
                                          <p:attrName>ppt_x</p:attrName>
                                        </p:attrNameLst>
                                      </p:cBhvr>
                                      <p:tavLst>
                                        <p:tav tm="0">
                                          <p:val>
                                            <p:strVal val="#ppt_x"/>
                                          </p:val>
                                        </p:tav>
                                        <p:tav tm="100000">
                                          <p:val>
                                            <p:strVal val="#ppt_x"/>
                                          </p:val>
                                        </p:tav>
                                      </p:tavLst>
                                    </p:anim>
                                    <p:anim calcmode="lin" valueType="num">
                                      <p:cBhvr additive="base">
                                        <p:cTn id="38" dur="20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000" fill="hold"/>
                                        <p:tgtEl>
                                          <p:spTgt spid="13"/>
                                        </p:tgtEl>
                                        <p:attrNameLst>
                                          <p:attrName>ppt_x</p:attrName>
                                        </p:attrNameLst>
                                      </p:cBhvr>
                                      <p:tavLst>
                                        <p:tav tm="0">
                                          <p:val>
                                            <p:strVal val="#ppt_x"/>
                                          </p:val>
                                        </p:tav>
                                        <p:tav tm="100000">
                                          <p:val>
                                            <p:strVal val="#ppt_x"/>
                                          </p:val>
                                        </p:tav>
                                      </p:tavLst>
                                    </p:anim>
                                    <p:anim calcmode="lin" valueType="num">
                                      <p:cBhvr additive="base">
                                        <p:cTn id="43" dur="20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0" fill="hold"/>
                                        <p:tgtEl>
                                          <p:spTgt spid="14"/>
                                        </p:tgtEl>
                                        <p:attrNameLst>
                                          <p:attrName>ppt_x</p:attrName>
                                        </p:attrNameLst>
                                      </p:cBhvr>
                                      <p:tavLst>
                                        <p:tav tm="0">
                                          <p:val>
                                            <p:strVal val="#ppt_x"/>
                                          </p:val>
                                        </p:tav>
                                        <p:tav tm="100000">
                                          <p:val>
                                            <p:strVal val="#ppt_x"/>
                                          </p:val>
                                        </p:tav>
                                      </p:tavLst>
                                    </p:anim>
                                    <p:anim calcmode="lin" valueType="num">
                                      <p:cBhvr additive="base">
                                        <p:cTn id="48" dur="20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180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2000" fill="hold"/>
                                        <p:tgtEl>
                                          <p:spTgt spid="15"/>
                                        </p:tgtEl>
                                        <p:attrNameLst>
                                          <p:attrName>ppt_x</p:attrName>
                                        </p:attrNameLst>
                                      </p:cBhvr>
                                      <p:tavLst>
                                        <p:tav tm="0">
                                          <p:val>
                                            <p:strVal val="#ppt_x"/>
                                          </p:val>
                                        </p:tav>
                                        <p:tav tm="100000">
                                          <p:val>
                                            <p:strVal val="#ppt_x"/>
                                          </p:val>
                                        </p:tav>
                                      </p:tavLst>
                                    </p:anim>
                                    <p:anim calcmode="lin" valueType="num">
                                      <p:cBhvr additive="base">
                                        <p:cTn id="53"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
                                            <p:bg/>
                                          </p:spTgt>
                                        </p:tgtEl>
                                        <p:attrNameLst>
                                          <p:attrName>style.visibility</p:attrName>
                                        </p:attrNameLst>
                                      </p:cBhvr>
                                      <p:to>
                                        <p:strVal val="visible"/>
                                      </p:to>
                                    </p:set>
                                    <p:anim calcmode="lin" valueType="num">
                                      <p:cBhvr additive="base">
                                        <p:cTn id="58" dur="500" fill="hold"/>
                                        <p:tgtEl>
                                          <p:spTgt spid="23">
                                            <p:bg/>
                                          </p:spTgt>
                                        </p:tgtEl>
                                        <p:attrNameLst>
                                          <p:attrName>ppt_x</p:attrName>
                                        </p:attrNameLst>
                                      </p:cBhvr>
                                      <p:tavLst>
                                        <p:tav tm="0">
                                          <p:val>
                                            <p:strVal val="#ppt_x"/>
                                          </p:val>
                                        </p:tav>
                                        <p:tav tm="100000">
                                          <p:val>
                                            <p:strVal val="#ppt_x"/>
                                          </p:val>
                                        </p:tav>
                                      </p:tavLst>
                                    </p:anim>
                                    <p:anim calcmode="lin" valueType="num">
                                      <p:cBhvr additive="base">
                                        <p:cTn id="59" dur="500" fill="hold"/>
                                        <p:tgtEl>
                                          <p:spTgt spid="23">
                                            <p:bg/>
                                          </p:spTgt>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 calcmode="lin" valueType="num">
                                      <p:cBhvr additive="base">
                                        <p:cTn id="6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4">
                                            <p:bg/>
                                          </p:spTgt>
                                        </p:tgtEl>
                                        <p:attrNameLst>
                                          <p:attrName>style.visibility</p:attrName>
                                        </p:attrNameLst>
                                      </p:cBhvr>
                                      <p:to>
                                        <p:strVal val="visible"/>
                                      </p:to>
                                    </p:set>
                                    <p:anim calcmode="lin" valueType="num">
                                      <p:cBhvr additive="base">
                                        <p:cTn id="66" dur="500" fill="hold"/>
                                        <p:tgtEl>
                                          <p:spTgt spid="54">
                                            <p:bg/>
                                          </p:spTgt>
                                        </p:tgtEl>
                                        <p:attrNameLst>
                                          <p:attrName>ppt_x</p:attrName>
                                        </p:attrNameLst>
                                      </p:cBhvr>
                                      <p:tavLst>
                                        <p:tav tm="0">
                                          <p:val>
                                            <p:strVal val="#ppt_x"/>
                                          </p:val>
                                        </p:tav>
                                        <p:tav tm="100000">
                                          <p:val>
                                            <p:strVal val="#ppt_x"/>
                                          </p:val>
                                        </p:tav>
                                      </p:tavLst>
                                    </p:anim>
                                    <p:anim calcmode="lin" valueType="num">
                                      <p:cBhvr additive="base">
                                        <p:cTn id="67" dur="500" fill="hold"/>
                                        <p:tgtEl>
                                          <p:spTgt spid="54">
                                            <p:bg/>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4">
                                            <p:txEl>
                                              <p:pRg st="0" end="0"/>
                                            </p:txEl>
                                          </p:spTgt>
                                        </p:tgtEl>
                                        <p:attrNameLst>
                                          <p:attrName>style.visibility</p:attrName>
                                        </p:attrNameLst>
                                      </p:cBhvr>
                                      <p:to>
                                        <p:strVal val="visible"/>
                                      </p:to>
                                    </p:set>
                                    <p:anim calcmode="lin" valueType="num">
                                      <p:cBhvr additive="base">
                                        <p:cTn id="70"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4">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xEl>
                                              <p:pRg st="1" end="1"/>
                                            </p:txEl>
                                          </p:spTgt>
                                        </p:tgtEl>
                                        <p:attrNameLst>
                                          <p:attrName>style.visibility</p:attrName>
                                        </p:attrNameLst>
                                      </p:cBhvr>
                                      <p:to>
                                        <p:strVal val="visible"/>
                                      </p:to>
                                    </p:set>
                                    <p:anim calcmode="lin" valueType="num">
                                      <p:cBhvr additive="base">
                                        <p:cTn id="74" dur="500" fill="hold"/>
                                        <p:tgtEl>
                                          <p:spTgt spid="54">
                                            <p:txEl>
                                              <p:pRg st="1" end="1"/>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4">
                                            <p:txEl>
                                              <p:pRg st="1" end="1"/>
                                            </p:txEl>
                                          </p:spTgt>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4">
                                            <p:txEl>
                                              <p:pRg st="2" end="2"/>
                                            </p:txEl>
                                          </p:spTgt>
                                        </p:tgtEl>
                                        <p:attrNameLst>
                                          <p:attrName>style.visibility</p:attrName>
                                        </p:attrNameLst>
                                      </p:cBhvr>
                                      <p:to>
                                        <p:strVal val="visible"/>
                                      </p:to>
                                    </p:set>
                                    <p:anim calcmode="lin" valueType="num">
                                      <p:cBhvr additive="base">
                                        <p:cTn id="7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4">
                                            <p:txEl>
                                              <p:pRg st="2" end="2"/>
                                            </p:txEl>
                                          </p:spTgt>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5">
                                            <p:bg/>
                                          </p:spTgt>
                                        </p:tgtEl>
                                        <p:attrNameLst>
                                          <p:attrName>style.visibility</p:attrName>
                                        </p:attrNameLst>
                                      </p:cBhvr>
                                      <p:to>
                                        <p:strVal val="visible"/>
                                      </p:to>
                                    </p:set>
                                    <p:anim calcmode="lin" valueType="num">
                                      <p:cBhvr additive="base">
                                        <p:cTn id="82" dur="500" fill="hold"/>
                                        <p:tgtEl>
                                          <p:spTgt spid="55">
                                            <p:bg/>
                                          </p:spTgt>
                                        </p:tgtEl>
                                        <p:attrNameLst>
                                          <p:attrName>ppt_x</p:attrName>
                                        </p:attrNameLst>
                                      </p:cBhvr>
                                      <p:tavLst>
                                        <p:tav tm="0">
                                          <p:val>
                                            <p:strVal val="#ppt_x"/>
                                          </p:val>
                                        </p:tav>
                                        <p:tav tm="100000">
                                          <p:val>
                                            <p:strVal val="#ppt_x"/>
                                          </p:val>
                                        </p:tav>
                                      </p:tavLst>
                                    </p:anim>
                                    <p:anim calcmode="lin" valueType="num">
                                      <p:cBhvr additive="base">
                                        <p:cTn id="83" dur="500" fill="hold"/>
                                        <p:tgtEl>
                                          <p:spTgt spid="55">
                                            <p:bg/>
                                          </p:spTgt>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5">
                                            <p:txEl>
                                              <p:pRg st="0" end="0"/>
                                            </p:txEl>
                                          </p:spTgt>
                                        </p:tgtEl>
                                        <p:attrNameLst>
                                          <p:attrName>style.visibility</p:attrName>
                                        </p:attrNameLst>
                                      </p:cBhvr>
                                      <p:to>
                                        <p:strVal val="visible"/>
                                      </p:to>
                                    </p:set>
                                    <p:anim calcmode="lin" valueType="num">
                                      <p:cBhvr additive="base">
                                        <p:cTn id="86"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5">
                                            <p:txEl>
                                              <p:pRg st="0" end="0"/>
                                            </p:txEl>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5">
                                            <p:txEl>
                                              <p:pRg st="1" end="1"/>
                                            </p:txEl>
                                          </p:spTgt>
                                        </p:tgtEl>
                                        <p:attrNameLst>
                                          <p:attrName>style.visibility</p:attrName>
                                        </p:attrNameLst>
                                      </p:cBhvr>
                                      <p:to>
                                        <p:strVal val="visible"/>
                                      </p:to>
                                    </p:set>
                                    <p:anim calcmode="lin" valueType="num">
                                      <p:cBhvr additive="base">
                                        <p:cTn id="90" dur="500" fill="hold"/>
                                        <p:tgtEl>
                                          <p:spTgt spid="55">
                                            <p:txEl>
                                              <p:pRg st="1" end="1"/>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5">
                                            <p:txEl>
                                              <p:pRg st="1" end="1"/>
                                            </p:txEl>
                                          </p:spTgt>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61">
                                            <p:bg/>
                                          </p:spTgt>
                                        </p:tgtEl>
                                        <p:attrNameLst>
                                          <p:attrName>style.visibility</p:attrName>
                                        </p:attrNameLst>
                                      </p:cBhvr>
                                      <p:to>
                                        <p:strVal val="visible"/>
                                      </p:to>
                                    </p:set>
                                    <p:anim calcmode="lin" valueType="num">
                                      <p:cBhvr additive="base">
                                        <p:cTn id="94" dur="500" fill="hold"/>
                                        <p:tgtEl>
                                          <p:spTgt spid="61">
                                            <p:bg/>
                                          </p:spTgt>
                                        </p:tgtEl>
                                        <p:attrNameLst>
                                          <p:attrName>ppt_x</p:attrName>
                                        </p:attrNameLst>
                                      </p:cBhvr>
                                      <p:tavLst>
                                        <p:tav tm="0">
                                          <p:val>
                                            <p:strVal val="#ppt_x"/>
                                          </p:val>
                                        </p:tav>
                                        <p:tav tm="100000">
                                          <p:val>
                                            <p:strVal val="#ppt_x"/>
                                          </p:val>
                                        </p:tav>
                                      </p:tavLst>
                                    </p:anim>
                                    <p:anim calcmode="lin" valueType="num">
                                      <p:cBhvr additive="base">
                                        <p:cTn id="95" dur="500" fill="hold"/>
                                        <p:tgtEl>
                                          <p:spTgt spid="61">
                                            <p:bg/>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1">
                                            <p:txEl>
                                              <p:pRg st="0" end="0"/>
                                            </p:txEl>
                                          </p:spTgt>
                                        </p:tgtEl>
                                        <p:attrNameLst>
                                          <p:attrName>style.visibility</p:attrName>
                                        </p:attrNameLst>
                                      </p:cBhvr>
                                      <p:to>
                                        <p:strVal val="visible"/>
                                      </p:to>
                                    </p:set>
                                    <p:anim calcmode="lin" valueType="num">
                                      <p:cBhvr additive="base">
                                        <p:cTn id="98"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1">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57">
                                            <p:bg/>
                                          </p:spTgt>
                                        </p:tgtEl>
                                        <p:attrNameLst>
                                          <p:attrName>style.visibility</p:attrName>
                                        </p:attrNameLst>
                                      </p:cBhvr>
                                      <p:to>
                                        <p:strVal val="visible"/>
                                      </p:to>
                                    </p:set>
                                    <p:anim calcmode="lin" valueType="num">
                                      <p:cBhvr additive="base">
                                        <p:cTn id="102" dur="500" fill="hold"/>
                                        <p:tgtEl>
                                          <p:spTgt spid="57">
                                            <p:bg/>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bg/>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57">
                                            <p:txEl>
                                              <p:pRg st="0" end="0"/>
                                            </p:txEl>
                                          </p:spTgt>
                                        </p:tgtEl>
                                        <p:attrNameLst>
                                          <p:attrName>style.visibility</p:attrName>
                                        </p:attrNameLst>
                                      </p:cBhvr>
                                      <p:to>
                                        <p:strVal val="visible"/>
                                      </p:to>
                                    </p:set>
                                    <p:anim calcmode="lin" valueType="num">
                                      <p:cBhvr additive="base">
                                        <p:cTn id="106"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57">
                                            <p:txEl>
                                              <p:pRg st="0" end="0"/>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58">
                                            <p:bg/>
                                          </p:spTgt>
                                        </p:tgtEl>
                                        <p:attrNameLst>
                                          <p:attrName>style.visibility</p:attrName>
                                        </p:attrNameLst>
                                      </p:cBhvr>
                                      <p:to>
                                        <p:strVal val="visible"/>
                                      </p:to>
                                    </p:set>
                                    <p:anim calcmode="lin" valueType="num">
                                      <p:cBhvr additive="base">
                                        <p:cTn id="110" dur="500" fill="hold"/>
                                        <p:tgtEl>
                                          <p:spTgt spid="58">
                                            <p:bg/>
                                          </p:spTgt>
                                        </p:tgtEl>
                                        <p:attrNameLst>
                                          <p:attrName>ppt_x</p:attrName>
                                        </p:attrNameLst>
                                      </p:cBhvr>
                                      <p:tavLst>
                                        <p:tav tm="0">
                                          <p:val>
                                            <p:strVal val="#ppt_x"/>
                                          </p:val>
                                        </p:tav>
                                        <p:tav tm="100000">
                                          <p:val>
                                            <p:strVal val="#ppt_x"/>
                                          </p:val>
                                        </p:tav>
                                      </p:tavLst>
                                    </p:anim>
                                    <p:anim calcmode="lin" valueType="num">
                                      <p:cBhvr additive="base">
                                        <p:cTn id="111" dur="500" fill="hold"/>
                                        <p:tgtEl>
                                          <p:spTgt spid="58">
                                            <p:bg/>
                                          </p:spTgt>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58">
                                            <p:txEl>
                                              <p:pRg st="0" end="0"/>
                                            </p:txEl>
                                          </p:spTgt>
                                        </p:tgtEl>
                                        <p:attrNameLst>
                                          <p:attrName>style.visibility</p:attrName>
                                        </p:attrNameLst>
                                      </p:cBhvr>
                                      <p:to>
                                        <p:strVal val="visible"/>
                                      </p:to>
                                    </p:set>
                                    <p:anim calcmode="lin" valueType="num">
                                      <p:cBhvr additive="base">
                                        <p:cTn id="114"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15"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build="allAtOnce" animBg="1"/>
      <p:bldP spid="54" grpId="0" build="allAtOnce" animBg="1"/>
      <p:bldP spid="55" grpId="0" build="allAtOnce" animBg="1"/>
      <p:bldP spid="57" grpId="0" build="allAtOnce" animBg="1"/>
      <p:bldP spid="58" grpId="0" build="allAtOnce" animBg="1"/>
      <p:bldP spid="61" grpId="0" build="allAtOnce"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0" y="188913"/>
            <a:ext cx="9144000" cy="7343775"/>
          </a:xfrm>
        </p:spPr>
        <p:txBody>
          <a:bodyPr/>
          <a:lstStyle/>
          <a:p>
            <a:pPr algn="ctr">
              <a:lnSpc>
                <a:spcPct val="80000"/>
              </a:lnSpc>
              <a:buFontTx/>
              <a:buNone/>
              <a:defRPr/>
            </a:pPr>
            <a:r>
              <a:rPr lang="el-GR" sz="2000" b="1" smtClean="0">
                <a:solidFill>
                  <a:srgbClr val="FF9900"/>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Αλλαγές στην τήρηση βιβλίων</a:t>
            </a:r>
            <a:r>
              <a:rPr lang="el-GR" sz="2800" b="1" smtClean="0">
                <a:solidFill>
                  <a:schemeClr val="tx2"/>
                </a:solidFill>
                <a:effectLst>
                  <a:outerShdw blurRad="38100" dist="38100" dir="2700000" algn="tl">
                    <a:srgbClr val="000000"/>
                  </a:outerShdw>
                </a:effectLst>
              </a:rPr>
              <a:t> </a:t>
            </a:r>
          </a:p>
          <a:p>
            <a:pPr>
              <a:lnSpc>
                <a:spcPct val="80000"/>
              </a:lnSpc>
              <a:defRPr/>
            </a:pPr>
            <a:r>
              <a:rPr lang="el-GR" sz="2800" b="1" smtClean="0">
                <a:solidFill>
                  <a:schemeClr val="tx2"/>
                </a:solidFill>
                <a:effectLst>
                  <a:outerShdw blurRad="38100" dist="38100" dir="2700000" algn="tl">
                    <a:srgbClr val="000000"/>
                  </a:outerShdw>
                </a:effectLst>
              </a:rPr>
              <a:t>Περιορίζονται οι</a:t>
            </a:r>
            <a:r>
              <a:rPr lang="en-US" sz="2800" b="1" smtClean="0">
                <a:solidFill>
                  <a:schemeClr val="tx2"/>
                </a:solidFill>
                <a:effectLst>
                  <a:outerShdw blurRad="38100" dist="38100" dir="2700000" algn="tl">
                    <a:srgbClr val="000000"/>
                  </a:outerShdw>
                </a:effectLst>
              </a:rPr>
              <a:t> </a:t>
            </a:r>
            <a:r>
              <a:rPr lang="el-GR" sz="2800" b="1" smtClean="0">
                <a:solidFill>
                  <a:schemeClr val="tx2"/>
                </a:solidFill>
                <a:effectLst>
                  <a:outerShdw blurRad="38100" dist="38100" dir="2700000" algn="tl">
                    <a:srgbClr val="000000"/>
                  </a:outerShdw>
                </a:effectLst>
              </a:rPr>
              <a:t> επιτηδευματίες που απαλλάσσονται</a:t>
            </a:r>
            <a:br>
              <a:rPr lang="el-GR" sz="2800" b="1" smtClean="0">
                <a:solidFill>
                  <a:schemeClr val="tx2"/>
                </a:solidFill>
                <a:effectLst>
                  <a:outerShdw blurRad="38100" dist="38100" dir="2700000" algn="tl">
                    <a:srgbClr val="000000"/>
                  </a:outerShdw>
                </a:effectLst>
              </a:rPr>
            </a:br>
            <a:r>
              <a:rPr lang="el-GR" sz="2800" b="1" smtClean="0">
                <a:solidFill>
                  <a:schemeClr val="tx2"/>
                </a:solidFill>
                <a:effectLst>
                  <a:outerShdw blurRad="38100" dist="38100" dir="2700000" algn="tl">
                    <a:srgbClr val="000000"/>
                  </a:outerShdw>
                </a:effectLst>
              </a:rPr>
              <a:t>από την τήρηση βιβλίων</a:t>
            </a:r>
            <a:r>
              <a:rPr lang="el-GR" sz="2800" b="1" smtClean="0">
                <a:effectLst>
                  <a:outerShdw blurRad="38100" dist="38100" dir="2700000" algn="tl">
                    <a:srgbClr val="000000"/>
                  </a:outerShdw>
                </a:effectLst>
              </a:rPr>
              <a:t> ακόμα και αν δηλώνουν έσοδα κάτω από €5.000 (π.χ. υδραυλικοί, ηλεκτρολόγοι)</a:t>
            </a:r>
          </a:p>
          <a:p>
            <a:pPr>
              <a:lnSpc>
                <a:spcPct val="80000"/>
              </a:lnSpc>
              <a:defRPr/>
            </a:pPr>
            <a:endParaRPr lang="el-GR" sz="1000" b="1" smtClean="0">
              <a:effectLst>
                <a:outerShdw blurRad="38100" dist="38100" dir="2700000" algn="tl">
                  <a:srgbClr val="000000"/>
                </a:outerShdw>
              </a:effectLst>
            </a:endParaRPr>
          </a:p>
          <a:p>
            <a:pPr>
              <a:lnSpc>
                <a:spcPct val="80000"/>
              </a:lnSpc>
              <a:defRPr/>
            </a:pPr>
            <a:r>
              <a:rPr lang="el-GR" sz="2800" b="1" u="sng" smtClean="0">
                <a:effectLst>
                  <a:outerShdw blurRad="38100" dist="38100" dir="2700000" algn="tl">
                    <a:srgbClr val="000000"/>
                  </a:outerShdw>
                </a:effectLst>
              </a:rPr>
              <a:t>Από 1.07.2010 </a:t>
            </a:r>
            <a:r>
              <a:rPr lang="el-GR" sz="2800" b="1" smtClean="0">
                <a:effectLst>
                  <a:outerShdw blurRad="38100" dist="38100" dir="2700000" algn="tl">
                    <a:srgbClr val="000000"/>
                  </a:outerShdw>
                </a:effectLst>
              </a:rPr>
              <a:t> τηρούν βιβλία εσόδων – εξόδων συγκεκριμένοι επιτηδευματίες, όπως ο πρατηριούχος υγρών καυσίμων, ο εκμεταλλευτής περιπτέρου, οι πωλητές λαϊκών αγορών κλπ</a:t>
            </a:r>
            <a:r>
              <a:rPr lang="el-GR" sz="2400" b="1" smtClean="0">
                <a:effectLst>
                  <a:outerShdw blurRad="38100" dist="38100" dir="2700000" algn="tl">
                    <a:srgbClr val="000000"/>
                  </a:outerShdw>
                </a:effectLst>
              </a:rPr>
              <a:t>.</a:t>
            </a:r>
          </a:p>
          <a:p>
            <a:pPr>
              <a:lnSpc>
                <a:spcPct val="80000"/>
              </a:lnSpc>
              <a:defRPr/>
            </a:pPr>
            <a:endParaRPr lang="el-GR" sz="900" b="1" smtClean="0">
              <a:effectLst>
                <a:outerShdw blurRad="38100" dist="38100" dir="2700000" algn="tl">
                  <a:srgbClr val="000000"/>
                </a:outerShdw>
              </a:effectLst>
            </a:endParaRPr>
          </a:p>
          <a:p>
            <a:pPr>
              <a:lnSpc>
                <a:spcPct val="80000"/>
              </a:lnSpc>
              <a:defRPr/>
            </a:pPr>
            <a:r>
              <a:rPr lang="el-GR" sz="2800" b="1" u="sng" smtClean="0">
                <a:solidFill>
                  <a:schemeClr val="tx2"/>
                </a:solidFill>
                <a:effectLst>
                  <a:outerShdw blurRad="38100" dist="38100" dir="2700000" algn="tl">
                    <a:srgbClr val="000000"/>
                  </a:outerShdw>
                </a:effectLst>
              </a:rPr>
              <a:t>Καταργείται η υποχρέωση τήρησης βιβλίου αγορών</a:t>
            </a:r>
            <a:r>
              <a:rPr lang="el-GR" sz="2800" b="1" smtClean="0">
                <a:effectLst>
                  <a:outerShdw blurRad="38100" dist="38100" dir="2700000" algn="tl">
                    <a:srgbClr val="000000"/>
                  </a:outerShdw>
                </a:effectLst>
              </a:rPr>
              <a:t> (Α’ κατηγορίας).</a:t>
            </a:r>
          </a:p>
          <a:p>
            <a:pPr>
              <a:lnSpc>
                <a:spcPct val="80000"/>
              </a:lnSpc>
              <a:defRPr/>
            </a:pPr>
            <a:endParaRPr lang="el-GR" sz="900" b="1" smtClean="0">
              <a:effectLst>
                <a:outerShdw blurRad="38100" dist="38100" dir="2700000" algn="tl">
                  <a:srgbClr val="000000"/>
                </a:outerShdw>
              </a:effectLst>
            </a:endParaRPr>
          </a:p>
          <a:p>
            <a:pPr>
              <a:lnSpc>
                <a:spcPct val="80000"/>
              </a:lnSpc>
              <a:defRPr/>
            </a:pPr>
            <a:r>
              <a:rPr lang="el-GR" sz="2800" b="1" smtClean="0">
                <a:effectLst>
                  <a:outerShdw blurRad="38100" dist="38100" dir="2700000" algn="tl">
                    <a:srgbClr val="000000"/>
                  </a:outerShdw>
                </a:effectLst>
              </a:rPr>
              <a:t>Από 1/6/2010 </a:t>
            </a:r>
            <a:r>
              <a:rPr lang="el-GR" sz="2800" b="1" smtClean="0">
                <a:solidFill>
                  <a:schemeClr val="tx2"/>
                </a:solidFill>
                <a:effectLst>
                  <a:outerShdw blurRad="38100" dist="38100" dir="2700000" algn="tl">
                    <a:srgbClr val="000000"/>
                  </a:outerShdw>
                </a:effectLst>
              </a:rPr>
              <a:t>καταργείται η υποχρέωση τήρησης βιβλίων  στο υποκατάστημα</a:t>
            </a:r>
            <a:r>
              <a:rPr lang="el-GR" sz="2800" b="1" smtClean="0">
                <a:effectLst>
                  <a:outerShdw blurRad="38100" dist="38100" dir="2700000" algn="tl">
                    <a:srgbClr val="000000"/>
                  </a:outerShdw>
                </a:effectLst>
              </a:rPr>
              <a:t> ή στον αποθηκευτικό χώρο (βιβλίο αποθήκης) ανεξάρτητα του τόπου που βρίσκονται αυτά. Οι συναλλαγές των εγκαταστάσεων αυτών παρακολουθούνται  στα βιβλία της έδρας.</a:t>
            </a:r>
          </a:p>
          <a:p>
            <a:pPr>
              <a:lnSpc>
                <a:spcPct val="80000"/>
              </a:lnSpc>
              <a:defRPr/>
            </a:pPr>
            <a:endParaRPr lang="el-GR" sz="2800" b="1" smtClean="0">
              <a:effectLst>
                <a:outerShdw blurRad="38100" dist="38100" dir="2700000" algn="tl">
                  <a:srgbClr val="000000"/>
                </a:outerShdw>
              </a:effectLst>
            </a:endParaRPr>
          </a:p>
          <a:p>
            <a:pPr>
              <a:lnSpc>
                <a:spcPct val="80000"/>
              </a:lnSpc>
              <a:buFontTx/>
              <a:buNone/>
              <a:defRPr/>
            </a:pPr>
            <a:r>
              <a:rPr lang="el-GR" sz="1800" b="1" smtClean="0">
                <a:effectLst>
                  <a:outerShdw blurRad="38100" dist="38100" dir="2700000" algn="tl">
                    <a:srgbClr val="000000"/>
                  </a:outerShdw>
                </a:effectLst>
              </a:rPr>
              <a:t/>
            </a:r>
            <a:br>
              <a:rPr lang="el-GR" sz="1800" b="1" smtClean="0">
                <a:effectLst>
                  <a:outerShdw blurRad="38100" dist="38100" dir="2700000" algn="tl">
                    <a:srgbClr val="000000"/>
                  </a:outerShdw>
                </a:effectLst>
              </a:rPr>
            </a:br>
            <a:endParaRPr lang="en-US" sz="2400" b="1" smtClean="0">
              <a:solidFill>
                <a:schemeClr val="tx2"/>
              </a:solidFill>
              <a:effectLst>
                <a:outerShdw blurRad="38100" dist="38100" dir="2700000" algn="tl">
                  <a:srgbClr val="000000"/>
                </a:outerShdw>
              </a:effectLst>
            </a:endParaRPr>
          </a:p>
          <a:p>
            <a:pPr>
              <a:lnSpc>
                <a:spcPct val="80000"/>
              </a:lnSpc>
              <a:defRPr/>
            </a:pPr>
            <a:endParaRPr lang="en-US" sz="2000" b="1" smtClean="0">
              <a:effectLst>
                <a:outerShdw blurRad="38100" dist="38100" dir="2700000" algn="tl">
                  <a:srgbClr val="000000"/>
                </a:outerShdw>
              </a:effectLst>
            </a:endParaRPr>
          </a:p>
        </p:txBody>
      </p:sp>
      <p:pic>
        <p:nvPicPr>
          <p:cNvPr id="121858"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body" idx="1"/>
          </p:nvPr>
        </p:nvSpPr>
        <p:spPr>
          <a:xfrm>
            <a:off x="0" y="0"/>
            <a:ext cx="9144000" cy="6810375"/>
          </a:xfrm>
        </p:spPr>
        <p:txBody>
          <a:bodyPr/>
          <a:lstStyle/>
          <a:p>
            <a:pPr>
              <a:lnSpc>
                <a:spcPct val="90000"/>
              </a:lnSpc>
              <a:buFontTx/>
              <a:buNone/>
              <a:defRPr/>
            </a:pPr>
            <a:endParaRPr lang="el-GR" sz="1000" b="1" smtClean="0">
              <a:solidFill>
                <a:schemeClr val="tx2"/>
              </a:solidFill>
              <a:effectLst>
                <a:outerShdw blurRad="38100" dist="38100" dir="2700000" algn="tl">
                  <a:srgbClr val="000000"/>
                </a:outerShdw>
              </a:effectLst>
            </a:endParaRPr>
          </a:p>
          <a:p>
            <a:pPr>
              <a:lnSpc>
                <a:spcPct val="90000"/>
              </a:lnSpc>
              <a:buFontTx/>
              <a:buNone/>
              <a:defRPr/>
            </a:pPr>
            <a:endParaRPr lang="el-GR" sz="900" b="1" smtClean="0">
              <a:effectLst>
                <a:outerShdw blurRad="38100" dist="38100" dir="2700000" algn="tl">
                  <a:srgbClr val="000000"/>
                </a:outerShdw>
              </a:effectLst>
            </a:endParaRPr>
          </a:p>
          <a:p>
            <a:pPr algn="ctr">
              <a:lnSpc>
                <a:spcPct val="90000"/>
              </a:lnSpc>
              <a:buFontTx/>
              <a:buNone/>
              <a:defRPr/>
            </a:pPr>
            <a:r>
              <a:rPr lang="el-GR" b="1" smtClean="0">
                <a:solidFill>
                  <a:srgbClr val="FF9900"/>
                </a:solidFill>
                <a:effectLst>
                  <a:outerShdw blurRad="38100" dist="38100" dir="2700000" algn="tl">
                    <a:srgbClr val="000000"/>
                  </a:outerShdw>
                </a:effectLst>
              </a:rPr>
              <a:t>Αλλαγές στον τρόπο διενέργειας των συναλλαγών </a:t>
            </a:r>
            <a:endParaRPr lang="el-GR" b="1" u="sng" smtClean="0">
              <a:solidFill>
                <a:srgbClr val="FF9900"/>
              </a:solidFill>
              <a:effectLst>
                <a:outerShdw blurRad="38100" dist="38100" dir="2700000" algn="tl">
                  <a:srgbClr val="000000"/>
                </a:outerShdw>
              </a:effectLst>
            </a:endParaRPr>
          </a:p>
          <a:p>
            <a:pPr>
              <a:lnSpc>
                <a:spcPct val="90000"/>
              </a:lnSpc>
              <a:defRPr/>
            </a:pPr>
            <a:r>
              <a:rPr lang="el-GR" sz="2400" b="1" u="sng" smtClean="0">
                <a:solidFill>
                  <a:schemeClr val="tx2"/>
                </a:solidFill>
                <a:effectLst>
                  <a:outerShdw blurRad="38100" dist="38100" dir="2700000" algn="tl">
                    <a:srgbClr val="000000"/>
                  </a:outerShdw>
                </a:effectLst>
              </a:rPr>
              <a:t>Συναλλαγές μεταξύ επιτηδευματιών</a:t>
            </a:r>
            <a:r>
              <a:rPr lang="el-GR" sz="2400" b="1" u="sng" smtClean="0">
                <a:effectLst>
                  <a:outerShdw blurRad="38100" dist="38100" dir="2700000" algn="tl">
                    <a:srgbClr val="000000"/>
                  </a:outerShdw>
                </a:effectLst>
              </a:rPr>
              <a:t> </a:t>
            </a:r>
          </a:p>
          <a:p>
            <a:pPr>
              <a:lnSpc>
                <a:spcPct val="90000"/>
              </a:lnSpc>
              <a:buFontTx/>
              <a:buNone/>
              <a:defRPr/>
            </a:pPr>
            <a:r>
              <a:rPr lang="el-GR" sz="2400" b="1" smtClean="0">
                <a:effectLst>
                  <a:outerShdw blurRad="38100" dist="38100" dir="2700000" algn="tl">
                    <a:srgbClr val="000000"/>
                  </a:outerShdw>
                </a:effectLst>
              </a:rPr>
              <a:t>	</a:t>
            </a:r>
            <a:r>
              <a:rPr lang="el-GR" sz="2400" b="1" u="sng" smtClean="0">
                <a:effectLst>
                  <a:outerShdw blurRad="38100" dist="38100" dir="2700000" algn="tl">
                    <a:srgbClr val="000000"/>
                  </a:outerShdw>
                </a:effectLst>
              </a:rPr>
              <a:t>Τιμολόγια άνω των </a:t>
            </a:r>
            <a:r>
              <a:rPr lang="el-GR" sz="2400" b="1" u="sng" smtClean="0">
                <a:solidFill>
                  <a:srgbClr val="FFFF00"/>
                </a:solidFill>
                <a:effectLst>
                  <a:outerShdw blurRad="38100" dist="38100" dir="2700000" algn="tl">
                    <a:srgbClr val="000000"/>
                  </a:outerShdw>
                </a:effectLst>
              </a:rPr>
              <a:t>€3.000 </a:t>
            </a:r>
            <a:r>
              <a:rPr lang="el-GR" sz="2400" b="1" u="sng" smtClean="0">
                <a:effectLst>
                  <a:outerShdw blurRad="38100" dist="38100" dir="2700000" algn="tl">
                    <a:srgbClr val="000000"/>
                  </a:outerShdw>
                </a:effectLst>
              </a:rPr>
              <a:t>εξοφλούνται υποχρεωτικά με </a:t>
            </a:r>
            <a:r>
              <a:rPr lang="el-GR" sz="2400" b="1" u="sng" smtClean="0">
                <a:solidFill>
                  <a:srgbClr val="FFFF00"/>
                </a:solidFill>
                <a:effectLst>
                  <a:outerShdw blurRad="38100" dist="38100" dir="2700000" algn="tl">
                    <a:srgbClr val="000000"/>
                  </a:outerShdw>
                </a:effectLst>
              </a:rPr>
              <a:t>επιταγές</a:t>
            </a:r>
            <a:r>
              <a:rPr lang="el-GR" sz="2400" b="1" u="sng" smtClean="0">
                <a:effectLst>
                  <a:outerShdw blurRad="38100" dist="38100" dir="2700000" algn="tl">
                    <a:srgbClr val="000000"/>
                  </a:outerShdw>
                </a:effectLst>
              </a:rPr>
              <a:t> </a:t>
            </a:r>
            <a:r>
              <a:rPr lang="el-GR" sz="2400" b="1" smtClean="0">
                <a:effectLst>
                  <a:outerShdw blurRad="38100" dist="38100" dir="2700000" algn="tl">
                    <a:srgbClr val="000000"/>
                  </a:outerShdw>
                </a:effectLst>
              </a:rPr>
              <a:t>(όχι απαραίτητα δίγραμμες) ή μέσω </a:t>
            </a:r>
            <a:r>
              <a:rPr lang="el-GR" sz="2400" b="1" smtClean="0">
                <a:solidFill>
                  <a:srgbClr val="FFFF00"/>
                </a:solidFill>
                <a:effectLst>
                  <a:outerShdw blurRad="38100" dist="38100" dir="2700000" algn="tl">
                    <a:srgbClr val="000000"/>
                  </a:outerShdw>
                </a:effectLst>
              </a:rPr>
              <a:t>τραπεζικού λογαριασμού</a:t>
            </a:r>
            <a:r>
              <a:rPr lang="el-GR" sz="2400" b="1" smtClean="0">
                <a:effectLst>
                  <a:outerShdw blurRad="38100" dist="38100" dir="2700000" algn="tl">
                    <a:srgbClr val="000000"/>
                  </a:outerShdw>
                </a:effectLst>
              </a:rPr>
              <a:t>. (προηγουμένως το όριο ήταν </a:t>
            </a:r>
            <a:r>
              <a:rPr lang="el-GR" sz="2400" b="1" u="sng" smtClean="0">
                <a:effectLst>
                  <a:outerShdw blurRad="38100" dist="38100" dir="2700000" algn="tl">
                    <a:srgbClr val="000000"/>
                  </a:outerShdw>
                </a:effectLst>
              </a:rPr>
              <a:t>€15.000).</a:t>
            </a:r>
            <a:r>
              <a:rPr lang="el-GR" sz="2400" b="1" smtClean="0">
                <a:effectLst>
                  <a:outerShdw blurRad="38100" dist="38100" dir="2700000" algn="tl">
                    <a:srgbClr val="000000"/>
                  </a:outerShdw>
                </a:effectLst>
              </a:rPr>
              <a:t> </a:t>
            </a:r>
          </a:p>
          <a:p>
            <a:pPr>
              <a:lnSpc>
                <a:spcPct val="90000"/>
              </a:lnSpc>
              <a:buFontTx/>
              <a:buNone/>
              <a:defRPr/>
            </a:pPr>
            <a:r>
              <a:rPr lang="el-GR" sz="2400" b="1" smtClean="0">
                <a:effectLst>
                  <a:outerShdw blurRad="38100" dist="38100" dir="2700000" algn="tl">
                    <a:srgbClr val="000000"/>
                  </a:outerShdw>
                </a:effectLst>
              </a:rPr>
              <a:t>	Αν οι αντισυμβαλλόμενοι είναι ταυτόχρονα προμηθευτές και πελάτες δεν μπορούν να προβούν σε εκατέρωθεν συμψηφισμούς δηλαδή πρέπει να ακολουθείται η διαδικασία εξόφλησης κάθε στοιχείου αξίας άνω των 3.000 ευρώ με επιταγή ή μέσω τραπεζικού λογαριασμού, </a:t>
            </a:r>
            <a:r>
              <a:rPr lang="el-GR" sz="2400" b="1" u="sng" smtClean="0">
                <a:solidFill>
                  <a:schemeClr val="tx2"/>
                </a:solidFill>
                <a:effectLst>
                  <a:outerShdw blurRad="38100" dist="38100" dir="2700000" algn="tl">
                    <a:srgbClr val="000000"/>
                  </a:outerShdw>
                </a:effectLst>
              </a:rPr>
              <a:t>με μόνη εξαίρεση το συμψηφισμό αμοιβαίων ανταπαιτήσεων μεταξύ μητρικής και θυγατρικών εταιριών.</a:t>
            </a:r>
            <a:endParaRPr lang="en-US" sz="2400" b="1" u="sng" smtClean="0">
              <a:solidFill>
                <a:schemeClr val="tx2"/>
              </a:solidFill>
              <a:effectLst>
                <a:outerShdw blurRad="38100" dist="38100" dir="2700000" algn="tl">
                  <a:srgbClr val="000000"/>
                </a:outerShdw>
              </a:effectLst>
            </a:endParaRPr>
          </a:p>
          <a:p>
            <a:pPr>
              <a:lnSpc>
                <a:spcPct val="90000"/>
              </a:lnSpc>
              <a:buFontTx/>
              <a:buNone/>
              <a:defRPr/>
            </a:pPr>
            <a:r>
              <a:rPr lang="el-GR" sz="2400" b="1" smtClean="0">
                <a:effectLst>
                  <a:outerShdw blurRad="38100" dist="38100" dir="2700000" algn="tl">
                    <a:srgbClr val="000000"/>
                  </a:outerShdw>
                </a:effectLst>
              </a:rPr>
              <a:t>	</a:t>
            </a:r>
          </a:p>
          <a:p>
            <a:pPr>
              <a:lnSpc>
                <a:spcPct val="90000"/>
              </a:lnSpc>
              <a:buFontTx/>
              <a:buNone/>
              <a:defRPr/>
            </a:pPr>
            <a:r>
              <a:rPr lang="el-GR" sz="2400" b="1" smtClean="0">
                <a:effectLst>
                  <a:outerShdw blurRad="38100" dist="38100" dir="2700000" algn="tl">
                    <a:srgbClr val="000000"/>
                  </a:outerShdw>
                </a:effectLst>
              </a:rPr>
              <a:t>	Οι κινήσεις των λογαριασμών αυτών θα διαβιβάζονται σε ηλεκτρονική βάση δεδομένων της ΓΓΠΣ του Υπ. Οικ. </a:t>
            </a:r>
            <a:r>
              <a:rPr lang="el-GR" sz="2600" b="1" u="sng" smtClean="0">
                <a:effectLst>
                  <a:outerShdw blurRad="38100" dist="38100" dir="2700000" algn="tl">
                    <a:srgbClr val="000000"/>
                  </a:outerShdw>
                </a:effectLst>
              </a:rPr>
              <a:t>(ισχύς 1.1.2011 με Υπουργική Απόφαση) </a:t>
            </a:r>
          </a:p>
          <a:p>
            <a:pPr>
              <a:lnSpc>
                <a:spcPct val="90000"/>
              </a:lnSpc>
              <a:buFontTx/>
              <a:buNone/>
              <a:defRPr/>
            </a:pPr>
            <a:endParaRPr lang="el-GR" sz="2400" b="1" u="sng" smtClean="0">
              <a:solidFill>
                <a:schemeClr val="tx2"/>
              </a:solidFill>
              <a:effectLst>
                <a:outerShdw blurRad="38100" dist="38100" dir="2700000" algn="tl">
                  <a:srgbClr val="000000"/>
                </a:outerShdw>
              </a:effectLst>
            </a:endParaRPr>
          </a:p>
          <a:p>
            <a:pPr>
              <a:lnSpc>
                <a:spcPct val="90000"/>
              </a:lnSpc>
              <a:defRPr/>
            </a:pPr>
            <a:endParaRPr lang="el-GR" sz="2600" b="1" smtClean="0">
              <a:effectLst>
                <a:outerShdw blurRad="38100" dist="38100" dir="2700000" algn="tl">
                  <a:srgbClr val="000000"/>
                </a:outerShdw>
              </a:effectLst>
            </a:endParaRPr>
          </a:p>
          <a:p>
            <a:pPr>
              <a:lnSpc>
                <a:spcPct val="90000"/>
              </a:lnSpc>
              <a:defRPr/>
            </a:pPr>
            <a:endParaRPr lang="el-GR" sz="900" b="1" smtClean="0">
              <a:effectLst>
                <a:outerShdw blurRad="38100" dist="38100" dir="2700000" algn="tl">
                  <a:srgbClr val="000000"/>
                </a:outerShdw>
              </a:effectLst>
            </a:endParaRPr>
          </a:p>
          <a:p>
            <a:pPr>
              <a:lnSpc>
                <a:spcPct val="90000"/>
              </a:lnSpc>
              <a:defRPr/>
            </a:pPr>
            <a:endParaRPr lang="el-GR" sz="2600" b="1" smtClean="0">
              <a:effectLst>
                <a:outerShdw blurRad="38100" dist="38100" dir="2700000" algn="tl">
                  <a:srgbClr val="000000"/>
                </a:outerShdw>
              </a:effectLst>
            </a:endParaRPr>
          </a:p>
          <a:p>
            <a:pPr>
              <a:lnSpc>
                <a:spcPct val="90000"/>
              </a:lnSpc>
              <a:defRPr/>
            </a:pPr>
            <a:endParaRPr lang="el-GR" sz="2400" b="1" smtClean="0">
              <a:effectLst>
                <a:outerShdw blurRad="38100" dist="38100" dir="2700000" algn="tl">
                  <a:srgbClr val="000000"/>
                </a:outerShdw>
              </a:effectLst>
            </a:endParaRPr>
          </a:p>
          <a:p>
            <a:pPr>
              <a:lnSpc>
                <a:spcPct val="90000"/>
              </a:lnSpc>
              <a:defRPr/>
            </a:pPr>
            <a:endParaRPr lang="el-GR" sz="2400" b="1" smtClean="0">
              <a:effectLst>
                <a:outerShdw blurRad="38100" dist="38100" dir="2700000" algn="tl">
                  <a:srgbClr val="000000"/>
                </a:outerShdw>
              </a:effectLst>
            </a:endParaRPr>
          </a:p>
          <a:p>
            <a:pPr>
              <a:lnSpc>
                <a:spcPct val="90000"/>
              </a:lnSpc>
              <a:buFontTx/>
              <a:buNone/>
              <a:defRPr/>
            </a:pPr>
            <a:endParaRPr lang="el-GR" sz="4000" smtClean="0"/>
          </a:p>
          <a:p>
            <a:pPr>
              <a:lnSpc>
                <a:spcPct val="90000"/>
              </a:lnSpc>
              <a:buFontTx/>
              <a:buNone/>
              <a:defRPr/>
            </a:pPr>
            <a:endParaRPr lang="en-US" sz="4000" b="1" smtClean="0">
              <a:solidFill>
                <a:schemeClr val="tx2"/>
              </a:solidFill>
              <a:effectLst>
                <a:outerShdw blurRad="38100" dist="38100" dir="2700000" algn="tl">
                  <a:srgbClr val="000000"/>
                </a:outerShdw>
              </a:effectLst>
            </a:endParaRPr>
          </a:p>
          <a:p>
            <a:pPr>
              <a:lnSpc>
                <a:spcPct val="90000"/>
              </a:lnSpc>
              <a:defRPr/>
            </a:pPr>
            <a:endParaRPr lang="en-US" sz="3600" b="1" smtClean="0">
              <a:effectLst>
                <a:outerShdw blurRad="38100" dist="38100" dir="2700000" algn="tl">
                  <a:srgbClr val="000000"/>
                </a:outerShdw>
              </a:effectLst>
            </a:endParaRPr>
          </a:p>
        </p:txBody>
      </p:sp>
      <p:pic>
        <p:nvPicPr>
          <p:cNvPr id="12288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0" y="0"/>
            <a:ext cx="9144000" cy="6810375"/>
          </a:xfrm>
        </p:spPr>
        <p:txBody>
          <a:bodyPr/>
          <a:lstStyle/>
          <a:p>
            <a:pPr>
              <a:buFontTx/>
              <a:buNone/>
              <a:defRPr/>
            </a:pPr>
            <a:endParaRPr lang="el-GR" sz="1200" b="1" smtClean="0">
              <a:solidFill>
                <a:schemeClr val="tx2"/>
              </a:solidFill>
              <a:effectLst>
                <a:outerShdw blurRad="38100" dist="38100" dir="2700000" algn="tl">
                  <a:srgbClr val="000000"/>
                </a:outerShdw>
              </a:effectLst>
            </a:endParaRPr>
          </a:p>
          <a:p>
            <a:pPr>
              <a:buFontTx/>
              <a:buNone/>
              <a:defRPr/>
            </a:pPr>
            <a:endParaRPr lang="el-GR" sz="1000" b="1" smtClean="0">
              <a:effectLst>
                <a:outerShdw blurRad="38100" dist="38100" dir="2700000" algn="tl">
                  <a:srgbClr val="000000"/>
                </a:outerShdw>
              </a:effectLst>
            </a:endParaRPr>
          </a:p>
          <a:p>
            <a:pPr algn="ctr">
              <a:buFontTx/>
              <a:buNone/>
              <a:defRPr/>
            </a:pPr>
            <a:r>
              <a:rPr lang="el-GR" sz="3600" b="1" smtClean="0">
                <a:solidFill>
                  <a:srgbClr val="FF9900"/>
                </a:solidFill>
                <a:effectLst>
                  <a:outerShdw blurRad="38100" dist="38100" dir="2700000" algn="tl">
                    <a:srgbClr val="000000"/>
                  </a:outerShdw>
                </a:effectLst>
              </a:rPr>
              <a:t>Αλλαγές στον τρόπο διενέργειας των συναλλαγών </a:t>
            </a:r>
            <a:endParaRPr lang="el-GR" sz="3600" b="1" u="sng" smtClean="0">
              <a:solidFill>
                <a:srgbClr val="FF9900"/>
              </a:solidFill>
              <a:effectLst>
                <a:outerShdw blurRad="38100" dist="38100" dir="2700000" algn="tl">
                  <a:srgbClr val="000000"/>
                </a:outerShdw>
              </a:effectLst>
            </a:endParaRPr>
          </a:p>
          <a:p>
            <a:pPr>
              <a:defRPr/>
            </a:pPr>
            <a:r>
              <a:rPr lang="el-GR" sz="2800" b="1" u="sng" smtClean="0">
                <a:solidFill>
                  <a:schemeClr val="tx2"/>
                </a:solidFill>
                <a:effectLst>
                  <a:outerShdw blurRad="38100" dist="38100" dir="2700000" algn="tl">
                    <a:srgbClr val="000000"/>
                  </a:outerShdw>
                </a:effectLst>
              </a:rPr>
              <a:t>Καθιερώνεται η ευθύνη επαλήθευσης των φορολογικών στοιχείων των εκδοτών και από τους λήπτες αυτών.</a:t>
            </a:r>
            <a:r>
              <a:rPr lang="el-GR" sz="2800" b="1" smtClean="0">
                <a:effectLst>
                  <a:outerShdw blurRad="38100" dist="38100" dir="2700000" algn="tl">
                    <a:srgbClr val="000000"/>
                  </a:outerShdw>
                </a:effectLst>
              </a:rPr>
              <a:t> </a:t>
            </a:r>
          </a:p>
          <a:p>
            <a:pPr>
              <a:buFontTx/>
              <a:buNone/>
              <a:defRPr/>
            </a:pPr>
            <a:r>
              <a:rPr lang="el-GR" sz="2800" b="1" smtClean="0">
                <a:effectLst>
                  <a:outerShdw blurRad="38100" dist="38100" dir="2700000" algn="tl">
                    <a:srgbClr val="000000"/>
                  </a:outerShdw>
                </a:effectLst>
              </a:rPr>
              <a:t>	Ο λήπτης του φορολογικού στοιχείου οφείλει </a:t>
            </a:r>
            <a:r>
              <a:rPr lang="el-GR" sz="2800" b="1" u="sng" smtClean="0">
                <a:solidFill>
                  <a:schemeClr val="tx2"/>
                </a:solidFill>
                <a:effectLst>
                  <a:outerShdw blurRad="38100" dist="38100" dir="2700000" algn="tl">
                    <a:srgbClr val="000000"/>
                  </a:outerShdw>
                </a:effectLst>
              </a:rPr>
              <a:t>να επιβεβαιώνει τα στοιχεία των εκδοτών και την ακρίβεια των φορολογικών στοιχείων μέσω βάσης δεδομένων της Γ.Γ.Π.Σ.,</a:t>
            </a:r>
            <a:r>
              <a:rPr lang="el-GR" sz="2800" b="1" smtClean="0">
                <a:effectLst>
                  <a:outerShdw blurRad="38100" dist="38100" dir="2700000" algn="tl">
                    <a:srgbClr val="000000"/>
                  </a:outerShdw>
                </a:effectLst>
              </a:rPr>
              <a:t> με σκοπό τη διασφάλιση των συναλλαγών και τον περιορισμό της έκδοσης πλαστών και εικονικών στοιχείων. </a:t>
            </a:r>
            <a:r>
              <a:rPr lang="el-GR" sz="2800" b="1" u="sng" smtClean="0">
                <a:effectLst>
                  <a:outerShdw blurRad="38100" dist="38100" dir="2700000" algn="tl">
                    <a:srgbClr val="000000"/>
                  </a:outerShdw>
                </a:effectLst>
              </a:rPr>
              <a:t>(ισχύς 1.1.2011 με Υπουργική Απόφαση) </a:t>
            </a:r>
          </a:p>
          <a:p>
            <a:pPr>
              <a:buFontTx/>
              <a:buNone/>
              <a:defRPr/>
            </a:pPr>
            <a:endParaRPr lang="el-GR" sz="2800" b="1" smtClean="0">
              <a:effectLst>
                <a:outerShdw blurRad="38100" dist="38100" dir="2700000" algn="tl">
                  <a:srgbClr val="000000"/>
                </a:outerShdw>
              </a:effectLst>
            </a:endParaRPr>
          </a:p>
          <a:p>
            <a:pPr>
              <a:buFontTx/>
              <a:buNone/>
              <a:defRPr/>
            </a:pPr>
            <a:r>
              <a:rPr lang="el-GR" sz="2800" smtClean="0"/>
              <a:t> </a:t>
            </a:r>
            <a:endParaRPr lang="el-GR" sz="2800" b="1" u="sng" smtClean="0">
              <a:solidFill>
                <a:schemeClr val="tx2"/>
              </a:solidFill>
              <a:effectLst>
                <a:outerShdw blurRad="38100" dist="38100" dir="2700000" algn="tl">
                  <a:srgbClr val="000000"/>
                </a:outerShdw>
              </a:effectLst>
            </a:endParaRPr>
          </a:p>
          <a:p>
            <a:pPr>
              <a:defRPr/>
            </a:pPr>
            <a:endParaRPr lang="el-GR" sz="3100" b="1" smtClean="0">
              <a:effectLst>
                <a:outerShdw blurRad="38100" dist="38100" dir="2700000" algn="tl">
                  <a:srgbClr val="000000"/>
                </a:outerShdw>
              </a:effectLst>
            </a:endParaRPr>
          </a:p>
          <a:p>
            <a:pPr>
              <a:defRPr/>
            </a:pPr>
            <a:endParaRPr lang="el-GR" sz="1000" b="1" smtClean="0">
              <a:effectLst>
                <a:outerShdw blurRad="38100" dist="38100" dir="2700000" algn="tl">
                  <a:srgbClr val="000000"/>
                </a:outerShdw>
              </a:effectLst>
            </a:endParaRPr>
          </a:p>
          <a:p>
            <a:pPr>
              <a:defRPr/>
            </a:pPr>
            <a:endParaRPr lang="el-GR" sz="3100" b="1" smtClean="0">
              <a:effectLst>
                <a:outerShdw blurRad="38100" dist="38100" dir="2700000" algn="tl">
                  <a:srgbClr val="000000"/>
                </a:outerShdw>
              </a:effectLst>
            </a:endParaRPr>
          </a:p>
          <a:p>
            <a:pPr>
              <a:defRPr/>
            </a:pPr>
            <a:endParaRPr lang="el-GR" sz="2800" b="1" smtClean="0">
              <a:effectLst>
                <a:outerShdw blurRad="38100" dist="38100" dir="2700000" algn="tl">
                  <a:srgbClr val="000000"/>
                </a:outerShdw>
              </a:effectLst>
            </a:endParaRPr>
          </a:p>
          <a:p>
            <a:pPr>
              <a:defRPr/>
            </a:pPr>
            <a:endParaRPr lang="el-GR" sz="2800" b="1" smtClean="0">
              <a:effectLst>
                <a:outerShdw blurRad="38100" dist="38100" dir="2700000" algn="tl">
                  <a:srgbClr val="000000"/>
                </a:outerShdw>
              </a:effectLst>
            </a:endParaRPr>
          </a:p>
          <a:p>
            <a:pPr>
              <a:buFontTx/>
              <a:buNone/>
              <a:defRPr/>
            </a:pPr>
            <a:endParaRPr lang="el-GR" sz="4400" smtClean="0"/>
          </a:p>
          <a:p>
            <a:pPr>
              <a:buFontTx/>
              <a:buNone/>
              <a:defRPr/>
            </a:pPr>
            <a:endParaRPr lang="en-US" sz="4400" b="1" smtClean="0">
              <a:solidFill>
                <a:schemeClr val="tx2"/>
              </a:solidFill>
              <a:effectLst>
                <a:outerShdw blurRad="38100" dist="38100" dir="2700000" algn="tl">
                  <a:srgbClr val="000000"/>
                </a:outerShdw>
              </a:effectLst>
            </a:endParaRPr>
          </a:p>
          <a:p>
            <a:pPr>
              <a:defRPr/>
            </a:pPr>
            <a:endParaRPr lang="en-US" sz="4000" b="1" smtClean="0">
              <a:effectLst>
                <a:outerShdw blurRad="38100" dist="38100" dir="2700000" algn="tl">
                  <a:srgbClr val="000000"/>
                </a:outerShdw>
              </a:effectLst>
            </a:endParaRPr>
          </a:p>
        </p:txBody>
      </p:sp>
      <p:pic>
        <p:nvPicPr>
          <p:cNvPr id="12390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6258">
                                            <p:txEl>
                                              <p:pRg st="2" end="2"/>
                                            </p:txEl>
                                          </p:spTgt>
                                        </p:tgtEl>
                                        <p:attrNameLst>
                                          <p:attrName>style.visibility</p:attrName>
                                        </p:attrNameLst>
                                      </p:cBhvr>
                                      <p:to>
                                        <p:strVal val="visible"/>
                                      </p:to>
                                    </p:set>
                                    <p:anim calcmode="lin" valueType="num">
                                      <p:cBhvr>
                                        <p:cTn id="7" dur="1000" fill="hold"/>
                                        <p:tgtEl>
                                          <p:spTgt spid="96258">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96258">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9625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6258">
                                            <p:txEl>
                                              <p:pRg st="3" end="3"/>
                                            </p:txEl>
                                          </p:spTgt>
                                        </p:tgtEl>
                                        <p:attrNameLst>
                                          <p:attrName>style.visibility</p:attrName>
                                        </p:attrNameLst>
                                      </p:cBhvr>
                                      <p:to>
                                        <p:strVal val="visible"/>
                                      </p:to>
                                    </p:set>
                                    <p:anim calcmode="lin" valueType="num">
                                      <p:cBhvr>
                                        <p:cTn id="14" dur="1000" fill="hold"/>
                                        <p:tgtEl>
                                          <p:spTgt spid="96258">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96258">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9625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6258">
                                            <p:txEl>
                                              <p:pRg st="4" end="4"/>
                                            </p:txEl>
                                          </p:spTgt>
                                        </p:tgtEl>
                                        <p:attrNameLst>
                                          <p:attrName>style.visibility</p:attrName>
                                        </p:attrNameLst>
                                      </p:cBhvr>
                                      <p:to>
                                        <p:strVal val="visible"/>
                                      </p:to>
                                    </p:set>
                                    <p:anim calcmode="lin" valueType="num">
                                      <p:cBhvr>
                                        <p:cTn id="21" dur="1000" fill="hold"/>
                                        <p:tgtEl>
                                          <p:spTgt spid="96258">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96258">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9625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6258">
                                            <p:txEl>
                                              <p:pRg st="6" end="6"/>
                                            </p:txEl>
                                          </p:spTgt>
                                        </p:tgtEl>
                                        <p:attrNameLst>
                                          <p:attrName>style.visibility</p:attrName>
                                        </p:attrNameLst>
                                      </p:cBhvr>
                                      <p:to>
                                        <p:strVal val="visible"/>
                                      </p:to>
                                    </p:set>
                                    <p:anim calcmode="lin" valueType="num">
                                      <p:cBhvr>
                                        <p:cTn id="28" dur="1000" fill="hold"/>
                                        <p:tgtEl>
                                          <p:spTgt spid="96258">
                                            <p:txEl>
                                              <p:pRg st="6" end="6"/>
                                            </p:txEl>
                                          </p:spTgt>
                                        </p:tgtEl>
                                        <p:attrNameLst>
                                          <p:attrName>ppt_w</p:attrName>
                                        </p:attrNameLst>
                                      </p:cBhvr>
                                      <p:tavLst>
                                        <p:tav tm="0">
                                          <p:val>
                                            <p:strVal val="#ppt_w+.3"/>
                                          </p:val>
                                        </p:tav>
                                        <p:tav tm="100000">
                                          <p:val>
                                            <p:strVal val="#ppt_w"/>
                                          </p:val>
                                        </p:tav>
                                      </p:tavLst>
                                    </p:anim>
                                    <p:anim calcmode="lin" valueType="num">
                                      <p:cBhvr>
                                        <p:cTn id="29" dur="1000" fill="hold"/>
                                        <p:tgtEl>
                                          <p:spTgt spid="96258">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962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0" y="0"/>
            <a:ext cx="9144000" cy="6810375"/>
          </a:xfrm>
        </p:spPr>
        <p:txBody>
          <a:bodyPr/>
          <a:lstStyle/>
          <a:p>
            <a:pPr>
              <a:buFontTx/>
              <a:buNone/>
              <a:defRPr/>
            </a:pPr>
            <a:endParaRPr lang="el-GR" sz="1400" b="1" smtClean="0">
              <a:solidFill>
                <a:schemeClr val="tx2"/>
              </a:solidFill>
              <a:effectLst>
                <a:outerShdw blurRad="38100" dist="38100" dir="2700000" algn="tl">
                  <a:srgbClr val="000000"/>
                </a:outerShdw>
              </a:effectLst>
            </a:endParaRPr>
          </a:p>
          <a:p>
            <a:pPr>
              <a:buFontTx/>
              <a:buNone/>
              <a:defRPr/>
            </a:pPr>
            <a:endParaRPr lang="el-GR" sz="1200" b="1" smtClean="0">
              <a:effectLst>
                <a:outerShdw blurRad="38100" dist="38100" dir="2700000" algn="tl">
                  <a:srgbClr val="000000"/>
                </a:outerShdw>
              </a:effectLst>
            </a:endParaRPr>
          </a:p>
          <a:p>
            <a:pPr algn="ctr">
              <a:buFontTx/>
              <a:buNone/>
              <a:defRPr/>
            </a:pPr>
            <a:r>
              <a:rPr lang="el-GR" sz="4000" b="1" smtClean="0">
                <a:solidFill>
                  <a:srgbClr val="FF9900"/>
                </a:solidFill>
                <a:effectLst>
                  <a:outerShdw blurRad="38100" dist="38100" dir="2700000" algn="tl">
                    <a:srgbClr val="000000"/>
                  </a:outerShdw>
                </a:effectLst>
              </a:rPr>
              <a:t>Αλλαγές στον τρόπο διενέργειας των συναλλαγών </a:t>
            </a:r>
            <a:endParaRPr lang="el-GR" sz="4000" b="1" u="sng" smtClean="0">
              <a:solidFill>
                <a:srgbClr val="FF9900"/>
              </a:solidFill>
              <a:effectLst>
                <a:outerShdw blurRad="38100" dist="38100" dir="2700000" algn="tl">
                  <a:srgbClr val="000000"/>
                </a:outerShdw>
              </a:effectLst>
            </a:endParaRPr>
          </a:p>
          <a:p>
            <a:pPr>
              <a:defRPr/>
            </a:pPr>
            <a:r>
              <a:rPr lang="el-GR" b="1" u="sng" smtClean="0">
                <a:solidFill>
                  <a:schemeClr val="tx2"/>
                </a:solidFill>
                <a:effectLst>
                  <a:outerShdw blurRad="38100" dist="38100" dir="2700000" algn="tl">
                    <a:srgbClr val="000000"/>
                  </a:outerShdw>
                </a:effectLst>
              </a:rPr>
              <a:t>Αγορές αγροτικών προϊόντων</a:t>
            </a:r>
          </a:p>
          <a:p>
            <a:pPr>
              <a:buFontTx/>
              <a:buNone/>
              <a:defRPr/>
            </a:pPr>
            <a:r>
              <a:rPr lang="el-GR" b="1" smtClean="0">
                <a:effectLst>
                  <a:outerShdw blurRad="38100" dist="38100" dir="2700000" algn="tl">
                    <a:srgbClr val="000000"/>
                  </a:outerShdw>
                </a:effectLst>
              </a:rPr>
              <a:t>	 Για τα αγοραζόμενα αγροτικά προϊόντα  συμπεριλαμβανομένων των κρεάτων από τους παραγωγούς, η εξόφληση (μερική ή ολική) αξίας άνω </a:t>
            </a:r>
            <a:r>
              <a:rPr lang="el-GR" sz="3500" b="1" u="sng" smtClean="0">
                <a:solidFill>
                  <a:srgbClr val="FFFF00"/>
                </a:solidFill>
                <a:effectLst>
                  <a:outerShdw blurRad="38100" dist="38100" dir="2700000" algn="tl">
                    <a:srgbClr val="000000"/>
                  </a:outerShdw>
                </a:effectLst>
              </a:rPr>
              <a:t>€1.000</a:t>
            </a:r>
            <a:r>
              <a:rPr lang="el-GR" b="1" smtClean="0">
                <a:effectLst>
                  <a:outerShdw blurRad="38100" dist="38100" dir="2700000" algn="tl">
                    <a:srgbClr val="000000"/>
                  </a:outerShdw>
                </a:effectLst>
              </a:rPr>
              <a:t>, </a:t>
            </a:r>
            <a:r>
              <a:rPr lang="el-GR" b="1" u="sng" smtClean="0">
                <a:solidFill>
                  <a:schemeClr val="tx2"/>
                </a:solidFill>
                <a:effectLst>
                  <a:outerShdw blurRad="38100" dist="38100" dir="2700000" algn="tl">
                    <a:srgbClr val="000000"/>
                  </a:outerShdw>
                </a:effectLst>
              </a:rPr>
              <a:t>γίνεται αποκλειστικά και μόνο με επιταγή του αγοραστή αυτών ή με κατάθεση σε τραπεζικό λογαριασμό του παραγωγού.</a:t>
            </a:r>
            <a:endParaRPr lang="el-GR" sz="3500" b="1" smtClean="0">
              <a:effectLst>
                <a:outerShdw blurRad="38100" dist="38100" dir="2700000" algn="tl">
                  <a:srgbClr val="000000"/>
                </a:outerShdw>
              </a:effectLst>
            </a:endParaRPr>
          </a:p>
          <a:p>
            <a:pPr>
              <a:defRPr/>
            </a:pPr>
            <a:endParaRPr lang="el-GR" sz="1200" b="1" smtClean="0">
              <a:effectLst>
                <a:outerShdw blurRad="38100" dist="38100" dir="2700000" algn="tl">
                  <a:srgbClr val="000000"/>
                </a:outerShdw>
              </a:effectLst>
            </a:endParaRPr>
          </a:p>
          <a:p>
            <a:pPr>
              <a:defRPr/>
            </a:pPr>
            <a:endParaRPr lang="el-GR" sz="3500" b="1" smtClean="0">
              <a:effectLst>
                <a:outerShdw blurRad="38100" dist="38100" dir="2700000" algn="tl">
                  <a:srgbClr val="000000"/>
                </a:outerShdw>
              </a:effectLst>
            </a:endParaRPr>
          </a:p>
          <a:p>
            <a:pPr>
              <a:defRPr/>
            </a:pPr>
            <a:endParaRPr lang="el-GR" b="1" smtClean="0">
              <a:effectLst>
                <a:outerShdw blurRad="38100" dist="38100" dir="2700000" algn="tl">
                  <a:srgbClr val="000000"/>
                </a:outerShdw>
              </a:effectLst>
            </a:endParaRPr>
          </a:p>
          <a:p>
            <a:pPr>
              <a:defRPr/>
            </a:pPr>
            <a:endParaRPr lang="el-GR" b="1" smtClean="0">
              <a:effectLst>
                <a:outerShdw blurRad="38100" dist="38100" dir="2700000" algn="tl">
                  <a:srgbClr val="000000"/>
                </a:outerShdw>
              </a:effectLst>
            </a:endParaRPr>
          </a:p>
          <a:p>
            <a:pPr>
              <a:buFontTx/>
              <a:buNone/>
              <a:defRPr/>
            </a:pPr>
            <a:endParaRPr lang="el-GR" sz="4800" smtClean="0"/>
          </a:p>
          <a:p>
            <a:pPr>
              <a:buFontTx/>
              <a:buNone/>
              <a:defRPr/>
            </a:pPr>
            <a:endParaRPr lang="en-US" sz="4800" b="1" smtClean="0">
              <a:solidFill>
                <a:schemeClr val="tx2"/>
              </a:solidFill>
              <a:effectLst>
                <a:outerShdw blurRad="38100" dist="38100" dir="2700000" algn="tl">
                  <a:srgbClr val="000000"/>
                </a:outerShdw>
              </a:effectLst>
            </a:endParaRPr>
          </a:p>
          <a:p>
            <a:pPr>
              <a:defRPr/>
            </a:pPr>
            <a:endParaRPr lang="en-US" sz="4400" b="1" smtClean="0">
              <a:effectLst>
                <a:outerShdw blurRad="38100" dist="38100" dir="2700000" algn="tl">
                  <a:srgbClr val="000000"/>
                </a:outerShdw>
              </a:effectLst>
            </a:endParaRPr>
          </a:p>
        </p:txBody>
      </p:sp>
      <p:pic>
        <p:nvPicPr>
          <p:cNvPr id="124930"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6258">
                                            <p:txEl>
                                              <p:pRg st="2" end="2"/>
                                            </p:txEl>
                                          </p:spTgt>
                                        </p:tgtEl>
                                        <p:attrNameLst>
                                          <p:attrName>style.visibility</p:attrName>
                                        </p:attrNameLst>
                                      </p:cBhvr>
                                      <p:to>
                                        <p:strVal val="visible"/>
                                      </p:to>
                                    </p:set>
                                    <p:anim calcmode="lin" valueType="num">
                                      <p:cBhvr>
                                        <p:cTn id="7" dur="1000" fill="hold"/>
                                        <p:tgtEl>
                                          <p:spTgt spid="96258">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96258">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9625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6258">
                                            <p:txEl>
                                              <p:pRg st="3" end="3"/>
                                            </p:txEl>
                                          </p:spTgt>
                                        </p:tgtEl>
                                        <p:attrNameLst>
                                          <p:attrName>style.visibility</p:attrName>
                                        </p:attrNameLst>
                                      </p:cBhvr>
                                      <p:to>
                                        <p:strVal val="visible"/>
                                      </p:to>
                                    </p:set>
                                    <p:anim calcmode="lin" valueType="num">
                                      <p:cBhvr>
                                        <p:cTn id="14" dur="1000" fill="hold"/>
                                        <p:tgtEl>
                                          <p:spTgt spid="96258">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96258">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9625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6258">
                                            <p:txEl>
                                              <p:pRg st="4" end="4"/>
                                            </p:txEl>
                                          </p:spTgt>
                                        </p:tgtEl>
                                        <p:attrNameLst>
                                          <p:attrName>style.visibility</p:attrName>
                                        </p:attrNameLst>
                                      </p:cBhvr>
                                      <p:to>
                                        <p:strVal val="visible"/>
                                      </p:to>
                                    </p:set>
                                    <p:anim calcmode="lin" valueType="num">
                                      <p:cBhvr>
                                        <p:cTn id="21" dur="1000" fill="hold"/>
                                        <p:tgtEl>
                                          <p:spTgt spid="96258">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96258">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962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CA8A490-E9FE-44EF-AED2-4436ABC9FB03}" type="slidenum">
              <a:rPr lang="el-GR" sz="1400"/>
              <a:pPr algn="r"/>
              <a:t>11</a:t>
            </a:fld>
            <a:endParaRPr lang="el-GR" sz="1400"/>
          </a:p>
        </p:txBody>
      </p:sp>
      <p:sp>
        <p:nvSpPr>
          <p:cNvPr id="38914" name="Rectangle 2"/>
          <p:cNvSpPr>
            <a:spLocks noGrp="1" noChangeArrowheads="1"/>
          </p:cNvSpPr>
          <p:nvPr>
            <p:ph type="title" idx="4294967295"/>
          </p:nvPr>
        </p:nvSpPr>
        <p:spPr>
          <a:xfrm>
            <a:off x="1331913" y="-242888"/>
            <a:ext cx="8915400" cy="571501"/>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n-US" sz="3200" b="1" smtClean="0"/>
              <a:t/>
            </a:r>
            <a:br>
              <a:rPr lang="en-US" sz="3200" b="1" smtClean="0"/>
            </a:br>
            <a:r>
              <a:rPr lang="el-GR" sz="2800" b="1" smtClean="0">
                <a:effectLst>
                  <a:outerShdw blurRad="38100" dist="38100" dir="2700000" algn="tl">
                    <a:srgbClr val="000000"/>
                  </a:outerShdw>
                </a:effectLst>
              </a:rPr>
              <a:t>Φορολογία εισοδήματος – </a:t>
            </a:r>
            <a:r>
              <a:rPr lang="el-GR" sz="2800" b="1" smtClean="0">
                <a:solidFill>
                  <a:srgbClr val="FF9900"/>
                </a:solidFill>
                <a:effectLst>
                  <a:outerShdw blurRad="38100" dist="38100" dir="2700000" algn="tl">
                    <a:srgbClr val="000000"/>
                  </a:outerShdw>
                </a:effectLst>
              </a:rPr>
              <a:t>Φυσικά πρόσωπα</a:t>
            </a:r>
            <a:r>
              <a:rPr lang="en-US" sz="2800" b="1" smtClean="0">
                <a:effectLst>
                  <a:outerShdw blurRad="38100" dist="38100" dir="2700000" algn="tl">
                    <a:srgbClr val="000000"/>
                  </a:outerShdw>
                </a:effectLst>
                <a:latin typeface="Arial" charset="0"/>
                <a:cs typeface="Arial" charset="0"/>
              </a:rPr>
              <a:t/>
            </a:r>
            <a:br>
              <a:rPr lang="en-US" sz="2800" b="1" smtClean="0">
                <a:effectLst>
                  <a:outerShdw blurRad="38100" dist="38100" dir="2700000" algn="tl">
                    <a:srgbClr val="000000"/>
                  </a:outerShdw>
                </a:effectLst>
                <a:latin typeface="Arial" charset="0"/>
                <a:cs typeface="Arial" charset="0"/>
              </a:rPr>
            </a:br>
            <a:endParaRPr lang="el-GR" sz="2800" b="1" smtClean="0">
              <a:effectLst>
                <a:outerShdw blurRad="38100" dist="38100" dir="2700000" algn="tl">
                  <a:srgbClr val="000000"/>
                </a:outerShdw>
              </a:effectLst>
              <a:latin typeface="Arial" charset="0"/>
              <a:cs typeface="Arial" charset="0"/>
            </a:endParaRPr>
          </a:p>
        </p:txBody>
      </p:sp>
      <p:pic>
        <p:nvPicPr>
          <p:cNvPr id="25603"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38915" name="Rectangle 3"/>
          <p:cNvSpPr>
            <a:spLocks noChangeArrowheads="1"/>
          </p:cNvSpPr>
          <p:nvPr/>
        </p:nvSpPr>
        <p:spPr bwMode="auto">
          <a:xfrm>
            <a:off x="444500" y="1052513"/>
            <a:ext cx="8686800" cy="5868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buClr>
                <a:schemeClr val="hlink"/>
              </a:buClr>
              <a:buSzPct val="156000"/>
              <a:defRPr/>
            </a:pPr>
            <a:r>
              <a:rPr lang="el-GR" sz="3200"/>
              <a:t> </a:t>
            </a:r>
            <a:endParaRPr lang="en-US" sz="3500" b="1" u="sng"/>
          </a:p>
          <a:p>
            <a:pPr marL="342900" indent="-342900" eaLnBrk="0" hangingPunct="0">
              <a:buClr>
                <a:schemeClr val="hlink"/>
              </a:buClr>
              <a:buSzPct val="156000"/>
              <a:defRPr/>
            </a:pPr>
            <a:r>
              <a:rPr lang="en-US" sz="3500" b="1" u="sng"/>
              <a:t> </a:t>
            </a:r>
            <a:endParaRPr lang="el-GR" sz="3500" b="1" u="sng"/>
          </a:p>
        </p:txBody>
      </p:sp>
      <p:pic>
        <p:nvPicPr>
          <p:cNvPr id="25605" name="Picture 8"/>
          <p:cNvPicPr>
            <a:picLocks noChangeAspect="1" noChangeArrowheads="1"/>
          </p:cNvPicPr>
          <p:nvPr/>
        </p:nvPicPr>
        <p:blipFill>
          <a:blip r:embed="rId3" cstate="print"/>
          <a:srcRect/>
          <a:stretch>
            <a:fillRect/>
          </a:stretch>
        </p:blipFill>
        <p:spPr bwMode="auto">
          <a:xfrm>
            <a:off x="444500" y="765175"/>
            <a:ext cx="8458200" cy="594042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0" y="0"/>
            <a:ext cx="9144000" cy="6810375"/>
          </a:xfrm>
        </p:spPr>
        <p:txBody>
          <a:bodyPr/>
          <a:lstStyle/>
          <a:p>
            <a:pPr>
              <a:lnSpc>
                <a:spcPct val="90000"/>
              </a:lnSpc>
              <a:buFontTx/>
              <a:buNone/>
              <a:defRPr/>
            </a:pPr>
            <a:endParaRPr lang="el-GR" sz="1200" b="1" smtClean="0">
              <a:solidFill>
                <a:schemeClr val="tx2"/>
              </a:solidFill>
              <a:effectLst>
                <a:outerShdw blurRad="38100" dist="38100" dir="2700000" algn="tl">
                  <a:srgbClr val="000000"/>
                </a:outerShdw>
              </a:effectLst>
            </a:endParaRPr>
          </a:p>
          <a:p>
            <a:pPr>
              <a:lnSpc>
                <a:spcPct val="90000"/>
              </a:lnSpc>
              <a:buFontTx/>
              <a:buNone/>
              <a:defRPr/>
            </a:pPr>
            <a:endParaRPr lang="el-GR" sz="1000" b="1" smtClean="0">
              <a:effectLst>
                <a:outerShdw blurRad="38100" dist="38100" dir="2700000" algn="tl">
                  <a:srgbClr val="000000"/>
                </a:outerShdw>
              </a:effectLst>
            </a:endParaRPr>
          </a:p>
          <a:p>
            <a:pPr algn="ctr">
              <a:lnSpc>
                <a:spcPct val="90000"/>
              </a:lnSpc>
              <a:buFontTx/>
              <a:buNone/>
              <a:defRPr/>
            </a:pPr>
            <a:r>
              <a:rPr lang="el-GR" sz="3600" b="1" smtClean="0">
                <a:solidFill>
                  <a:srgbClr val="FF9900"/>
                </a:solidFill>
                <a:effectLst>
                  <a:outerShdw blurRad="38100" dist="38100" dir="2700000" algn="tl">
                    <a:srgbClr val="000000"/>
                  </a:outerShdw>
                </a:effectLst>
              </a:rPr>
              <a:t>Αλλαγές στον τρόπο διενέργειας των συναλλαγών </a:t>
            </a:r>
            <a:endParaRPr lang="el-GR" sz="3600" b="1" u="sng" smtClean="0">
              <a:solidFill>
                <a:srgbClr val="FF9900"/>
              </a:solidFill>
              <a:effectLst>
                <a:outerShdw blurRad="38100" dist="38100" dir="2700000" algn="tl">
                  <a:srgbClr val="000000"/>
                </a:outerShdw>
              </a:effectLst>
            </a:endParaRPr>
          </a:p>
          <a:p>
            <a:pPr>
              <a:lnSpc>
                <a:spcPct val="90000"/>
              </a:lnSpc>
              <a:defRPr/>
            </a:pPr>
            <a:endParaRPr lang="el-GR" sz="1000" b="1" smtClean="0">
              <a:effectLst>
                <a:outerShdw blurRad="38100" dist="38100" dir="2700000" algn="tl">
                  <a:srgbClr val="000000"/>
                </a:outerShdw>
              </a:effectLst>
            </a:endParaRPr>
          </a:p>
          <a:p>
            <a:pPr>
              <a:lnSpc>
                <a:spcPct val="90000"/>
              </a:lnSpc>
              <a:defRPr/>
            </a:pPr>
            <a:r>
              <a:rPr lang="el-GR" sz="3100" b="1" smtClean="0">
                <a:effectLst>
                  <a:outerShdw blurRad="38100" dist="38100" dir="2700000" algn="tl">
                    <a:srgbClr val="000000"/>
                  </a:outerShdw>
                </a:effectLst>
              </a:rPr>
              <a:t>Φορολογικά στοιχεία αξίας άνω των </a:t>
            </a:r>
            <a:r>
              <a:rPr lang="el-GR" sz="3100" b="1" u="sng" smtClean="0">
                <a:solidFill>
                  <a:srgbClr val="FFFF00"/>
                </a:solidFill>
                <a:effectLst>
                  <a:outerShdw blurRad="38100" dist="38100" dir="2700000" algn="tl">
                    <a:srgbClr val="000000"/>
                  </a:outerShdw>
                </a:effectLst>
              </a:rPr>
              <a:t>€1.500 </a:t>
            </a:r>
            <a:r>
              <a:rPr lang="el-GR" sz="3100" b="1" u="sng" smtClean="0">
                <a:effectLst>
                  <a:outerShdw blurRad="38100" dist="38100" dir="2700000" algn="tl">
                    <a:srgbClr val="000000"/>
                  </a:outerShdw>
                </a:effectLst>
              </a:rPr>
              <a:t>για πώληση αγαθών ή παροχή υπηρεσιών </a:t>
            </a:r>
            <a:r>
              <a:rPr lang="el-GR" sz="3100" b="1" u="sng" smtClean="0">
                <a:solidFill>
                  <a:schemeClr val="tx2"/>
                </a:solidFill>
                <a:effectLst>
                  <a:outerShdw blurRad="38100" dist="38100" dir="2700000" algn="tl">
                    <a:srgbClr val="000000"/>
                  </a:outerShdw>
                </a:effectLst>
              </a:rPr>
              <a:t>σε ιδιώτες</a:t>
            </a:r>
            <a:r>
              <a:rPr lang="el-GR" sz="3100" b="1" u="sng" smtClean="0">
                <a:effectLst>
                  <a:outerShdw blurRad="38100" dist="38100" dir="2700000" algn="tl">
                    <a:srgbClr val="000000"/>
                  </a:outerShdw>
                </a:effectLst>
              </a:rPr>
              <a:t> εξοφλούνται υποχρεωτικά μέσω τράπεζας, με χρεωστικές ή πιστωτικές </a:t>
            </a:r>
            <a:r>
              <a:rPr lang="el-GR" sz="3100" b="1" u="sng" smtClean="0">
                <a:solidFill>
                  <a:srgbClr val="FFFF00"/>
                </a:solidFill>
                <a:effectLst>
                  <a:outerShdw blurRad="38100" dist="38100" dir="2700000" algn="tl">
                    <a:srgbClr val="000000"/>
                  </a:outerShdw>
                </a:effectLst>
              </a:rPr>
              <a:t>κάρτες</a:t>
            </a:r>
            <a:r>
              <a:rPr lang="el-GR" sz="3100" b="1" u="sng" smtClean="0">
                <a:effectLst>
                  <a:outerShdw blurRad="38100" dist="38100" dir="2700000" algn="tl">
                    <a:srgbClr val="000000"/>
                  </a:outerShdw>
                </a:effectLst>
              </a:rPr>
              <a:t> και με </a:t>
            </a:r>
            <a:r>
              <a:rPr lang="el-GR" sz="3100" b="1" u="sng" smtClean="0">
                <a:solidFill>
                  <a:srgbClr val="FFFF00"/>
                </a:solidFill>
                <a:effectLst>
                  <a:outerShdw blurRad="38100" dist="38100" dir="2700000" algn="tl">
                    <a:srgbClr val="000000"/>
                  </a:outerShdw>
                </a:effectLst>
              </a:rPr>
              <a:t>επιταγές</a:t>
            </a:r>
            <a:r>
              <a:rPr lang="el-GR" sz="3100" b="1" u="sng" smtClean="0">
                <a:effectLst>
                  <a:outerShdw blurRad="38100" dist="38100" dir="2700000" algn="tl">
                    <a:srgbClr val="000000"/>
                  </a:outerShdw>
                </a:effectLst>
              </a:rPr>
              <a:t>. </a:t>
            </a:r>
            <a:r>
              <a:rPr lang="el-GR" sz="3100" b="1" u="sng" smtClean="0">
                <a:solidFill>
                  <a:srgbClr val="FF0000"/>
                </a:solidFill>
                <a:effectLst>
                  <a:outerShdw blurRad="38100" dist="38100" dir="2700000" algn="tl">
                    <a:srgbClr val="000000"/>
                  </a:outerShdw>
                </a:effectLst>
              </a:rPr>
              <a:t>Δεν επιτρέπεται η εξόφληση με μετρητά </a:t>
            </a:r>
            <a:r>
              <a:rPr lang="el-GR" sz="3100" b="1" u="sng" smtClean="0">
                <a:effectLst>
                  <a:outerShdw blurRad="38100" dist="38100" dir="2700000" algn="tl">
                    <a:srgbClr val="000000"/>
                  </a:outerShdw>
                </a:effectLst>
              </a:rPr>
              <a:t>(ισχύς 1.1.2011 με Υπουργική Απόφαση) </a:t>
            </a:r>
          </a:p>
          <a:p>
            <a:pPr>
              <a:lnSpc>
                <a:spcPct val="90000"/>
              </a:lnSpc>
              <a:defRPr/>
            </a:pPr>
            <a:endParaRPr lang="el-GR" sz="1000" b="1" u="sng" smtClean="0">
              <a:effectLst>
                <a:outerShdw blurRad="38100" dist="38100" dir="2700000" algn="tl">
                  <a:srgbClr val="000000"/>
                </a:outerShdw>
              </a:effectLst>
            </a:endParaRPr>
          </a:p>
          <a:p>
            <a:pPr>
              <a:lnSpc>
                <a:spcPct val="90000"/>
              </a:lnSpc>
              <a:defRPr/>
            </a:pPr>
            <a:r>
              <a:rPr lang="el-GR" sz="3100" b="1" smtClean="0">
                <a:effectLst>
                  <a:outerShdw blurRad="38100" dist="38100" dir="2700000" algn="tl">
                    <a:srgbClr val="000000"/>
                  </a:outerShdw>
                </a:effectLst>
              </a:rPr>
              <a:t>Η  Α.Π.Υ ελευθέρων επαγγελματιών </a:t>
            </a:r>
            <a:r>
              <a:rPr lang="el-GR" sz="3100" b="1" smtClean="0">
                <a:solidFill>
                  <a:schemeClr val="tx2"/>
                </a:solidFill>
                <a:effectLst>
                  <a:outerShdw blurRad="38100" dist="38100" dir="2700000" algn="tl">
                    <a:srgbClr val="000000"/>
                  </a:outerShdw>
                </a:effectLst>
              </a:rPr>
              <a:t>εκδίδεται με την ολοκλήρωση της παροχής της υπηρεσίας</a:t>
            </a:r>
            <a:r>
              <a:rPr lang="el-GR" sz="3100" b="1" smtClean="0">
                <a:effectLst>
                  <a:outerShdw blurRad="38100" dist="38100" dir="2700000" algn="tl">
                    <a:srgbClr val="000000"/>
                  </a:outerShdw>
                </a:effectLst>
              </a:rPr>
              <a:t> και όχι με την είσπραξη, όπως και στους άλλους επιτηδευματίες. </a:t>
            </a:r>
          </a:p>
          <a:p>
            <a:pPr>
              <a:lnSpc>
                <a:spcPct val="90000"/>
              </a:lnSpc>
              <a:defRPr/>
            </a:pPr>
            <a:endParaRPr lang="el-GR" sz="3100" b="1" smtClean="0">
              <a:effectLst>
                <a:outerShdw blurRad="38100" dist="38100" dir="2700000" algn="tl">
                  <a:srgbClr val="000000"/>
                </a:outerShdw>
              </a:effectLst>
            </a:endParaRPr>
          </a:p>
          <a:p>
            <a:pPr>
              <a:lnSpc>
                <a:spcPct val="90000"/>
              </a:lnSpc>
              <a:defRPr/>
            </a:pPr>
            <a:endParaRPr lang="el-GR" sz="2800" b="1" smtClean="0">
              <a:effectLst>
                <a:outerShdw blurRad="38100" dist="38100" dir="2700000" algn="tl">
                  <a:srgbClr val="000000"/>
                </a:outerShdw>
              </a:effectLst>
            </a:endParaRPr>
          </a:p>
          <a:p>
            <a:pPr>
              <a:lnSpc>
                <a:spcPct val="90000"/>
              </a:lnSpc>
              <a:defRPr/>
            </a:pPr>
            <a:endParaRPr lang="el-GR" sz="2800" b="1" smtClean="0">
              <a:effectLst>
                <a:outerShdw blurRad="38100" dist="38100" dir="2700000" algn="tl">
                  <a:srgbClr val="000000"/>
                </a:outerShdw>
              </a:effectLst>
            </a:endParaRPr>
          </a:p>
          <a:p>
            <a:pPr>
              <a:lnSpc>
                <a:spcPct val="90000"/>
              </a:lnSpc>
              <a:buFontTx/>
              <a:buNone/>
              <a:defRPr/>
            </a:pPr>
            <a:endParaRPr lang="el-GR" sz="4400" smtClean="0"/>
          </a:p>
          <a:p>
            <a:pPr>
              <a:lnSpc>
                <a:spcPct val="90000"/>
              </a:lnSpc>
              <a:buFontTx/>
              <a:buNone/>
              <a:defRPr/>
            </a:pPr>
            <a:endParaRPr lang="en-US" sz="4400" b="1" smtClean="0">
              <a:solidFill>
                <a:schemeClr val="tx2"/>
              </a:solidFill>
              <a:effectLst>
                <a:outerShdw blurRad="38100" dist="38100" dir="2700000" algn="tl">
                  <a:srgbClr val="000000"/>
                </a:outerShdw>
              </a:effectLst>
            </a:endParaRPr>
          </a:p>
          <a:p>
            <a:pPr>
              <a:lnSpc>
                <a:spcPct val="90000"/>
              </a:lnSpc>
              <a:defRPr/>
            </a:pPr>
            <a:endParaRPr lang="en-US" sz="4000" b="1" smtClean="0">
              <a:effectLst>
                <a:outerShdw blurRad="38100" dist="38100" dir="2700000" algn="tl">
                  <a:srgbClr val="000000"/>
                </a:outerShdw>
              </a:effectLst>
            </a:endParaRPr>
          </a:p>
        </p:txBody>
      </p:sp>
      <p:pic>
        <p:nvPicPr>
          <p:cNvPr id="12595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6258">
                                            <p:txEl>
                                              <p:pRg st="2" end="2"/>
                                            </p:txEl>
                                          </p:spTgt>
                                        </p:tgtEl>
                                        <p:attrNameLst>
                                          <p:attrName>style.visibility</p:attrName>
                                        </p:attrNameLst>
                                      </p:cBhvr>
                                      <p:to>
                                        <p:strVal val="visible"/>
                                      </p:to>
                                    </p:set>
                                    <p:anim calcmode="lin" valueType="num">
                                      <p:cBhvr>
                                        <p:cTn id="7" dur="1000" fill="hold"/>
                                        <p:tgtEl>
                                          <p:spTgt spid="96258">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96258">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9625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6258">
                                            <p:txEl>
                                              <p:pRg st="4" end="4"/>
                                            </p:txEl>
                                          </p:spTgt>
                                        </p:tgtEl>
                                        <p:attrNameLst>
                                          <p:attrName>style.visibility</p:attrName>
                                        </p:attrNameLst>
                                      </p:cBhvr>
                                      <p:to>
                                        <p:strVal val="visible"/>
                                      </p:to>
                                    </p:set>
                                    <p:anim calcmode="lin" valueType="num">
                                      <p:cBhvr>
                                        <p:cTn id="14" dur="1000" fill="hold"/>
                                        <p:tgtEl>
                                          <p:spTgt spid="96258">
                                            <p:txEl>
                                              <p:pRg st="4" end="4"/>
                                            </p:txEl>
                                          </p:spTgt>
                                        </p:tgtEl>
                                        <p:attrNameLst>
                                          <p:attrName>ppt_w</p:attrName>
                                        </p:attrNameLst>
                                      </p:cBhvr>
                                      <p:tavLst>
                                        <p:tav tm="0">
                                          <p:val>
                                            <p:strVal val="#ppt_w+.3"/>
                                          </p:val>
                                        </p:tav>
                                        <p:tav tm="100000">
                                          <p:val>
                                            <p:strVal val="#ppt_w"/>
                                          </p:val>
                                        </p:tav>
                                      </p:tavLst>
                                    </p:anim>
                                    <p:anim calcmode="lin" valueType="num">
                                      <p:cBhvr>
                                        <p:cTn id="15" dur="1000" fill="hold"/>
                                        <p:tgtEl>
                                          <p:spTgt spid="96258">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9625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6258">
                                            <p:txEl>
                                              <p:pRg st="6" end="6"/>
                                            </p:txEl>
                                          </p:spTgt>
                                        </p:tgtEl>
                                        <p:attrNameLst>
                                          <p:attrName>style.visibility</p:attrName>
                                        </p:attrNameLst>
                                      </p:cBhvr>
                                      <p:to>
                                        <p:strVal val="visible"/>
                                      </p:to>
                                    </p:set>
                                    <p:anim calcmode="lin" valueType="num">
                                      <p:cBhvr>
                                        <p:cTn id="21" dur="1000" fill="hold"/>
                                        <p:tgtEl>
                                          <p:spTgt spid="96258">
                                            <p:txEl>
                                              <p:pRg st="6" end="6"/>
                                            </p:txEl>
                                          </p:spTgt>
                                        </p:tgtEl>
                                        <p:attrNameLst>
                                          <p:attrName>ppt_w</p:attrName>
                                        </p:attrNameLst>
                                      </p:cBhvr>
                                      <p:tavLst>
                                        <p:tav tm="0">
                                          <p:val>
                                            <p:strVal val="#ppt_w+.3"/>
                                          </p:val>
                                        </p:tav>
                                        <p:tav tm="100000">
                                          <p:val>
                                            <p:strVal val="#ppt_w"/>
                                          </p:val>
                                        </p:tav>
                                      </p:tavLst>
                                    </p:anim>
                                    <p:anim calcmode="lin" valueType="num">
                                      <p:cBhvr>
                                        <p:cTn id="22" dur="1000" fill="hold"/>
                                        <p:tgtEl>
                                          <p:spTgt spid="96258">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962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body" idx="4294967295"/>
          </p:nvPr>
        </p:nvSpPr>
        <p:spPr>
          <a:xfrm>
            <a:off x="0" y="-230188"/>
            <a:ext cx="9144000" cy="6810376"/>
          </a:xfrm>
        </p:spPr>
        <p:txBody>
          <a:bodyPr/>
          <a:lstStyle/>
          <a:p>
            <a:pPr>
              <a:buFontTx/>
              <a:buNone/>
              <a:defRPr/>
            </a:pPr>
            <a:endParaRPr lang="el-GR" sz="1000" b="1" smtClean="0">
              <a:solidFill>
                <a:schemeClr val="tx2"/>
              </a:solidFill>
              <a:effectLst>
                <a:outerShdw blurRad="38100" dist="38100" dir="2700000" algn="tl">
                  <a:srgbClr val="000000"/>
                </a:outerShdw>
              </a:effectLst>
            </a:endParaRPr>
          </a:p>
          <a:p>
            <a:pPr>
              <a:buFontTx/>
              <a:buNone/>
              <a:defRPr/>
            </a:pPr>
            <a:endParaRPr lang="el-GR" sz="900" b="1" smtClean="0">
              <a:effectLst>
                <a:outerShdw blurRad="38100" dist="38100" dir="2700000" algn="tl">
                  <a:srgbClr val="000000"/>
                </a:outerShdw>
              </a:effectLst>
            </a:endParaRPr>
          </a:p>
          <a:p>
            <a:pPr algn="ctr">
              <a:buFontTx/>
              <a:buNone/>
              <a:defRPr/>
            </a:pPr>
            <a:endParaRPr lang="el-GR" sz="900" b="1" u="sng" smtClean="0">
              <a:effectLst>
                <a:outerShdw blurRad="38100" dist="38100" dir="2700000" algn="tl">
                  <a:srgbClr val="000000"/>
                </a:outerShdw>
              </a:effectLst>
            </a:endParaRPr>
          </a:p>
          <a:p>
            <a:pPr>
              <a:buFontTx/>
              <a:buNone/>
              <a:defRPr/>
            </a:pPr>
            <a:r>
              <a:rPr lang="el-GR" sz="2600" b="1" smtClean="0">
                <a:effectLst>
                  <a:outerShdw blurRad="38100" dist="38100" dir="2700000" algn="tl">
                    <a:srgbClr val="000000"/>
                  </a:outerShdw>
                </a:effectLst>
              </a:rPr>
              <a:t> </a:t>
            </a:r>
            <a:r>
              <a:rPr lang="el-GR" sz="2600" b="1" smtClean="0">
                <a:solidFill>
                  <a:schemeClr val="tx2"/>
                </a:solidFill>
                <a:effectLst>
                  <a:outerShdw blurRad="38100" dist="38100" dir="2700000" algn="tl">
                    <a:srgbClr val="000000"/>
                  </a:outerShdw>
                </a:effectLst>
              </a:rPr>
              <a:t>Έκδοση Α.Π.Υ. ελευθέρων επαγγελματιών ΠΑΡΑΔΕΙΓΜΑΤΑ</a:t>
            </a:r>
            <a:r>
              <a:rPr lang="el-GR" sz="2600" b="1" smtClean="0">
                <a:effectLst>
                  <a:outerShdw blurRad="38100" dist="38100" dir="2700000" algn="tl">
                    <a:srgbClr val="000000"/>
                  </a:outerShdw>
                </a:effectLst>
              </a:rPr>
              <a:t> </a:t>
            </a:r>
            <a:endParaRPr lang="el-GR" sz="2400" b="1" smtClean="0">
              <a:effectLst>
                <a:outerShdw blurRad="38100" dist="38100" dir="2700000" algn="tl">
                  <a:srgbClr val="000000"/>
                </a:outerShdw>
              </a:effectLst>
            </a:endParaRPr>
          </a:p>
          <a:p>
            <a:pPr>
              <a:defRPr/>
            </a:pPr>
            <a:endParaRPr lang="el-GR" sz="2400" b="1" smtClean="0">
              <a:effectLst>
                <a:outerShdw blurRad="38100" dist="38100" dir="2700000" algn="tl">
                  <a:srgbClr val="000000"/>
                </a:outerShdw>
              </a:effectLst>
            </a:endParaRPr>
          </a:p>
          <a:p>
            <a:pPr>
              <a:buFontTx/>
              <a:buNone/>
              <a:defRPr/>
            </a:pPr>
            <a:endParaRPr lang="el-GR" sz="4000" smtClean="0"/>
          </a:p>
          <a:p>
            <a:pPr>
              <a:buFontTx/>
              <a:buNone/>
              <a:defRPr/>
            </a:pP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2697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pic>
        <p:nvPicPr>
          <p:cNvPr id="126979" name="Picture 5"/>
          <p:cNvPicPr>
            <a:picLocks noChangeAspect="1" noChangeArrowheads="1"/>
          </p:cNvPicPr>
          <p:nvPr/>
        </p:nvPicPr>
        <p:blipFill>
          <a:blip r:embed="rId3" cstate="print"/>
          <a:srcRect/>
          <a:stretch>
            <a:fillRect/>
          </a:stretch>
        </p:blipFill>
        <p:spPr bwMode="auto">
          <a:xfrm>
            <a:off x="323850" y="908050"/>
            <a:ext cx="8358188" cy="1439863"/>
          </a:xfrm>
          <a:prstGeom prst="rect">
            <a:avLst/>
          </a:prstGeom>
          <a:noFill/>
          <a:ln w="9525">
            <a:noFill/>
            <a:miter lim="800000"/>
            <a:headEnd/>
            <a:tailEnd/>
          </a:ln>
        </p:spPr>
      </p:pic>
      <p:pic>
        <p:nvPicPr>
          <p:cNvPr id="126980" name="Picture 6"/>
          <p:cNvPicPr>
            <a:picLocks noChangeAspect="1" noChangeArrowheads="1"/>
          </p:cNvPicPr>
          <p:nvPr/>
        </p:nvPicPr>
        <p:blipFill>
          <a:blip r:embed="rId4" cstate="print"/>
          <a:srcRect/>
          <a:stretch>
            <a:fillRect/>
          </a:stretch>
        </p:blipFill>
        <p:spPr bwMode="auto">
          <a:xfrm>
            <a:off x="347663" y="4724400"/>
            <a:ext cx="8358187" cy="2133600"/>
          </a:xfrm>
          <a:prstGeom prst="rect">
            <a:avLst/>
          </a:prstGeom>
          <a:noFill/>
          <a:ln w="9525">
            <a:noFill/>
            <a:miter lim="800000"/>
            <a:headEnd/>
            <a:tailEnd/>
          </a:ln>
        </p:spPr>
      </p:pic>
      <p:pic>
        <p:nvPicPr>
          <p:cNvPr id="126981" name="Picture 7"/>
          <p:cNvPicPr>
            <a:picLocks noChangeAspect="1" noChangeArrowheads="1"/>
          </p:cNvPicPr>
          <p:nvPr/>
        </p:nvPicPr>
        <p:blipFill>
          <a:blip r:embed="rId5" cstate="print"/>
          <a:srcRect/>
          <a:stretch>
            <a:fillRect/>
          </a:stretch>
        </p:blipFill>
        <p:spPr bwMode="auto">
          <a:xfrm>
            <a:off x="323850" y="2565400"/>
            <a:ext cx="8494713" cy="19431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6258">
                                            <p:txEl>
                                              <p:pRg st="3" end="3"/>
                                            </p:txEl>
                                          </p:spTgt>
                                        </p:tgtEl>
                                        <p:attrNameLst>
                                          <p:attrName>style.visibility</p:attrName>
                                        </p:attrNameLst>
                                      </p:cBhvr>
                                      <p:to>
                                        <p:strVal val="visible"/>
                                      </p:to>
                                    </p:set>
                                    <p:anim calcmode="lin" valueType="num">
                                      <p:cBhvr>
                                        <p:cTn id="7" dur="1000" fill="hold"/>
                                        <p:tgtEl>
                                          <p:spTgt spid="96258">
                                            <p:txEl>
                                              <p:pRg st="3" end="3"/>
                                            </p:txEl>
                                          </p:spTgt>
                                        </p:tgtEl>
                                        <p:attrNameLst>
                                          <p:attrName>ppt_w</p:attrName>
                                        </p:attrNameLst>
                                      </p:cBhvr>
                                      <p:tavLst>
                                        <p:tav tm="0">
                                          <p:val>
                                            <p:strVal val="#ppt_w+.3"/>
                                          </p:val>
                                        </p:tav>
                                        <p:tav tm="100000">
                                          <p:val>
                                            <p:strVal val="#ppt_w"/>
                                          </p:val>
                                        </p:tav>
                                      </p:tavLst>
                                    </p:anim>
                                    <p:anim calcmode="lin" valueType="num">
                                      <p:cBhvr>
                                        <p:cTn id="8" dur="1000" fill="hold"/>
                                        <p:tgtEl>
                                          <p:spTgt spid="96258">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96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522288"/>
            <a:ext cx="8642350" cy="6335712"/>
          </a:xfrm>
        </p:spPr>
        <p:txBody>
          <a:bodyPr/>
          <a:lstStyle/>
          <a:p>
            <a:pPr algn="ctr">
              <a:buFontTx/>
              <a:buNone/>
              <a:defRPr/>
            </a:pPr>
            <a:r>
              <a:rPr lang="el-GR" sz="3600" b="1" smtClean="0">
                <a:solidFill>
                  <a:srgbClr val="FF9900"/>
                </a:solidFill>
                <a:effectLst>
                  <a:outerShdw blurRad="38100" dist="38100" dir="2700000" algn="tl">
                    <a:srgbClr val="000000"/>
                  </a:outerShdw>
                </a:effectLst>
              </a:rPr>
              <a:t>Αλλαγές στον τρόπο διενέργειας των συναλλαγών </a:t>
            </a:r>
          </a:p>
          <a:p>
            <a:pPr>
              <a:defRPr/>
            </a:pPr>
            <a:r>
              <a:rPr lang="el-GR" sz="2800" b="1" smtClean="0">
                <a:effectLst>
                  <a:outerShdw blurRad="38100" dist="38100" dir="2700000" algn="tl">
                    <a:srgbClr val="000000"/>
                  </a:outerShdw>
                </a:effectLst>
              </a:rPr>
              <a:t>Φορολογικά  στοιχεία που αφορούν συναλλαγές μεταξύ επιτηδευματιών και Δημοσίου, ΝΠΔΔ πρέπει να διαβιβάζονται ηλεκτρονικά  σε βάση δεδομένων της ΓΓΠΣ του Υπουργείου Οικονομικών. </a:t>
            </a:r>
          </a:p>
          <a:p>
            <a:pPr>
              <a:defRPr/>
            </a:pPr>
            <a:endParaRPr lang="el-GR" sz="2400" smtClean="0"/>
          </a:p>
          <a:p>
            <a:pPr>
              <a:defRPr/>
            </a:pPr>
            <a:endParaRPr lang="el-GR" sz="2400" smtClean="0"/>
          </a:p>
          <a:p>
            <a:pPr>
              <a:buFontTx/>
              <a:buNone/>
              <a:defRPr/>
            </a:pPr>
            <a:endParaRPr lang="el-GR" sz="2400" smtClean="0"/>
          </a:p>
          <a:p>
            <a:pPr>
              <a:defRPr/>
            </a:pPr>
            <a:endParaRPr lang="el-GR" sz="2400" smtClean="0"/>
          </a:p>
          <a:p>
            <a:pPr>
              <a:buFontTx/>
              <a:buNone/>
              <a:defRPr/>
            </a:pPr>
            <a:endParaRPr lang="el-GR" sz="2400" smtClean="0"/>
          </a:p>
          <a:p>
            <a:pPr>
              <a:buFontTx/>
              <a:buNone/>
              <a:defRPr/>
            </a:pPr>
            <a:r>
              <a:rPr lang="el-GR" sz="2400" b="1" smtClean="0">
                <a:effectLst>
                  <a:outerShdw blurRad="38100" dist="38100" dir="2700000" algn="tl">
                    <a:srgbClr val="000000"/>
                  </a:outerShdw>
                </a:effectLst>
              </a:rPr>
              <a:t/>
            </a:r>
            <a:br>
              <a:rPr lang="el-GR" sz="2400" b="1" smtClean="0">
                <a:effectLst>
                  <a:outerShdw blurRad="38100" dist="38100" dir="2700000" algn="tl">
                    <a:srgbClr val="000000"/>
                  </a:outerShdw>
                </a:effectLst>
              </a:rPr>
            </a:br>
            <a:endParaRPr lang="en-US" sz="24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2800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188913"/>
            <a:ext cx="8642350" cy="6335712"/>
          </a:xfrm>
        </p:spPr>
        <p:txBody>
          <a:bodyPr/>
          <a:lstStyle/>
          <a:p>
            <a:pPr algn="ctr">
              <a:buFontTx/>
              <a:buNone/>
              <a:defRPr/>
            </a:pPr>
            <a:r>
              <a:rPr lang="el-GR" sz="3600" b="1" smtClean="0">
                <a:solidFill>
                  <a:srgbClr val="FF9900"/>
                </a:solidFill>
                <a:effectLst>
                  <a:outerShdw blurRad="38100" dist="38100" dir="2700000" algn="tl">
                    <a:srgbClr val="000000"/>
                  </a:outerShdw>
                </a:effectLst>
              </a:rPr>
              <a:t>	   Λοιπές αλλαγές</a:t>
            </a:r>
            <a:r>
              <a:rPr lang="el-GR" sz="3600" b="1" smtClean="0">
                <a:solidFill>
                  <a:schemeClr val="tx2"/>
                </a:solidFill>
                <a:effectLst>
                  <a:outerShdw blurRad="38100" dist="38100" dir="2700000" algn="tl">
                    <a:srgbClr val="000000"/>
                  </a:outerShdw>
                </a:effectLst>
              </a:rPr>
              <a:t> </a:t>
            </a:r>
          </a:p>
          <a:p>
            <a:pPr>
              <a:defRPr/>
            </a:pPr>
            <a:r>
              <a:rPr lang="el-GR" sz="2600" b="1" smtClean="0">
                <a:effectLst>
                  <a:outerShdw blurRad="38100" dist="38100" dir="2700000" algn="tl">
                    <a:srgbClr val="000000"/>
                  </a:outerShdw>
                </a:effectLst>
              </a:rPr>
              <a:t>Αλλάζει η  προθεσμία υποβολής των </a:t>
            </a:r>
            <a:r>
              <a:rPr lang="el-GR" sz="2600" b="1" smtClean="0">
                <a:solidFill>
                  <a:srgbClr val="FFFF00"/>
                </a:solidFill>
                <a:effectLst>
                  <a:outerShdw blurRad="38100" dist="38100" dir="2700000" algn="tl">
                    <a:srgbClr val="000000"/>
                  </a:outerShdw>
                </a:effectLst>
              </a:rPr>
              <a:t>συγκεντρωτικών καταστάσεων</a:t>
            </a:r>
            <a:r>
              <a:rPr lang="el-GR" sz="2600" b="1" smtClean="0">
                <a:effectLst>
                  <a:outerShdw blurRad="38100" dist="38100" dir="2700000" algn="tl">
                    <a:srgbClr val="000000"/>
                  </a:outerShdw>
                </a:effectLst>
              </a:rPr>
              <a:t> σε</a:t>
            </a:r>
            <a:r>
              <a:rPr lang="el-GR" sz="2600" b="1" u="sng" smtClean="0">
                <a:effectLst>
                  <a:outerShdw blurRad="38100" dist="38100" dir="2700000" algn="tl">
                    <a:srgbClr val="000000"/>
                  </a:outerShdw>
                </a:effectLst>
              </a:rPr>
              <a:t>  </a:t>
            </a:r>
            <a:r>
              <a:rPr lang="el-GR" sz="2800" b="1" u="sng" smtClean="0">
                <a:solidFill>
                  <a:srgbClr val="FFFF00"/>
                </a:solidFill>
                <a:effectLst>
                  <a:outerShdw blurRad="38100" dist="38100" dir="2700000" algn="tl">
                    <a:srgbClr val="000000"/>
                  </a:outerShdw>
                </a:effectLst>
              </a:rPr>
              <a:t>25η Ιουνίου </a:t>
            </a:r>
            <a:r>
              <a:rPr lang="el-GR" sz="2600" b="1" smtClean="0">
                <a:effectLst>
                  <a:outerShdw blurRad="38100" dist="38100" dir="2700000" algn="tl">
                    <a:srgbClr val="000000"/>
                  </a:outerShdw>
                </a:effectLst>
              </a:rPr>
              <a:t>αντί της 30ης Σεπτεμβρίου που ίσχυε έως τώρα. </a:t>
            </a:r>
            <a:r>
              <a:rPr lang="el-GR" sz="2600" b="1" u="sng" smtClean="0">
                <a:solidFill>
                  <a:schemeClr val="tx2"/>
                </a:solidFill>
                <a:effectLst>
                  <a:outerShdw blurRad="38100" dist="38100" dir="2700000" algn="tl">
                    <a:srgbClr val="000000"/>
                  </a:outerShdw>
                </a:effectLst>
              </a:rPr>
              <a:t>Δεν συμπεριλαμβάνονται συναλλαγές μέχρι €300.</a:t>
            </a:r>
            <a:r>
              <a:rPr lang="el-GR" sz="2600" b="1" smtClean="0">
                <a:effectLst>
                  <a:outerShdw blurRad="38100" dist="38100" dir="2700000" algn="tl">
                    <a:srgbClr val="000000"/>
                  </a:outerShdw>
                </a:effectLst>
              </a:rPr>
              <a:t> </a:t>
            </a:r>
            <a:endParaRPr lang="el-GR" sz="2600" b="1" smtClean="0">
              <a:solidFill>
                <a:schemeClr val="tx2"/>
              </a:solidFill>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Όλοι οι επιτηδευματίες  μπορούν πλέον να διαφυλάσσουν τα φορολογικά στοιχεία που εκδίδουν σε θεωρημένους οπτικούς δίσκους, </a:t>
            </a:r>
            <a:r>
              <a:rPr lang="en-US" sz="2600" b="1" smtClean="0">
                <a:solidFill>
                  <a:srgbClr val="FFFF00"/>
                </a:solidFill>
                <a:effectLst>
                  <a:outerShdw blurRad="38100" dist="38100" dir="2700000" algn="tl">
                    <a:srgbClr val="000000"/>
                  </a:outerShdw>
                </a:effectLst>
              </a:rPr>
              <a:t>CD</a:t>
            </a:r>
            <a:r>
              <a:rPr lang="en-US" sz="2600" b="1" smtClean="0">
                <a:effectLst>
                  <a:outerShdw blurRad="38100" dist="38100" dir="2700000" algn="tl">
                    <a:srgbClr val="000000"/>
                  </a:outerShdw>
                </a:effectLst>
              </a:rPr>
              <a:t> </a:t>
            </a:r>
            <a:r>
              <a:rPr lang="el-GR" sz="2600" b="1" smtClean="0">
                <a:effectLst>
                  <a:outerShdw blurRad="38100" dist="38100" dir="2700000" algn="tl">
                    <a:srgbClr val="000000"/>
                  </a:outerShdw>
                </a:effectLst>
              </a:rPr>
              <a:t>κλπ. Μέχρι τώρα ίσχυε μόνο για επιχειρήσεις, οργανισμούς του Δημοσίου και Τράπεζες.</a:t>
            </a:r>
            <a:endParaRPr lang="el-GR" sz="2600" b="1" smtClean="0">
              <a:solidFill>
                <a:schemeClr val="tx2"/>
              </a:solidFill>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Όταν κατά τον φορολογικό έλεγχο διαπιστωθούν παραβάσεις (π.χ. μη επίδειξη πρόσθετων βιβλίων ή μη έκδοση απόδειξης λιανικής πώλησης, τιμολογίων κλπ), </a:t>
            </a:r>
            <a:r>
              <a:rPr lang="el-GR" sz="2600" b="1" u="sng" smtClean="0">
                <a:effectLst>
                  <a:outerShdw blurRad="38100" dist="38100" dir="2700000" algn="tl">
                    <a:srgbClr val="000000"/>
                  </a:outerShdw>
                </a:effectLst>
              </a:rPr>
              <a:t>συντάσσονται επί τόπου εκθέσεις ελέγχου και αποφάσεις επιβολής προστίμου οι οποίες επιδίδονται άμεσα στον επιτηδευματία. Ισχύς από 1.6.2010</a:t>
            </a:r>
            <a:r>
              <a:rPr lang="el-GR" sz="2600" b="1" smtClean="0">
                <a:effectLst>
                  <a:outerShdw blurRad="38100" dist="38100" dir="2700000" algn="tl">
                    <a:srgbClr val="000000"/>
                  </a:outerShdw>
                </a:effectLst>
              </a:rPr>
              <a:t>. </a:t>
            </a:r>
          </a:p>
          <a:p>
            <a:pPr algn="ct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2902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323850" y="0"/>
            <a:ext cx="8604250" cy="5573713"/>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endParaRPr lang="el-GR" sz="6600" b="1" smtClean="0">
              <a:solidFill>
                <a:srgbClr val="FF9900"/>
              </a:solidFill>
              <a:effectLst>
                <a:outerShdw blurRad="38100" dist="38100" dir="2700000" algn="tl">
                  <a:srgbClr val="000000"/>
                </a:outerShdw>
              </a:effectLst>
            </a:endParaRPr>
          </a:p>
          <a:p>
            <a:pPr algn="ctr">
              <a:spcBef>
                <a:spcPct val="100000"/>
              </a:spcBef>
              <a:buFontTx/>
              <a:buNone/>
              <a:defRPr/>
            </a:pPr>
            <a:r>
              <a:rPr lang="el-GR" sz="4800" b="1" smtClean="0">
                <a:solidFill>
                  <a:srgbClr val="FF9900"/>
                </a:solidFill>
                <a:effectLst>
                  <a:outerShdw blurRad="38100" dist="38100" dir="2700000" algn="tl">
                    <a:srgbClr val="000000"/>
                  </a:outerShdw>
                </a:effectLst>
              </a:rPr>
              <a:t>ΠΟΙΝΙΚΕΣ ΚΑΙ ΔΙΟΙΚΗΤΙΚΕΣ ΚΥΡΩΣΕΙΣ ΓΙΑ ΑΔΙΚΗΜΑΤΑ ΦΟΡΟΔΙΑΦΥΓΗΣ</a:t>
            </a:r>
            <a:r>
              <a:rPr lang="el-GR" sz="6600" b="1" smtClean="0">
                <a:solidFill>
                  <a:srgbClr val="FF9900"/>
                </a:solidFill>
                <a:effectLst>
                  <a:outerShdw blurRad="38100" dist="38100" dir="2700000" algn="tl">
                    <a:srgbClr val="000000"/>
                  </a:outerShdw>
                </a:effectLst>
              </a:rPr>
              <a:t> </a:t>
            </a:r>
            <a:endParaRPr lang="el-GR" sz="6600" smtClean="0">
              <a:solidFill>
                <a:srgbClr val="FF9900"/>
              </a:solidFill>
              <a:effectLst>
                <a:outerShdw blurRad="38100" dist="38100" dir="2700000" algn="tl">
                  <a:srgbClr val="000000"/>
                </a:outerShdw>
              </a:effectLst>
            </a:endParaRPr>
          </a:p>
          <a:p>
            <a:pPr algn="ctr">
              <a:buFontTx/>
              <a:buNone/>
              <a:defRPr/>
            </a:pPr>
            <a:endParaRPr lang="el-GR" sz="3600" b="1" smtClean="0">
              <a:solidFill>
                <a:srgbClr val="FF9900"/>
              </a:solidFill>
              <a:effectLst>
                <a:outerShdw blurRad="38100" dist="38100" dir="2700000" algn="tl">
                  <a:srgbClr val="000000"/>
                </a:outerShdw>
              </a:effectLst>
            </a:endParaRP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0050"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7" end="7"/>
                                            </p:txEl>
                                          </p:spTgt>
                                        </p:tgtEl>
                                        <p:attrNameLst>
                                          <p:attrName>style.visibility</p:attrName>
                                        </p:attrNameLst>
                                      </p:cBhvr>
                                      <p:to>
                                        <p:strVal val="visible"/>
                                      </p:to>
                                    </p:set>
                                    <p:anim calcmode="lin" valueType="num">
                                      <p:cBhvr>
                                        <p:cTn id="21" dur="1000" fill="hold"/>
                                        <p:tgtEl>
                                          <p:spTgt spid="98306">
                                            <p:txEl>
                                              <p:pRg st="7" end="7"/>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361950"/>
            <a:ext cx="914400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3600" b="1" smtClean="0">
                <a:solidFill>
                  <a:srgbClr val="FF9900"/>
                </a:solidFill>
                <a:effectLst>
                  <a:outerShdw blurRad="38100" dist="38100" dir="2700000" algn="tl">
                    <a:srgbClr val="000000"/>
                  </a:outerShdw>
                </a:effectLst>
              </a:rPr>
              <a:t>Πρόστιμα για παραβάσεις του Κώδικα Βιβλίων στοιχείων</a:t>
            </a:r>
          </a:p>
          <a:p>
            <a:pPr>
              <a:defRPr/>
            </a:pPr>
            <a:r>
              <a:rPr lang="en-US" sz="2800" b="1" smtClean="0">
                <a:effectLst>
                  <a:outerShdw blurRad="38100" dist="38100" dir="2700000" algn="tl">
                    <a:srgbClr val="000000"/>
                  </a:outerShdw>
                </a:effectLst>
              </a:rPr>
              <a:t>A</a:t>
            </a:r>
            <a:r>
              <a:rPr lang="el-GR" sz="2800" b="1" smtClean="0">
                <a:effectLst>
                  <a:outerShdw blurRad="38100" dist="38100" dir="2700000" algn="tl">
                    <a:srgbClr val="000000"/>
                  </a:outerShdw>
                </a:effectLst>
              </a:rPr>
              <a:t>υξάνεται η βάση υπολογισμού των προστίμων του Κ.Β.Σ. ανά κατηγορία Βιβλίων ως εξής:</a:t>
            </a:r>
          </a:p>
          <a:p>
            <a:pPr>
              <a:buFontTx/>
              <a:buNone/>
              <a:defRPr/>
            </a:pPr>
            <a:r>
              <a:rPr lang="el-GR" sz="2800" b="1" smtClean="0">
                <a:effectLst>
                  <a:outerShdw blurRad="38100" dist="38100" dir="2700000" algn="tl">
                    <a:srgbClr val="000000"/>
                  </a:outerShdw>
                </a:effectLst>
              </a:rPr>
              <a:t>	-  Στα βιβλία </a:t>
            </a:r>
            <a:r>
              <a:rPr lang="el-GR" sz="2800" b="1" smtClean="0">
                <a:solidFill>
                  <a:srgbClr val="FFFF00"/>
                </a:solidFill>
                <a:effectLst>
                  <a:outerShdw blurRad="38100" dist="38100" dir="2700000" algn="tl">
                    <a:srgbClr val="000000"/>
                  </a:outerShdw>
                </a:effectLst>
              </a:rPr>
              <a:t>Α΄ Κατηγορίας </a:t>
            </a:r>
            <a:r>
              <a:rPr lang="el-GR" sz="2800" b="1" smtClean="0">
                <a:effectLst>
                  <a:outerShdw blurRad="38100" dist="38100" dir="2700000" algn="tl">
                    <a:srgbClr val="000000"/>
                  </a:outerShdw>
                </a:effectLst>
              </a:rPr>
              <a:t>η βάση υπολογισμού ορίζεται στα €300. Για τη μη έκδοση στοιχείων και τη μη καταχώρηση στα πρόσθετα βιβλία, €400.</a:t>
            </a:r>
          </a:p>
          <a:p>
            <a:pPr>
              <a:buFontTx/>
              <a:buNone/>
              <a:defRPr/>
            </a:pPr>
            <a:r>
              <a:rPr lang="el-GR" sz="2800" b="1" smtClean="0">
                <a:effectLst>
                  <a:outerShdw blurRad="38100" dist="38100" dir="2700000" algn="tl">
                    <a:srgbClr val="000000"/>
                  </a:outerShdw>
                </a:effectLst>
              </a:rPr>
              <a:t>	-  Στα βιβλία </a:t>
            </a:r>
            <a:r>
              <a:rPr lang="el-GR" sz="2800" b="1" smtClean="0">
                <a:solidFill>
                  <a:srgbClr val="FFFF00"/>
                </a:solidFill>
                <a:effectLst>
                  <a:outerShdw blurRad="38100" dist="38100" dir="2700000" algn="tl">
                    <a:srgbClr val="000000"/>
                  </a:outerShdw>
                </a:effectLst>
              </a:rPr>
              <a:t>Β΄ Κατηγορίας </a:t>
            </a:r>
            <a:r>
              <a:rPr lang="el-GR" sz="2800" b="1" smtClean="0">
                <a:effectLst>
                  <a:outerShdw blurRad="38100" dist="38100" dir="2700000" algn="tl">
                    <a:srgbClr val="000000"/>
                  </a:outerShdw>
                </a:effectLst>
              </a:rPr>
              <a:t>η βάση υπολογισμού ορίζεται στα €600. Για τη μη έκδοση στοιχείων και τη μη καταχώρηση στα πρόσθετα βιβλία, €800.</a:t>
            </a:r>
          </a:p>
          <a:p>
            <a:pPr>
              <a:buFontTx/>
              <a:buNone/>
              <a:defRPr/>
            </a:pPr>
            <a:r>
              <a:rPr lang="el-GR" sz="2800" b="1" smtClean="0">
                <a:effectLst>
                  <a:outerShdw blurRad="38100" dist="38100" dir="2700000" algn="tl">
                    <a:srgbClr val="000000"/>
                  </a:outerShdw>
                </a:effectLst>
              </a:rPr>
              <a:t>	-  Στα βιβλία </a:t>
            </a:r>
            <a:r>
              <a:rPr lang="el-GR" sz="2800" b="1" smtClean="0">
                <a:solidFill>
                  <a:srgbClr val="FFFF00"/>
                </a:solidFill>
                <a:effectLst>
                  <a:outerShdw blurRad="38100" dist="38100" dir="2700000" algn="tl">
                    <a:srgbClr val="000000"/>
                  </a:outerShdw>
                </a:effectLst>
              </a:rPr>
              <a:t>Γ Κατηγορίας </a:t>
            </a:r>
            <a:r>
              <a:rPr lang="el-GR" sz="2800" b="1" smtClean="0">
                <a:effectLst>
                  <a:outerShdw blurRad="38100" dist="38100" dir="2700000" algn="tl">
                    <a:srgbClr val="000000"/>
                  </a:outerShdw>
                </a:effectLst>
              </a:rPr>
              <a:t>η βάση υπολογισμού ορίζεται στα €900. Για τη μη έκδοση στοιχείων και τη μη καταχώρηση στα πρόσθετα βιβλία, €1.200.</a:t>
            </a: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107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2" end="2"/>
                                            </p:txEl>
                                          </p:spTgt>
                                        </p:tgtEl>
                                        <p:attrNameLst>
                                          <p:attrName>style.visibility</p:attrName>
                                        </p:attrNameLst>
                                      </p:cBhvr>
                                      <p:to>
                                        <p:strVal val="visible"/>
                                      </p:to>
                                    </p:set>
                                    <p:anim calcmode="lin" valueType="num">
                                      <p:cBhvr>
                                        <p:cTn id="21"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3" end="3"/>
                                            </p:txEl>
                                          </p:spTgt>
                                        </p:tgtEl>
                                        <p:attrNameLst>
                                          <p:attrName>style.visibility</p:attrName>
                                        </p:attrNameLst>
                                      </p:cBhvr>
                                      <p:to>
                                        <p:strVal val="visible"/>
                                      </p:to>
                                    </p:set>
                                    <p:anim calcmode="lin" valueType="num">
                                      <p:cBhvr>
                                        <p:cTn id="28"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4" end="4"/>
                                            </p:txEl>
                                          </p:spTgt>
                                        </p:tgtEl>
                                        <p:attrNameLst>
                                          <p:attrName>style.visibility</p:attrName>
                                        </p:attrNameLst>
                                      </p:cBhvr>
                                      <p:to>
                                        <p:strVal val="visible"/>
                                      </p:to>
                                    </p:set>
                                    <p:anim calcmode="lin" valueType="num">
                                      <p:cBhvr>
                                        <p:cTn id="35"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8306">
                                            <p:txEl>
                                              <p:pRg st="9" end="9"/>
                                            </p:txEl>
                                          </p:spTgt>
                                        </p:tgtEl>
                                        <p:attrNameLst>
                                          <p:attrName>style.visibility</p:attrName>
                                        </p:attrNameLst>
                                      </p:cBhvr>
                                      <p:to>
                                        <p:strVal val="visible"/>
                                      </p:to>
                                    </p:set>
                                    <p:anim calcmode="lin" valueType="num">
                                      <p:cBhvr>
                                        <p:cTn id="42" dur="1000" fill="hold"/>
                                        <p:tgtEl>
                                          <p:spTgt spid="98306">
                                            <p:txEl>
                                              <p:pRg st="9" end="9"/>
                                            </p:txEl>
                                          </p:spTgt>
                                        </p:tgtEl>
                                        <p:attrNameLst>
                                          <p:attrName>ppt_w</p:attrName>
                                        </p:attrNameLst>
                                      </p:cBhvr>
                                      <p:tavLst>
                                        <p:tav tm="0">
                                          <p:val>
                                            <p:strVal val="#ppt_w+.3"/>
                                          </p:val>
                                        </p:tav>
                                        <p:tav tm="100000">
                                          <p:val>
                                            <p:strVal val="#ppt_w"/>
                                          </p:val>
                                        </p:tav>
                                      </p:tavLst>
                                    </p:anim>
                                    <p:anim calcmode="lin" valueType="num">
                                      <p:cBhvr>
                                        <p:cTn id="43" dur="1000" fill="hold"/>
                                        <p:tgtEl>
                                          <p:spTgt spid="98306">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9830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692150"/>
            <a:ext cx="914400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3600" b="1" smtClean="0">
                <a:solidFill>
                  <a:srgbClr val="FF9900"/>
                </a:solidFill>
                <a:effectLst>
                  <a:outerShdw blurRad="38100" dist="38100" dir="2700000" algn="tl">
                    <a:srgbClr val="000000"/>
                  </a:outerShdw>
                </a:effectLst>
              </a:rPr>
              <a:t>Πρόστιμα για παραβάσεις του Κώδικα Βιβλίων στοιχείων</a:t>
            </a:r>
          </a:p>
          <a:p>
            <a:pPr>
              <a:defRPr/>
            </a:pPr>
            <a:r>
              <a:rPr lang="el-GR" sz="2800" smtClean="0"/>
              <a:t> </a:t>
            </a:r>
            <a:r>
              <a:rPr lang="el-GR" sz="2800" b="1" smtClean="0">
                <a:effectLst>
                  <a:outerShdw blurRad="38100" dist="38100" dir="2700000" algn="tl">
                    <a:srgbClr val="000000"/>
                  </a:outerShdw>
                </a:effectLst>
              </a:rPr>
              <a:t>Σε παραβάσεις που αφορούν </a:t>
            </a:r>
            <a:r>
              <a:rPr lang="el-GR" sz="2800" b="1" smtClean="0">
                <a:solidFill>
                  <a:schemeClr val="tx2"/>
                </a:solidFill>
                <a:effectLst>
                  <a:outerShdw blurRad="38100" dist="38100" dir="2700000" algn="tl">
                    <a:srgbClr val="000000"/>
                  </a:outerShdw>
                </a:effectLst>
              </a:rPr>
              <a:t>τη μη έκδοση στοιχείων</a:t>
            </a:r>
            <a:r>
              <a:rPr lang="el-GR" sz="2800" b="1" smtClean="0">
                <a:effectLst>
                  <a:outerShdw blurRad="38100" dist="38100" dir="2700000" algn="tl">
                    <a:srgbClr val="000000"/>
                  </a:outerShdw>
                </a:effectLst>
              </a:rPr>
              <a:t> ή τη μη καταχώριση στα πρόσθετα βιβλία ή </a:t>
            </a:r>
            <a:r>
              <a:rPr lang="el-GR" sz="2800" b="1" smtClean="0">
                <a:solidFill>
                  <a:schemeClr val="tx2"/>
                </a:solidFill>
                <a:effectLst>
                  <a:outerShdw blurRad="38100" dist="38100" dir="2700000" algn="tl">
                    <a:srgbClr val="000000"/>
                  </a:outerShdw>
                </a:effectLst>
              </a:rPr>
              <a:t>την έκδοση ή λήψη πλαστών ή εικονικών στοιχείων</a:t>
            </a:r>
          </a:p>
          <a:p>
            <a:pPr>
              <a:buFontTx/>
              <a:buNone/>
              <a:defRPr/>
            </a:pPr>
            <a:r>
              <a:rPr lang="el-GR" sz="2800" b="1" smtClean="0">
                <a:effectLst>
                  <a:outerShdw blurRad="38100" dist="38100" dir="2700000" algn="tl">
                    <a:srgbClr val="000000"/>
                  </a:outerShdw>
                </a:effectLst>
              </a:rPr>
              <a:t>	- προϋπόθεση επίτευξης συμβιβασμού  είναι η  άμεση καταβολή του ½ του ποσού του προστίμου μέχρι € 1.200 ή του 30% αυτού εάν υπερβαίνει  τα € 1.200.  </a:t>
            </a:r>
          </a:p>
          <a:p>
            <a:pPr>
              <a:buFontTx/>
              <a:buNone/>
              <a:defRPr/>
            </a:pPr>
            <a:r>
              <a:rPr lang="el-GR" sz="2800" b="1" smtClean="0">
                <a:effectLst>
                  <a:outerShdw blurRad="38100" dist="38100" dir="2700000" algn="tl">
                    <a:srgbClr val="000000"/>
                  </a:outerShdw>
                </a:effectLst>
              </a:rPr>
              <a:t>	- </a:t>
            </a:r>
            <a:r>
              <a:rPr lang="el-GR" sz="2800" b="1" smtClean="0">
                <a:solidFill>
                  <a:schemeClr val="tx2"/>
                </a:solidFill>
                <a:effectLst>
                  <a:outerShdw blurRad="38100" dist="38100" dir="2700000" algn="tl">
                    <a:srgbClr val="000000"/>
                  </a:outerShdw>
                </a:effectLst>
              </a:rPr>
              <a:t>δεν ισχύει το αφορολόγητο όριο της κλίμακας</a:t>
            </a:r>
            <a:r>
              <a:rPr lang="el-GR" sz="2800" b="1" smtClean="0">
                <a:effectLst>
                  <a:outerShdw blurRad="38100" dist="38100" dir="2700000" algn="tl">
                    <a:srgbClr val="000000"/>
                  </a:outerShdw>
                </a:effectLst>
              </a:rPr>
              <a:t> του άρθρου 9 του ν.2238/1994 για τις χρήσεις εκείνες που καταλογίζονται οι παραβάσεις αυτές.  </a:t>
            </a:r>
          </a:p>
          <a:p>
            <a:pPr>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209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2" end="2"/>
                                            </p:txEl>
                                          </p:spTgt>
                                        </p:tgtEl>
                                        <p:attrNameLst>
                                          <p:attrName>style.visibility</p:attrName>
                                        </p:attrNameLst>
                                      </p:cBhvr>
                                      <p:to>
                                        <p:strVal val="visible"/>
                                      </p:to>
                                    </p:set>
                                    <p:anim calcmode="lin" valueType="num">
                                      <p:cBhvr>
                                        <p:cTn id="21"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3" end="3"/>
                                            </p:txEl>
                                          </p:spTgt>
                                        </p:tgtEl>
                                        <p:attrNameLst>
                                          <p:attrName>style.visibility</p:attrName>
                                        </p:attrNameLst>
                                      </p:cBhvr>
                                      <p:to>
                                        <p:strVal val="visible"/>
                                      </p:to>
                                    </p:set>
                                    <p:anim calcmode="lin" valueType="num">
                                      <p:cBhvr>
                                        <p:cTn id="28"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8" end="8"/>
                                            </p:txEl>
                                          </p:spTgt>
                                        </p:tgtEl>
                                        <p:attrNameLst>
                                          <p:attrName>style.visibility</p:attrName>
                                        </p:attrNameLst>
                                      </p:cBhvr>
                                      <p:to>
                                        <p:strVal val="visible"/>
                                      </p:to>
                                    </p:set>
                                    <p:anim calcmode="lin" valueType="num">
                                      <p:cBhvr>
                                        <p:cTn id="35" dur="1000" fill="hold"/>
                                        <p:tgtEl>
                                          <p:spTgt spid="98306">
                                            <p:txEl>
                                              <p:pRg st="8" end="8"/>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361950"/>
            <a:ext cx="9144000" cy="7962900"/>
          </a:xfrm>
        </p:spPr>
        <p:txBody>
          <a:bodyPr/>
          <a:lstStyle/>
          <a:p>
            <a:pPr algn="ctr">
              <a:lnSpc>
                <a:spcPct val="80000"/>
              </a:lnSpc>
              <a:buFontTx/>
              <a:buNone/>
              <a:defRPr/>
            </a:pPr>
            <a:r>
              <a:rPr lang="el-GR" sz="1200" b="1" smtClean="0">
                <a:solidFill>
                  <a:schemeClr val="tx2"/>
                </a:solidFill>
                <a:effectLst>
                  <a:outerShdw blurRad="38100" dist="38100" dir="2700000" algn="tl">
                    <a:srgbClr val="000000"/>
                  </a:outerShdw>
                </a:effectLst>
              </a:rPr>
              <a:t>	 </a:t>
            </a:r>
            <a:r>
              <a:rPr lang="el-GR" sz="2700" b="1" smtClean="0">
                <a:solidFill>
                  <a:srgbClr val="FF9900"/>
                </a:solidFill>
                <a:effectLst>
                  <a:outerShdw blurRad="38100" dist="38100" dir="2700000" algn="tl">
                    <a:srgbClr val="000000"/>
                  </a:outerShdw>
                </a:effectLst>
              </a:rPr>
              <a:t>Αναστολή λειτουργίας επαγγελματικών εγκαταστάσεων  – Αδικήματα φοροδιαφυγής</a:t>
            </a:r>
          </a:p>
          <a:p>
            <a:pPr algn="ctr">
              <a:lnSpc>
                <a:spcPct val="80000"/>
              </a:lnSpc>
              <a:buFontTx/>
              <a:buNone/>
              <a:defRPr/>
            </a:pPr>
            <a:endParaRPr lang="el-GR" sz="2700" b="1" smtClean="0">
              <a:solidFill>
                <a:srgbClr val="FF9900"/>
              </a:solidFill>
              <a:effectLst>
                <a:outerShdw blurRad="38100" dist="38100" dir="2700000" algn="tl">
                  <a:srgbClr val="000000"/>
                </a:outerShdw>
              </a:effectLst>
            </a:endParaRPr>
          </a:p>
          <a:p>
            <a:pPr>
              <a:lnSpc>
                <a:spcPct val="80000"/>
              </a:lnSpc>
              <a:defRPr/>
            </a:pPr>
            <a:r>
              <a:rPr lang="el-GR" sz="2500" b="1" smtClean="0">
                <a:solidFill>
                  <a:schemeClr val="tx2"/>
                </a:solidFill>
                <a:effectLst>
                  <a:outerShdw blurRad="38100" dist="38100" dir="2700000" algn="tl">
                    <a:srgbClr val="000000"/>
                  </a:outerShdw>
                </a:effectLst>
              </a:rPr>
              <a:t>Καθίσταται πλέον υποχρεωτική</a:t>
            </a:r>
            <a:r>
              <a:rPr lang="el-GR" sz="2500" b="1" smtClean="0">
                <a:effectLst>
                  <a:outerShdw blurRad="38100" dist="38100" dir="2700000" algn="tl">
                    <a:srgbClr val="000000"/>
                  </a:outerShdw>
                </a:effectLst>
              </a:rPr>
              <a:t> εκ του νόμου </a:t>
            </a:r>
            <a:r>
              <a:rPr lang="el-GR" sz="2500" b="1" smtClean="0">
                <a:solidFill>
                  <a:schemeClr val="tx2"/>
                </a:solidFill>
                <a:effectLst>
                  <a:outerShdw blurRad="38100" dist="38100" dir="2700000" algn="tl">
                    <a:srgbClr val="000000"/>
                  </a:outerShdw>
                </a:effectLst>
              </a:rPr>
              <a:t>η αναστολή λειτουργίας επαγγελματικών εγκαταστάσεων επιχειρήσεων </a:t>
            </a:r>
            <a:r>
              <a:rPr lang="el-GR" sz="2500" b="1" smtClean="0">
                <a:effectLst>
                  <a:outerShdw blurRad="38100" dist="38100" dir="2700000" algn="tl">
                    <a:srgbClr val="000000"/>
                  </a:outerShdw>
                </a:effectLst>
              </a:rPr>
              <a:t>για διάστημα </a:t>
            </a:r>
            <a:r>
              <a:rPr lang="el-GR" sz="2500" b="1" smtClean="0">
                <a:solidFill>
                  <a:srgbClr val="FFFF00"/>
                </a:solidFill>
                <a:effectLst>
                  <a:outerShdw blurRad="38100" dist="38100" dir="2700000" algn="tl">
                    <a:srgbClr val="000000"/>
                  </a:outerShdw>
                </a:effectLst>
              </a:rPr>
              <a:t>μέχρι 1 μηνός </a:t>
            </a:r>
            <a:r>
              <a:rPr lang="el-GR" sz="2500" b="1" smtClean="0">
                <a:effectLst>
                  <a:outerShdw blurRad="38100" dist="38100" dir="2700000" algn="tl">
                    <a:srgbClr val="000000"/>
                  </a:outerShdw>
                </a:effectLst>
              </a:rPr>
              <a:t>και ο Υπουργός Οικονομικών </a:t>
            </a:r>
            <a:r>
              <a:rPr lang="el-GR" sz="2500" b="1" smtClean="0">
                <a:solidFill>
                  <a:schemeClr val="tx2"/>
                </a:solidFill>
                <a:effectLst>
                  <a:outerShdw blurRad="38100" dist="38100" dir="2700000" algn="tl">
                    <a:srgbClr val="000000"/>
                  </a:outerShdw>
                </a:effectLst>
              </a:rPr>
              <a:t>καθορίζει μόνο τον αριθμό ημερών αναστολής για τις ακόλουθες παραβάσεις. </a:t>
            </a:r>
          </a:p>
          <a:p>
            <a:pPr>
              <a:lnSpc>
                <a:spcPct val="80000"/>
              </a:lnSpc>
              <a:buFontTx/>
              <a:buNone/>
              <a:defRPr/>
            </a:pPr>
            <a:r>
              <a:rPr lang="el-GR" sz="2500" b="1" smtClean="0">
                <a:effectLst>
                  <a:outerShdw blurRad="38100" dist="38100" dir="2700000" algn="tl">
                    <a:srgbClr val="000000"/>
                  </a:outerShdw>
                </a:effectLst>
              </a:rPr>
              <a:t>	- Όταν παρεμποδίζεται </a:t>
            </a:r>
            <a:r>
              <a:rPr lang="el-GR" sz="2500" b="1" smtClean="0">
                <a:solidFill>
                  <a:schemeClr val="tx2"/>
                </a:solidFill>
                <a:effectLst>
                  <a:outerShdw blurRad="38100" dist="38100" dir="2700000" algn="tl">
                    <a:srgbClr val="000000"/>
                  </a:outerShdw>
                </a:effectLst>
              </a:rPr>
              <a:t>η διενέργεια του φορολογικού ελέγχου με χρησιμοποίηση βίας </a:t>
            </a:r>
          </a:p>
          <a:p>
            <a:pPr>
              <a:lnSpc>
                <a:spcPct val="80000"/>
              </a:lnSpc>
              <a:buFontTx/>
              <a:buNone/>
              <a:defRPr/>
            </a:pPr>
            <a:r>
              <a:rPr lang="el-GR" sz="2500" b="1" smtClean="0">
                <a:effectLst>
                  <a:outerShdw blurRad="38100" dist="38100" dir="2700000" algn="tl">
                    <a:srgbClr val="000000"/>
                  </a:outerShdw>
                </a:effectLst>
              </a:rPr>
              <a:t>	- Όταν διαπιστώνεται: </a:t>
            </a:r>
          </a:p>
          <a:p>
            <a:pPr>
              <a:lnSpc>
                <a:spcPct val="80000"/>
              </a:lnSpc>
              <a:buFontTx/>
              <a:buNone/>
              <a:defRPr/>
            </a:pPr>
            <a:r>
              <a:rPr lang="el-GR" sz="2500" b="1" smtClean="0">
                <a:effectLst>
                  <a:outerShdw blurRad="38100" dist="38100" dir="2700000" algn="tl">
                    <a:srgbClr val="000000"/>
                  </a:outerShdw>
                </a:effectLst>
              </a:rPr>
              <a:t>		α) από διαφορετικούς φορολογικούς έλεγχους </a:t>
            </a:r>
            <a:r>
              <a:rPr lang="el-GR" sz="2500" b="1" smtClean="0">
                <a:solidFill>
                  <a:schemeClr val="tx2"/>
                </a:solidFill>
                <a:effectLst>
                  <a:outerShdw blurRad="38100" dist="38100" dir="2700000" algn="tl">
                    <a:srgbClr val="000000"/>
                  </a:outerShdw>
                </a:effectLst>
              </a:rPr>
              <a:t>η επανάληψη, μέσα στην ίδια ή την επόμενη χρήση, της μη έκδοσης ή  ανακριβούς έκδοσης </a:t>
            </a:r>
            <a:r>
              <a:rPr lang="el-GR" sz="2500" b="1" smtClean="0">
                <a:effectLst>
                  <a:outerShdw blurRad="38100" dist="38100" dir="2700000" algn="tl">
                    <a:srgbClr val="000000"/>
                  </a:outerShdw>
                </a:effectLst>
              </a:rPr>
              <a:t>τιμολογίου ή ΔΛΠ ή  διακίνηση αγαθών  (Δελτίου Αποστολής), </a:t>
            </a:r>
          </a:p>
          <a:p>
            <a:pPr>
              <a:lnSpc>
                <a:spcPct val="80000"/>
              </a:lnSpc>
              <a:buFontTx/>
              <a:buNone/>
              <a:defRPr/>
            </a:pPr>
            <a:r>
              <a:rPr lang="el-GR" sz="2500" b="1" smtClean="0">
                <a:effectLst>
                  <a:outerShdw blurRad="38100" dist="38100" dir="2700000" algn="tl">
                    <a:srgbClr val="000000"/>
                  </a:outerShdw>
                </a:effectLst>
              </a:rPr>
              <a:t>		β) από τον ίδιο φορολογικό έλεγχο </a:t>
            </a:r>
            <a:r>
              <a:rPr lang="el-GR" sz="2500" b="1" smtClean="0">
                <a:solidFill>
                  <a:schemeClr val="tx2"/>
                </a:solidFill>
                <a:effectLst>
                  <a:outerShdw blurRad="38100" dist="38100" dir="2700000" algn="tl">
                    <a:srgbClr val="000000"/>
                  </a:outerShdw>
                </a:effectLst>
              </a:rPr>
              <a:t>η μη έκδοση ή η ανακριβής έκδοση τουλάχιστον για τρεις (3) διαφορετικές συναλλαγές. </a:t>
            </a:r>
          </a:p>
          <a:p>
            <a:pPr>
              <a:lnSpc>
                <a:spcPct val="80000"/>
              </a:lnSpc>
              <a:buFontTx/>
              <a:buNone/>
              <a:defRPr/>
            </a:pPr>
            <a:endParaRPr lang="el-GR" sz="2500" b="1" smtClean="0">
              <a:solidFill>
                <a:schemeClr val="tx2"/>
              </a:solidFill>
              <a:effectLst>
                <a:outerShdw blurRad="38100" dist="38100" dir="2700000" algn="tl">
                  <a:srgbClr val="000000"/>
                </a:outerShdw>
              </a:effectLst>
            </a:endParaRPr>
          </a:p>
          <a:p>
            <a:pPr>
              <a:lnSpc>
                <a:spcPct val="80000"/>
              </a:lnSpc>
              <a:buFontTx/>
              <a:buNone/>
              <a:defRPr/>
            </a:pPr>
            <a:endParaRPr lang="el-GR" sz="2500" b="1" smtClean="0">
              <a:effectLst>
                <a:outerShdw blurRad="38100" dist="38100" dir="2700000" algn="tl">
                  <a:srgbClr val="000000"/>
                </a:outerShdw>
              </a:effectLst>
            </a:endParaRPr>
          </a:p>
          <a:p>
            <a:pPr algn="ctr">
              <a:lnSpc>
                <a:spcPct val="80000"/>
              </a:lnSpc>
              <a:buFontTx/>
              <a:buNone/>
              <a:defRPr/>
            </a:pPr>
            <a:endParaRPr lang="el-GR" sz="2500" b="1" smtClean="0">
              <a:solidFill>
                <a:schemeClr val="tx2"/>
              </a:solidFill>
              <a:effectLst>
                <a:outerShdw blurRad="38100" dist="38100" dir="2700000" algn="tl">
                  <a:srgbClr val="000000"/>
                </a:outerShdw>
              </a:effectLst>
            </a:endParaRPr>
          </a:p>
          <a:p>
            <a:pPr>
              <a:lnSpc>
                <a:spcPct val="80000"/>
              </a:lnSpc>
              <a:buFontTx/>
              <a:buNone/>
              <a:defRPr/>
            </a:pP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endParaRPr lang="en-US" sz="1400" b="1" smtClean="0">
              <a:solidFill>
                <a:schemeClr val="tx2"/>
              </a:solidFill>
              <a:effectLst>
                <a:outerShdw blurRad="38100" dist="38100" dir="2700000" algn="tl">
                  <a:srgbClr val="000000"/>
                </a:outerShdw>
              </a:effectLst>
            </a:endParaRPr>
          </a:p>
          <a:p>
            <a:pPr>
              <a:lnSpc>
                <a:spcPct val="80000"/>
              </a:lnSpc>
              <a:defRPr/>
            </a:pPr>
            <a:endParaRPr lang="en-US" sz="1100" b="1" smtClean="0">
              <a:effectLst>
                <a:outerShdw blurRad="38100" dist="38100" dir="2700000" algn="tl">
                  <a:srgbClr val="000000"/>
                </a:outerShdw>
              </a:effectLst>
            </a:endParaRPr>
          </a:p>
        </p:txBody>
      </p:sp>
      <p:pic>
        <p:nvPicPr>
          <p:cNvPr id="13312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2" end="2"/>
                                            </p:txEl>
                                          </p:spTgt>
                                        </p:tgtEl>
                                        <p:attrNameLst>
                                          <p:attrName>style.visibility</p:attrName>
                                        </p:attrNameLst>
                                      </p:cBhvr>
                                      <p:to>
                                        <p:strVal val="visible"/>
                                      </p:to>
                                    </p:set>
                                    <p:anim calcmode="lin" valueType="num">
                                      <p:cBhvr>
                                        <p:cTn id="14"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3" end="3"/>
                                            </p:txEl>
                                          </p:spTgt>
                                        </p:tgtEl>
                                        <p:attrNameLst>
                                          <p:attrName>style.visibility</p:attrName>
                                        </p:attrNameLst>
                                      </p:cBhvr>
                                      <p:to>
                                        <p:strVal val="visible"/>
                                      </p:to>
                                    </p:set>
                                    <p:anim calcmode="lin" valueType="num">
                                      <p:cBhvr>
                                        <p:cTn id="21"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4" end="4"/>
                                            </p:txEl>
                                          </p:spTgt>
                                        </p:tgtEl>
                                        <p:attrNameLst>
                                          <p:attrName>style.visibility</p:attrName>
                                        </p:attrNameLst>
                                      </p:cBhvr>
                                      <p:to>
                                        <p:strVal val="visible"/>
                                      </p:to>
                                    </p:set>
                                    <p:anim calcmode="lin" valueType="num">
                                      <p:cBhvr>
                                        <p:cTn id="28"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5" end="5"/>
                                            </p:txEl>
                                          </p:spTgt>
                                        </p:tgtEl>
                                        <p:attrNameLst>
                                          <p:attrName>style.visibility</p:attrName>
                                        </p:attrNameLst>
                                      </p:cBhvr>
                                      <p:to>
                                        <p:strVal val="visible"/>
                                      </p:to>
                                    </p:set>
                                    <p:anim calcmode="lin" valueType="num">
                                      <p:cBhvr>
                                        <p:cTn id="35" dur="1000" fill="hold"/>
                                        <p:tgtEl>
                                          <p:spTgt spid="98306">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8306">
                                            <p:txEl>
                                              <p:pRg st="6" end="6"/>
                                            </p:txEl>
                                          </p:spTgt>
                                        </p:tgtEl>
                                        <p:attrNameLst>
                                          <p:attrName>style.visibility</p:attrName>
                                        </p:attrNameLst>
                                      </p:cBhvr>
                                      <p:to>
                                        <p:strVal val="visible"/>
                                      </p:to>
                                    </p:set>
                                    <p:anim calcmode="lin" valueType="num">
                                      <p:cBhvr>
                                        <p:cTn id="42" dur="1000" fill="hold"/>
                                        <p:tgtEl>
                                          <p:spTgt spid="98306">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9830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9830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8306">
                                            <p:txEl>
                                              <p:pRg st="10" end="10"/>
                                            </p:txEl>
                                          </p:spTgt>
                                        </p:tgtEl>
                                        <p:attrNameLst>
                                          <p:attrName>style.visibility</p:attrName>
                                        </p:attrNameLst>
                                      </p:cBhvr>
                                      <p:to>
                                        <p:strVal val="visible"/>
                                      </p:to>
                                    </p:set>
                                    <p:anim calcmode="lin" valueType="num">
                                      <p:cBhvr>
                                        <p:cTn id="49" dur="1000" fill="hold"/>
                                        <p:tgtEl>
                                          <p:spTgt spid="98306">
                                            <p:txEl>
                                              <p:pRg st="10" end="10"/>
                                            </p:txEl>
                                          </p:spTgt>
                                        </p:tgtEl>
                                        <p:attrNameLst>
                                          <p:attrName>ppt_w</p:attrName>
                                        </p:attrNameLst>
                                      </p:cBhvr>
                                      <p:tavLst>
                                        <p:tav tm="0">
                                          <p:val>
                                            <p:strVal val="#ppt_w+.3"/>
                                          </p:val>
                                        </p:tav>
                                        <p:tav tm="100000">
                                          <p:val>
                                            <p:strVal val="#ppt_w"/>
                                          </p:val>
                                        </p:tav>
                                      </p:tavLst>
                                    </p:anim>
                                    <p:anim calcmode="lin" valueType="num">
                                      <p:cBhvr>
                                        <p:cTn id="50" dur="1000" fill="hold"/>
                                        <p:tgtEl>
                                          <p:spTgt spid="98306">
                                            <p:txEl>
                                              <p:pRg st="10" end="10"/>
                                            </p:txEl>
                                          </p:spTgt>
                                        </p:tgtEl>
                                        <p:attrNameLst>
                                          <p:attrName>ppt_h</p:attrName>
                                        </p:attrNameLst>
                                      </p:cBhvr>
                                      <p:tavLst>
                                        <p:tav tm="0">
                                          <p:val>
                                            <p:strVal val="#ppt_h"/>
                                          </p:val>
                                        </p:tav>
                                        <p:tav tm="100000">
                                          <p:val>
                                            <p:strVal val="#ppt_h"/>
                                          </p:val>
                                        </p:tav>
                                      </p:tavLst>
                                    </p:anim>
                                    <p:animEffect transition="in" filter="fade">
                                      <p:cBhvr>
                                        <p:cTn id="51" dur="1000"/>
                                        <p:tgtEl>
                                          <p:spTgt spid="983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333375"/>
            <a:ext cx="914400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Αναστολή λειτουργίας επαγγελματικών εγκαταστάσεων  – Αδικήματα φοροδιαφυγής</a:t>
            </a:r>
          </a:p>
          <a:p>
            <a:pPr algn="ctr">
              <a:buFontTx/>
              <a:buNone/>
              <a:defRPr/>
            </a:pPr>
            <a:endParaRPr lang="el-GR" sz="1200" b="1" smtClean="0">
              <a:solidFill>
                <a:srgbClr val="FF9900"/>
              </a:solidFill>
              <a:effectLst>
                <a:outerShdw blurRad="38100" dist="38100" dir="2700000" algn="tl">
                  <a:srgbClr val="000000"/>
                </a:outerShdw>
              </a:effectLst>
            </a:endParaRPr>
          </a:p>
          <a:p>
            <a:pPr algn="ctr">
              <a:buFontTx/>
              <a:buNone/>
              <a:defRPr/>
            </a:pPr>
            <a:endParaRPr lang="el-GR" sz="1200" smtClean="0">
              <a:solidFill>
                <a:srgbClr val="FF9900"/>
              </a:solidFill>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Αν  μετά την επιβολή της  αναστολής λειτουργίας των εγκαταστάσεων, </a:t>
            </a:r>
            <a:r>
              <a:rPr lang="el-GR" sz="2800" b="1" smtClean="0">
                <a:solidFill>
                  <a:schemeClr val="tx2"/>
                </a:solidFill>
                <a:effectLst>
                  <a:outerShdw blurRad="38100" dist="38100" dir="2700000" algn="tl">
                    <a:srgbClr val="000000"/>
                  </a:outerShdw>
                </a:effectLst>
              </a:rPr>
              <a:t>και εντός  3 ετών από τη λήξη της</a:t>
            </a:r>
            <a:r>
              <a:rPr lang="el-GR" sz="2800" b="1" smtClean="0">
                <a:effectLst>
                  <a:outerShdw blurRad="38100" dist="38100" dir="2700000" algn="tl">
                    <a:srgbClr val="000000"/>
                  </a:outerShdw>
                </a:effectLst>
              </a:rPr>
              <a:t>, διαπιστώνεται η διάπραξη οποιασδήποτε από τις παραπάνω παραβάσεις (υποτροπή), </a:t>
            </a:r>
            <a:r>
              <a:rPr lang="el-GR" sz="2800" b="1" u="sng" smtClean="0">
                <a:effectLst>
                  <a:outerShdw blurRad="38100" dist="38100" dir="2700000" algn="tl">
                    <a:srgbClr val="000000"/>
                  </a:outerShdw>
                </a:effectLst>
              </a:rPr>
              <a:t>αναστέλλεται μέχρι </a:t>
            </a:r>
            <a:r>
              <a:rPr lang="el-GR" sz="2800" b="1" u="sng" smtClean="0">
                <a:solidFill>
                  <a:srgbClr val="FFFF00"/>
                </a:solidFill>
                <a:effectLst>
                  <a:outerShdw blurRad="38100" dist="38100" dir="2700000" algn="tl">
                    <a:srgbClr val="000000"/>
                  </a:outerShdw>
                </a:effectLst>
              </a:rPr>
              <a:t>6 μήνες </a:t>
            </a:r>
            <a:r>
              <a:rPr lang="el-GR" sz="2800" b="1" u="sng" smtClean="0">
                <a:effectLst>
                  <a:outerShdw blurRad="38100" dist="38100" dir="2700000" algn="tl">
                    <a:srgbClr val="000000"/>
                  </a:outerShdw>
                </a:effectLst>
              </a:rPr>
              <a:t>η λειτουργία των εν λόγω εγκαταστάσεων</a:t>
            </a:r>
            <a:r>
              <a:rPr lang="el-GR" sz="2800" b="1" smtClean="0">
                <a:effectLst>
                  <a:outerShdw blurRad="38100" dist="38100" dir="2700000" algn="tl">
                    <a:srgbClr val="000000"/>
                  </a:outerShdw>
                </a:effectLst>
              </a:rPr>
              <a:t>. </a:t>
            </a: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414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3" end="3"/>
                                            </p:txEl>
                                          </p:spTgt>
                                        </p:tgtEl>
                                        <p:attrNameLst>
                                          <p:attrName>style.visibility</p:attrName>
                                        </p:attrNameLst>
                                      </p:cBhvr>
                                      <p:to>
                                        <p:strVal val="visible"/>
                                      </p:to>
                                    </p:set>
                                    <p:anim calcmode="lin" valueType="num">
                                      <p:cBhvr>
                                        <p:cTn id="14"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7" end="7"/>
                                            </p:txEl>
                                          </p:spTgt>
                                        </p:tgtEl>
                                        <p:attrNameLst>
                                          <p:attrName>style.visibility</p:attrName>
                                        </p:attrNameLst>
                                      </p:cBhvr>
                                      <p:to>
                                        <p:strVal val="visible"/>
                                      </p:to>
                                    </p:set>
                                    <p:anim calcmode="lin" valueType="num">
                                      <p:cBhvr>
                                        <p:cTn id="21" dur="1000" fill="hold"/>
                                        <p:tgtEl>
                                          <p:spTgt spid="98306">
                                            <p:txEl>
                                              <p:pRg st="7" end="7"/>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333375"/>
            <a:ext cx="914400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Αναστολή λειτουργίας επαγγελματικών εγκαταστάσεων  – Αδικήματα φοροδιαφυγής</a:t>
            </a:r>
          </a:p>
          <a:p>
            <a:pPr algn="ctr">
              <a:buFontTx/>
              <a:buNone/>
              <a:defRPr/>
            </a:pPr>
            <a:endParaRPr lang="el-GR" sz="1200" b="1" smtClean="0">
              <a:solidFill>
                <a:srgbClr val="FF9900"/>
              </a:solidFill>
              <a:effectLst>
                <a:outerShdw blurRad="38100" dist="38100" dir="2700000" algn="tl">
                  <a:srgbClr val="000000"/>
                </a:outerShdw>
              </a:effectLst>
            </a:endParaRPr>
          </a:p>
          <a:p>
            <a:pPr>
              <a:buFontTx/>
              <a:buNone/>
              <a:defRPr/>
            </a:pPr>
            <a:r>
              <a:rPr lang="el-GR" sz="2500" b="1" smtClean="0">
                <a:effectLst>
                  <a:outerShdw blurRad="38100" dist="38100" dir="2700000" algn="tl">
                    <a:srgbClr val="000000"/>
                  </a:outerShdw>
                </a:effectLst>
              </a:rPr>
              <a:t>	Αν κατά τον ίδιο έλεγχο διαπιστωθεί </a:t>
            </a:r>
          </a:p>
          <a:p>
            <a:pPr>
              <a:buFontTx/>
              <a:buNone/>
              <a:defRPr/>
            </a:pPr>
            <a:r>
              <a:rPr lang="el-GR" sz="2500" b="1" smtClean="0">
                <a:effectLst>
                  <a:outerShdw blurRad="38100" dist="38100" dir="2700000" algn="tl">
                    <a:srgbClr val="000000"/>
                  </a:outerShdw>
                </a:effectLst>
              </a:rPr>
              <a:t> 	-  </a:t>
            </a:r>
            <a:r>
              <a:rPr lang="el-GR" sz="2500" b="1" smtClean="0">
                <a:solidFill>
                  <a:schemeClr val="tx2"/>
                </a:solidFill>
                <a:effectLst>
                  <a:outerShdw blurRad="38100" dist="38100" dir="2700000" algn="tl">
                    <a:srgbClr val="000000"/>
                  </a:outerShdw>
                </a:effectLst>
              </a:rPr>
              <a:t>η μη έκδοση πλέον των δέκα 10</a:t>
            </a:r>
            <a:r>
              <a:rPr lang="el-GR" sz="2500" b="1" smtClean="0">
                <a:effectLst>
                  <a:outerShdw blurRad="38100" dist="38100" dir="2700000" algn="tl">
                    <a:srgbClr val="000000"/>
                  </a:outerShdw>
                </a:effectLst>
              </a:rPr>
              <a:t>  παραστατικών στοιχείων     </a:t>
            </a:r>
          </a:p>
          <a:p>
            <a:pPr>
              <a:buFontTx/>
              <a:buNone/>
              <a:defRPr/>
            </a:pPr>
            <a:r>
              <a:rPr lang="el-GR" sz="2500" b="1" smtClean="0">
                <a:effectLst>
                  <a:outerShdw blurRad="38100" dist="38100" dir="2700000" algn="tl">
                    <a:srgbClr val="000000"/>
                  </a:outerShdw>
                </a:effectLst>
              </a:rPr>
              <a:t>	 -  ανεξαρτήτως του πλήθους, </a:t>
            </a:r>
            <a:r>
              <a:rPr lang="el-GR" sz="2500" b="1" smtClean="0">
                <a:solidFill>
                  <a:schemeClr val="tx2"/>
                </a:solidFill>
                <a:effectLst>
                  <a:outerShdw blurRad="38100" dist="38100" dir="2700000" algn="tl">
                    <a:srgbClr val="000000"/>
                  </a:outerShdw>
                </a:effectLst>
              </a:rPr>
              <a:t>τα μη εκδοθέντα ή το μη εκδοθέν παραστατικό στοιχείο υπερβαίνει σε αξία τα 500 ευρώ</a:t>
            </a:r>
            <a:r>
              <a:rPr lang="el-GR" sz="2500" b="1" smtClean="0">
                <a:effectLst>
                  <a:outerShdw blurRad="38100" dist="38100" dir="2700000" algn="tl">
                    <a:srgbClr val="000000"/>
                  </a:outerShdw>
                </a:effectLst>
              </a:rPr>
              <a:t>, </a:t>
            </a:r>
          </a:p>
          <a:p>
            <a:pPr>
              <a:buFontTx/>
              <a:buNone/>
              <a:defRPr/>
            </a:pPr>
            <a:r>
              <a:rPr lang="el-GR" sz="2500" b="1" smtClean="0">
                <a:effectLst>
                  <a:outerShdw blurRad="38100" dist="38100" dir="2700000" algn="tl">
                    <a:srgbClr val="000000"/>
                  </a:outerShdw>
                </a:effectLst>
              </a:rPr>
              <a:t>	</a:t>
            </a:r>
            <a:r>
              <a:rPr lang="el-GR" sz="2500" b="1" smtClean="0">
                <a:solidFill>
                  <a:schemeClr val="tx2"/>
                </a:solidFill>
                <a:effectLst>
                  <a:outerShdw blurRad="38100" dist="38100" dir="2700000" algn="tl">
                    <a:srgbClr val="000000"/>
                  </a:outerShdw>
                </a:effectLst>
              </a:rPr>
              <a:t>Αναστέλλεται </a:t>
            </a:r>
            <a:r>
              <a:rPr lang="el-GR" sz="2500" b="1" u="sng" smtClean="0">
                <a:solidFill>
                  <a:schemeClr val="tx2"/>
                </a:solidFill>
                <a:effectLst>
                  <a:outerShdw blurRad="38100" dist="38100" dir="2700000" algn="tl">
                    <a:srgbClr val="000000"/>
                  </a:outerShdw>
                </a:effectLst>
              </a:rPr>
              <a:t>άμεσα για 48 ώρες η  λειτουργία της επιχείρησης</a:t>
            </a:r>
            <a:r>
              <a:rPr lang="el-GR" sz="2500" b="1" smtClean="0">
                <a:effectLst>
                  <a:outerShdw blurRad="38100" dist="38100" dir="2700000" algn="tl">
                    <a:srgbClr val="000000"/>
                  </a:outerShdw>
                </a:effectLst>
              </a:rPr>
              <a:t>, με πράξη των οργάνων που διενεργούν τον έλεγχο και η επαγγελματική εγκατάσταση σφραγίζεται με τη συνδρομή της αστυνομικής αρχής. </a:t>
            </a:r>
          </a:p>
          <a:p>
            <a:pPr>
              <a:buFontTx/>
              <a:buNone/>
              <a:defRPr/>
            </a:pPr>
            <a:r>
              <a:rPr lang="el-GR" sz="2500" b="1" smtClean="0">
                <a:effectLst>
                  <a:outerShdw blurRad="38100" dist="38100" dir="2700000" algn="tl">
                    <a:srgbClr val="000000"/>
                  </a:outerShdw>
                </a:effectLst>
              </a:rPr>
              <a:t>	Το μέτρο αυτό εφαρμόζεται </a:t>
            </a:r>
            <a:r>
              <a:rPr lang="el-GR" sz="2500" b="1" u="sng" smtClean="0">
                <a:solidFill>
                  <a:schemeClr val="tx2"/>
                </a:solidFill>
                <a:effectLst>
                  <a:outerShdw blurRad="38100" dist="38100" dir="2700000" algn="tl">
                    <a:srgbClr val="000000"/>
                  </a:outerShdw>
                </a:effectLst>
              </a:rPr>
              <a:t>υπό  την προϋπόθεση ότι έχει εκδοθεί ειδική εντολή ελέγχου από τον Ειδικό Γραμματέα του Σ.Δ.Ο.Ε. για την εφαρμογή του ως άνω μέτρου</a:t>
            </a:r>
            <a:r>
              <a:rPr lang="el-GR" sz="2500" b="1" smtClean="0">
                <a:effectLst>
                  <a:outerShdw blurRad="38100" dist="38100" dir="2700000" algn="tl">
                    <a:srgbClr val="000000"/>
                  </a:outerShdw>
                </a:effectLst>
              </a:rPr>
              <a:t> κατά την ημερομηνία έκδοσης της. </a:t>
            </a:r>
          </a:p>
          <a:p>
            <a:pPr algn="ctr">
              <a:buFontTx/>
              <a:buNone/>
              <a:defRPr/>
            </a:pPr>
            <a:endParaRPr lang="el-GR" sz="2500"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5170"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2" end="2"/>
                                            </p:txEl>
                                          </p:spTgt>
                                        </p:tgtEl>
                                        <p:attrNameLst>
                                          <p:attrName>style.visibility</p:attrName>
                                        </p:attrNameLst>
                                      </p:cBhvr>
                                      <p:to>
                                        <p:strVal val="visible"/>
                                      </p:to>
                                    </p:set>
                                    <p:anim calcmode="lin" valueType="num">
                                      <p:cBhvr>
                                        <p:cTn id="14"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3" end="3"/>
                                            </p:txEl>
                                          </p:spTgt>
                                        </p:tgtEl>
                                        <p:attrNameLst>
                                          <p:attrName>style.visibility</p:attrName>
                                        </p:attrNameLst>
                                      </p:cBhvr>
                                      <p:to>
                                        <p:strVal val="visible"/>
                                      </p:to>
                                    </p:set>
                                    <p:anim calcmode="lin" valueType="num">
                                      <p:cBhvr>
                                        <p:cTn id="21"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4" end="4"/>
                                            </p:txEl>
                                          </p:spTgt>
                                        </p:tgtEl>
                                        <p:attrNameLst>
                                          <p:attrName>style.visibility</p:attrName>
                                        </p:attrNameLst>
                                      </p:cBhvr>
                                      <p:to>
                                        <p:strVal val="visible"/>
                                      </p:to>
                                    </p:set>
                                    <p:anim calcmode="lin" valueType="num">
                                      <p:cBhvr>
                                        <p:cTn id="28"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5" end="5"/>
                                            </p:txEl>
                                          </p:spTgt>
                                        </p:tgtEl>
                                        <p:attrNameLst>
                                          <p:attrName>style.visibility</p:attrName>
                                        </p:attrNameLst>
                                      </p:cBhvr>
                                      <p:to>
                                        <p:strVal val="visible"/>
                                      </p:to>
                                    </p:set>
                                    <p:anim calcmode="lin" valueType="num">
                                      <p:cBhvr>
                                        <p:cTn id="35" dur="1000" fill="hold"/>
                                        <p:tgtEl>
                                          <p:spTgt spid="98306">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8306">
                                            <p:txEl>
                                              <p:pRg st="6" end="6"/>
                                            </p:txEl>
                                          </p:spTgt>
                                        </p:tgtEl>
                                        <p:attrNameLst>
                                          <p:attrName>style.visibility</p:attrName>
                                        </p:attrNameLst>
                                      </p:cBhvr>
                                      <p:to>
                                        <p:strVal val="visible"/>
                                      </p:to>
                                    </p:set>
                                    <p:anim calcmode="lin" valueType="num">
                                      <p:cBhvr>
                                        <p:cTn id="42" dur="1000" fill="hold"/>
                                        <p:tgtEl>
                                          <p:spTgt spid="98306">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98306">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9830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8306">
                                            <p:txEl>
                                              <p:pRg st="8" end="8"/>
                                            </p:txEl>
                                          </p:spTgt>
                                        </p:tgtEl>
                                        <p:attrNameLst>
                                          <p:attrName>style.visibility</p:attrName>
                                        </p:attrNameLst>
                                      </p:cBhvr>
                                      <p:to>
                                        <p:strVal val="visible"/>
                                      </p:to>
                                    </p:set>
                                    <p:anim calcmode="lin" valueType="num">
                                      <p:cBhvr>
                                        <p:cTn id="49" dur="1000" fill="hold"/>
                                        <p:tgtEl>
                                          <p:spTgt spid="98306">
                                            <p:txEl>
                                              <p:pRg st="8" end="8"/>
                                            </p:txEl>
                                          </p:spTgt>
                                        </p:tgtEl>
                                        <p:attrNameLst>
                                          <p:attrName>ppt_w</p:attrName>
                                        </p:attrNameLst>
                                      </p:cBhvr>
                                      <p:tavLst>
                                        <p:tav tm="0">
                                          <p:val>
                                            <p:strVal val="#ppt_w+.3"/>
                                          </p:val>
                                        </p:tav>
                                        <p:tav tm="100000">
                                          <p:val>
                                            <p:strVal val="#ppt_w"/>
                                          </p:val>
                                        </p:tav>
                                      </p:tavLst>
                                    </p:anim>
                                    <p:anim calcmode="lin" valueType="num">
                                      <p:cBhvr>
                                        <p:cTn id="50" dur="1000" fill="hold"/>
                                        <p:tgtEl>
                                          <p:spTgt spid="98306">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983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34266BC-7DD7-4BF5-A291-4BA08D04A93A}" type="slidenum">
              <a:rPr lang="el-GR" sz="1400"/>
              <a:pPr algn="r"/>
              <a:t>12</a:t>
            </a:fld>
            <a:endParaRPr lang="el-GR" sz="1400"/>
          </a:p>
        </p:txBody>
      </p:sp>
      <p:sp>
        <p:nvSpPr>
          <p:cNvPr id="38914" name="Rectangle 2"/>
          <p:cNvSpPr>
            <a:spLocks noGrp="1" noChangeArrowheads="1"/>
          </p:cNvSpPr>
          <p:nvPr>
            <p:ph type="title" idx="4294967295"/>
          </p:nvPr>
        </p:nvSpPr>
        <p:spPr>
          <a:xfrm>
            <a:off x="1331913" y="-242888"/>
            <a:ext cx="8915400" cy="571501"/>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n-US" sz="3200" b="1" smtClean="0"/>
              <a:t/>
            </a:r>
            <a:br>
              <a:rPr lang="en-US" sz="3200" b="1" smtClean="0"/>
            </a:br>
            <a:r>
              <a:rPr lang="el-GR" sz="2800" b="1" smtClean="0">
                <a:effectLst>
                  <a:outerShdw blurRad="38100" dist="38100" dir="2700000" algn="tl">
                    <a:srgbClr val="000000"/>
                  </a:outerShdw>
                </a:effectLst>
              </a:rPr>
              <a:t>Φορολογία εισοδήματος – </a:t>
            </a:r>
            <a:r>
              <a:rPr lang="el-GR" sz="2800" b="1" smtClean="0">
                <a:solidFill>
                  <a:srgbClr val="FF9900"/>
                </a:solidFill>
                <a:effectLst>
                  <a:outerShdw blurRad="38100" dist="38100" dir="2700000" algn="tl">
                    <a:srgbClr val="000000"/>
                  </a:outerShdw>
                </a:effectLst>
              </a:rPr>
              <a:t>Φυσικά πρόσωπα</a:t>
            </a:r>
            <a:r>
              <a:rPr lang="en-US" sz="2800" b="1" smtClean="0">
                <a:effectLst>
                  <a:outerShdw blurRad="38100" dist="38100" dir="2700000" algn="tl">
                    <a:srgbClr val="000000"/>
                  </a:outerShdw>
                </a:effectLst>
                <a:latin typeface="Arial" charset="0"/>
                <a:cs typeface="Arial" charset="0"/>
              </a:rPr>
              <a:t/>
            </a:r>
            <a:br>
              <a:rPr lang="en-US" sz="2800" b="1" smtClean="0">
                <a:effectLst>
                  <a:outerShdw blurRad="38100" dist="38100" dir="2700000" algn="tl">
                    <a:srgbClr val="000000"/>
                  </a:outerShdw>
                </a:effectLst>
                <a:latin typeface="Arial" charset="0"/>
                <a:cs typeface="Arial" charset="0"/>
              </a:rPr>
            </a:br>
            <a:endParaRPr lang="el-GR" sz="2800" b="1" smtClean="0">
              <a:effectLst>
                <a:outerShdw blurRad="38100" dist="38100" dir="2700000" algn="tl">
                  <a:srgbClr val="000000"/>
                </a:outerShdw>
              </a:effectLst>
              <a:latin typeface="Arial" charset="0"/>
              <a:cs typeface="Arial" charset="0"/>
            </a:endParaRPr>
          </a:p>
        </p:txBody>
      </p:sp>
      <p:pic>
        <p:nvPicPr>
          <p:cNvPr id="26627"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38915" name="Rectangle 3"/>
          <p:cNvSpPr>
            <a:spLocks noChangeArrowheads="1"/>
          </p:cNvSpPr>
          <p:nvPr/>
        </p:nvSpPr>
        <p:spPr bwMode="auto">
          <a:xfrm>
            <a:off x="444500" y="1052513"/>
            <a:ext cx="8686800" cy="5868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buClr>
                <a:schemeClr val="hlink"/>
              </a:buClr>
              <a:buSzPct val="156000"/>
              <a:defRPr/>
            </a:pPr>
            <a:r>
              <a:rPr lang="el-GR" sz="3200"/>
              <a:t> </a:t>
            </a:r>
            <a:endParaRPr lang="en-US" sz="3500" b="1" u="sng"/>
          </a:p>
          <a:p>
            <a:pPr marL="342900" indent="-342900" eaLnBrk="0" hangingPunct="0">
              <a:buClr>
                <a:schemeClr val="hlink"/>
              </a:buClr>
              <a:buSzPct val="156000"/>
              <a:defRPr/>
            </a:pPr>
            <a:r>
              <a:rPr lang="en-US" sz="3500" b="1" u="sng"/>
              <a:t> </a:t>
            </a:r>
            <a:endParaRPr lang="el-GR" sz="3500" b="1" u="sng"/>
          </a:p>
        </p:txBody>
      </p:sp>
      <p:pic>
        <p:nvPicPr>
          <p:cNvPr id="26629" name="Picture 7"/>
          <p:cNvPicPr>
            <a:picLocks noChangeAspect="1" noChangeArrowheads="1"/>
          </p:cNvPicPr>
          <p:nvPr/>
        </p:nvPicPr>
        <p:blipFill>
          <a:blip r:embed="rId3" cstate="print"/>
          <a:srcRect/>
          <a:stretch>
            <a:fillRect/>
          </a:stretch>
        </p:blipFill>
        <p:spPr bwMode="auto">
          <a:xfrm>
            <a:off x="444500" y="765175"/>
            <a:ext cx="8458200" cy="594042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2413" y="333375"/>
            <a:ext cx="9396413"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Ποινικές Κυρώσεις για αδικήματα φοροδιαφυγής</a:t>
            </a:r>
          </a:p>
          <a:p>
            <a:pPr algn="ctr">
              <a:buFontTx/>
              <a:buNone/>
              <a:defRPr/>
            </a:pPr>
            <a:endParaRPr lang="el-GR" sz="1200" b="1" smtClean="0">
              <a:solidFill>
                <a:srgbClr val="FF9900"/>
              </a:solidFill>
              <a:effectLst>
                <a:outerShdw blurRad="38100" dist="38100" dir="2700000" algn="tl">
                  <a:srgbClr val="000000"/>
                </a:outerShdw>
              </a:effectLst>
            </a:endParaRPr>
          </a:p>
          <a:p>
            <a:pPr>
              <a:buFontTx/>
              <a:buNone/>
              <a:defRPr/>
            </a:pPr>
            <a:r>
              <a:rPr lang="el-GR" sz="2500" b="1" smtClean="0">
                <a:effectLst>
                  <a:outerShdw blurRad="38100" dist="38100" dir="2700000" algn="tl">
                    <a:srgbClr val="000000"/>
                  </a:outerShdw>
                </a:effectLst>
              </a:rPr>
              <a:t>	</a:t>
            </a:r>
            <a:r>
              <a:rPr lang="el-GR" sz="2600" b="1" smtClean="0">
                <a:effectLst>
                  <a:outerShdw blurRad="38100" dist="38100" dir="2700000" algn="tl">
                    <a:srgbClr val="000000"/>
                  </a:outerShdw>
                </a:effectLst>
              </a:rPr>
              <a:t>Αδίκημα μη απόδοσης ή ανακριβούς απόδοσης στο Δημόσιο ΦΠΑ, παρακρατούμενων και επιρριπτόμενων φόρων, διαπράττει ο φορολογούμενος που δεν απέδωσε ή απέδωσε ανακριβώς ή συμψήφισε ή έλαβε επιστροφή Φ.Π.Α., εξαπατώντας τη φορολογική αρχή, τιμωρούμενος: </a:t>
            </a:r>
          </a:p>
          <a:p>
            <a:pPr>
              <a:buFontTx/>
              <a:buNone/>
              <a:defRPr/>
            </a:pPr>
            <a:r>
              <a:rPr lang="el-GR" sz="2600" b="1" smtClean="0">
                <a:effectLst>
                  <a:outerShdw blurRad="38100" dist="38100" dir="2700000" algn="tl">
                    <a:srgbClr val="000000"/>
                  </a:outerShdw>
                </a:effectLst>
              </a:rPr>
              <a:t>	α) </a:t>
            </a:r>
            <a:r>
              <a:rPr lang="el-GR" sz="2600" b="1" smtClean="0">
                <a:solidFill>
                  <a:schemeClr val="tx2"/>
                </a:solidFill>
                <a:effectLst>
                  <a:outerShdw blurRad="38100" dist="38100" dir="2700000" algn="tl">
                    <a:srgbClr val="000000"/>
                  </a:outerShdw>
                </a:effectLst>
              </a:rPr>
              <a:t>με  φυλάκιση</a:t>
            </a:r>
            <a:r>
              <a:rPr lang="el-GR" sz="2600" b="1" smtClean="0">
                <a:effectLst>
                  <a:outerShdw blurRad="38100" dist="38100" dir="2700000" algn="tl">
                    <a:srgbClr val="000000"/>
                  </a:outerShdw>
                </a:effectLst>
              </a:rPr>
              <a:t> εφόσον το προς απόδοση ποσό του κύριου φόρου, ή το ποσό του Φ.Π.Α. που συμψηφίσθηκε ή δεν αποδόθηκε ή αποδόθηκε ανακριβώς,  </a:t>
            </a:r>
            <a:r>
              <a:rPr lang="el-GR" sz="2600" b="1" smtClean="0">
                <a:solidFill>
                  <a:schemeClr val="tx2"/>
                </a:solidFill>
                <a:effectLst>
                  <a:outerShdw blurRad="38100" dist="38100" dir="2700000" algn="tl">
                    <a:srgbClr val="000000"/>
                  </a:outerShdw>
                </a:effectLst>
              </a:rPr>
              <a:t>ανέρχεται σε ετήσια βάση έως το ποσό των 3.000 ευρώ, </a:t>
            </a:r>
          </a:p>
          <a:p>
            <a:pPr>
              <a:buFontTx/>
              <a:buNone/>
              <a:defRPr/>
            </a:pPr>
            <a:r>
              <a:rPr lang="el-GR" sz="2600" b="1" smtClean="0">
                <a:effectLst>
                  <a:outerShdw blurRad="38100" dist="38100" dir="2700000" algn="tl">
                    <a:srgbClr val="000000"/>
                  </a:outerShdw>
                </a:effectLst>
              </a:rPr>
              <a:t>	β) </a:t>
            </a:r>
            <a:r>
              <a:rPr lang="el-GR" sz="2600" b="1" smtClean="0">
                <a:solidFill>
                  <a:schemeClr val="tx2"/>
                </a:solidFill>
                <a:effectLst>
                  <a:outerShdw blurRad="38100" dist="38100" dir="2700000" algn="tl">
                    <a:srgbClr val="000000"/>
                  </a:outerShdw>
                </a:effectLst>
              </a:rPr>
              <a:t>με φυλάκιση τουλάχιστον  1 έτους</a:t>
            </a:r>
            <a:r>
              <a:rPr lang="el-GR" sz="2600" b="1" smtClean="0">
                <a:effectLst>
                  <a:outerShdw blurRad="38100" dist="38100" dir="2700000" algn="tl">
                    <a:srgbClr val="000000"/>
                  </a:outerShdw>
                </a:effectLst>
              </a:rPr>
              <a:t>, αν το ως άνω ποσό ανέρχεται </a:t>
            </a:r>
            <a:r>
              <a:rPr lang="el-GR" sz="2600" b="1" smtClean="0">
                <a:solidFill>
                  <a:schemeClr val="tx2"/>
                </a:solidFill>
                <a:effectLst>
                  <a:outerShdw blurRad="38100" dist="38100" dir="2700000" algn="tl">
                    <a:srgbClr val="000000"/>
                  </a:outerShdw>
                </a:effectLst>
              </a:rPr>
              <a:t>σε ετήσια βάση από 3.000- 75.000 ευρώ</a:t>
            </a:r>
            <a:r>
              <a:rPr lang="el-GR" sz="2600" b="1" smtClean="0">
                <a:effectLst>
                  <a:outerShdw blurRad="38100" dist="38100" dir="2700000" algn="tl">
                    <a:srgbClr val="000000"/>
                  </a:outerShdw>
                </a:effectLst>
              </a:rPr>
              <a:t> και </a:t>
            </a:r>
          </a:p>
          <a:p>
            <a:pPr>
              <a:buFontTx/>
              <a:buNone/>
              <a:defRPr/>
            </a:pPr>
            <a:r>
              <a:rPr lang="el-GR" sz="2600" b="1" smtClean="0">
                <a:effectLst>
                  <a:outerShdw blurRad="38100" dist="38100" dir="2700000" algn="tl">
                    <a:srgbClr val="000000"/>
                  </a:outerShdw>
                </a:effectLst>
              </a:rPr>
              <a:t>	γ) </a:t>
            </a:r>
            <a:r>
              <a:rPr lang="el-GR" sz="2600" b="1" smtClean="0">
                <a:solidFill>
                  <a:schemeClr val="tx2"/>
                </a:solidFill>
                <a:effectLst>
                  <a:outerShdw blurRad="38100" dist="38100" dir="2700000" algn="tl">
                    <a:srgbClr val="000000"/>
                  </a:outerShdw>
                </a:effectLst>
              </a:rPr>
              <a:t>με κάθειρξη μέχρι 10 έτη</a:t>
            </a:r>
            <a:r>
              <a:rPr lang="el-GR" sz="2600" b="1" smtClean="0">
                <a:effectLst>
                  <a:outerShdw blurRad="38100" dist="38100" dir="2700000" algn="tl">
                    <a:srgbClr val="000000"/>
                  </a:outerShdw>
                </a:effectLst>
              </a:rPr>
              <a:t>, αν το ως άνω ποσό </a:t>
            </a:r>
            <a:r>
              <a:rPr lang="el-GR" sz="2600" b="1" smtClean="0">
                <a:solidFill>
                  <a:schemeClr val="tx2"/>
                </a:solidFill>
                <a:effectLst>
                  <a:outerShdw blurRad="38100" dist="38100" dir="2700000" algn="tl">
                    <a:srgbClr val="000000"/>
                  </a:outerShdw>
                </a:effectLst>
              </a:rPr>
              <a:t>υπερβαίνει σε ετήσια βάση τα  75.000 ευρώ</a:t>
            </a:r>
            <a:r>
              <a:rPr lang="el-GR" sz="2600" b="1" smtClean="0">
                <a:effectLst>
                  <a:outerShdw blurRad="38100" dist="38100" dir="2700000" algn="tl">
                    <a:srgbClr val="000000"/>
                  </a:outerShdw>
                </a:effectLst>
              </a:rPr>
              <a:t>. </a:t>
            </a:r>
            <a:endParaRPr lang="en-US" sz="2600" b="1" smtClean="0">
              <a:solidFill>
                <a:schemeClr val="tx2"/>
              </a:solidFill>
              <a:effectLst>
                <a:outerShdw blurRad="38100" dist="38100" dir="2700000" algn="tl">
                  <a:srgbClr val="000000"/>
                </a:outerShdw>
              </a:effectLst>
            </a:endParaRPr>
          </a:p>
          <a:p>
            <a:pPr>
              <a:defRPr/>
            </a:pPr>
            <a:endParaRPr lang="en-US" sz="2600" b="1" smtClean="0">
              <a:effectLst>
                <a:outerShdw blurRad="38100" dist="38100" dir="2700000" algn="tl">
                  <a:srgbClr val="000000"/>
                </a:outerShdw>
              </a:effectLst>
            </a:endParaRPr>
          </a:p>
        </p:txBody>
      </p:sp>
      <p:pic>
        <p:nvPicPr>
          <p:cNvPr id="13619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2" end="2"/>
                                            </p:txEl>
                                          </p:spTgt>
                                        </p:tgtEl>
                                        <p:attrNameLst>
                                          <p:attrName>style.visibility</p:attrName>
                                        </p:attrNameLst>
                                      </p:cBhvr>
                                      <p:to>
                                        <p:strVal val="visible"/>
                                      </p:to>
                                    </p:set>
                                    <p:anim calcmode="lin" valueType="num">
                                      <p:cBhvr>
                                        <p:cTn id="14"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3" end="3"/>
                                            </p:txEl>
                                          </p:spTgt>
                                        </p:tgtEl>
                                        <p:attrNameLst>
                                          <p:attrName>style.visibility</p:attrName>
                                        </p:attrNameLst>
                                      </p:cBhvr>
                                      <p:to>
                                        <p:strVal val="visible"/>
                                      </p:to>
                                    </p:set>
                                    <p:anim calcmode="lin" valueType="num">
                                      <p:cBhvr>
                                        <p:cTn id="21"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4" end="4"/>
                                            </p:txEl>
                                          </p:spTgt>
                                        </p:tgtEl>
                                        <p:attrNameLst>
                                          <p:attrName>style.visibility</p:attrName>
                                        </p:attrNameLst>
                                      </p:cBhvr>
                                      <p:to>
                                        <p:strVal val="visible"/>
                                      </p:to>
                                    </p:set>
                                    <p:anim calcmode="lin" valueType="num">
                                      <p:cBhvr>
                                        <p:cTn id="28"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5" end="5"/>
                                            </p:txEl>
                                          </p:spTgt>
                                        </p:tgtEl>
                                        <p:attrNameLst>
                                          <p:attrName>style.visibility</p:attrName>
                                        </p:attrNameLst>
                                      </p:cBhvr>
                                      <p:to>
                                        <p:strVal val="visible"/>
                                      </p:to>
                                    </p:set>
                                    <p:anim calcmode="lin" valueType="num">
                                      <p:cBhvr>
                                        <p:cTn id="35" dur="1000" fill="hold"/>
                                        <p:tgtEl>
                                          <p:spTgt spid="98306">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2413" y="333375"/>
            <a:ext cx="9144001" cy="7848600"/>
          </a:xfrm>
        </p:spPr>
        <p:txBody>
          <a:bodyPr/>
          <a:lstStyle/>
          <a:p>
            <a:pPr algn="ctr">
              <a:lnSpc>
                <a:spcPct val="80000"/>
              </a:lnSpc>
              <a:buFontTx/>
              <a:buNone/>
              <a:defRPr/>
            </a:pPr>
            <a:r>
              <a:rPr lang="el-GR" sz="2800" b="1" smtClean="0">
                <a:solidFill>
                  <a:srgbClr val="FF9900"/>
                </a:solidFill>
                <a:effectLst>
                  <a:outerShdw blurRad="38100" dist="38100" dir="2700000" algn="tl">
                    <a:srgbClr val="000000"/>
                  </a:outerShdw>
                </a:effectLst>
              </a:rPr>
              <a:t>Τα αδικήματα  φοροδιαφυγής  και λαθρεμπορίας τιμωρούνται και με τις διατάξεις για το ξέπλυμα του βρώμικου χρήματος</a:t>
            </a:r>
            <a:r>
              <a:rPr lang="el-GR" sz="2400" b="1" smtClean="0">
                <a:solidFill>
                  <a:srgbClr val="FF9900"/>
                </a:solidFill>
                <a:effectLst>
                  <a:outerShdw blurRad="38100" dist="38100" dir="2700000" algn="tl">
                    <a:srgbClr val="000000"/>
                  </a:outerShdw>
                </a:effectLst>
              </a:rPr>
              <a:t> </a:t>
            </a:r>
          </a:p>
          <a:p>
            <a:pPr algn="ctr">
              <a:lnSpc>
                <a:spcPct val="80000"/>
              </a:lnSpc>
              <a:buFontTx/>
              <a:buNone/>
              <a:defRPr/>
            </a:pPr>
            <a:endParaRPr lang="el-GR" sz="2400" b="1" smtClean="0">
              <a:solidFill>
                <a:srgbClr val="FF9900"/>
              </a:solidFill>
              <a:effectLst>
                <a:outerShdw blurRad="38100" dist="38100" dir="2700000" algn="tl">
                  <a:srgbClr val="000000"/>
                </a:outerShdw>
              </a:effectLst>
            </a:endParaRPr>
          </a:p>
          <a:p>
            <a:pPr>
              <a:lnSpc>
                <a:spcPct val="80000"/>
              </a:lnSpc>
              <a:defRPr/>
            </a:pPr>
            <a:r>
              <a:rPr lang="el-GR" sz="2800" b="1" smtClean="0">
                <a:effectLst>
                  <a:outerShdw blurRad="38100" dist="38100" dir="2700000" algn="tl">
                    <a:srgbClr val="000000"/>
                  </a:outerShdw>
                </a:effectLst>
              </a:rPr>
              <a:t>Τα αδικήματα της φοροδιαφυγής  και της λαθρεμπορίας (του τελωνιακού κώδικα) εμπίπτουν στις διατάξεις για το ξέπλυμα του βρώμικου χρήματος  - στον  ν. 3691/08-, προκειμένου να τους αποδίδεται η ιδιαίτερη απαξία που αρμόζει στην παραβατική αυτή συμπεριφορά. </a:t>
            </a:r>
            <a:r>
              <a:rPr lang="el-GR" sz="2800" b="1" smtClean="0">
                <a:solidFill>
                  <a:schemeClr val="tx2"/>
                </a:solidFill>
                <a:effectLst>
                  <a:outerShdw blurRad="38100" dist="38100" dir="2700000" algn="tl">
                    <a:srgbClr val="000000"/>
                  </a:outerShdw>
                </a:effectLst>
              </a:rPr>
              <a:t> </a:t>
            </a:r>
          </a:p>
          <a:p>
            <a:pPr>
              <a:lnSpc>
                <a:spcPct val="80000"/>
              </a:lnSpc>
              <a:defRPr/>
            </a:pPr>
            <a:endParaRPr lang="el-GR" sz="2800" b="1" smtClean="0">
              <a:solidFill>
                <a:schemeClr val="tx2"/>
              </a:solidFill>
              <a:effectLst>
                <a:outerShdw blurRad="38100" dist="38100" dir="2700000" algn="tl">
                  <a:srgbClr val="000000"/>
                </a:outerShdw>
              </a:effectLst>
            </a:endParaRPr>
          </a:p>
          <a:p>
            <a:pPr>
              <a:lnSpc>
                <a:spcPct val="80000"/>
              </a:lnSpc>
              <a:defRPr/>
            </a:pPr>
            <a:r>
              <a:rPr lang="el-GR" sz="2800" b="1" smtClean="0">
                <a:effectLst>
                  <a:outerShdw blurRad="38100" dist="38100" dir="2700000" algn="tl">
                    <a:srgbClr val="000000"/>
                  </a:outerShdw>
                </a:effectLst>
              </a:rPr>
              <a:t>Τιμωρείται ως </a:t>
            </a:r>
            <a:r>
              <a:rPr lang="el-GR" sz="2800" b="1" smtClean="0">
                <a:solidFill>
                  <a:srgbClr val="FFFF00"/>
                </a:solidFill>
                <a:effectLst>
                  <a:outerShdw blurRad="38100" dist="38100" dir="2700000" algn="tl">
                    <a:srgbClr val="000000"/>
                  </a:outerShdw>
                </a:effectLst>
              </a:rPr>
              <a:t>κακούργημα η λαθρεμπορία </a:t>
            </a:r>
            <a:r>
              <a:rPr lang="el-GR" sz="2800" b="1" smtClean="0">
                <a:effectLst>
                  <a:outerShdw blurRad="38100" dist="38100" dir="2700000" algn="tl">
                    <a:srgbClr val="000000"/>
                  </a:outerShdw>
                </a:effectLst>
              </a:rPr>
              <a:t>, εφόσον οι δασμοί που στερήθηκε το δημόσιο υπερβαίνουν τις 150.000. </a:t>
            </a:r>
          </a:p>
          <a:p>
            <a:pPr>
              <a:lnSpc>
                <a:spcPct val="80000"/>
              </a:lnSpc>
              <a:defRPr/>
            </a:pPr>
            <a:endParaRPr lang="el-GR" sz="2800" b="1" smtClean="0">
              <a:solidFill>
                <a:schemeClr val="tx2"/>
              </a:solidFill>
              <a:effectLst>
                <a:outerShdw blurRad="38100" dist="38100" dir="2700000" algn="tl">
                  <a:srgbClr val="000000"/>
                </a:outerShdw>
              </a:effectLst>
            </a:endParaRPr>
          </a:p>
          <a:p>
            <a:pPr>
              <a:lnSpc>
                <a:spcPct val="80000"/>
              </a:lnSpc>
              <a:defRPr/>
            </a:pPr>
            <a:endParaRPr lang="el-GR" sz="2800" b="1" smtClean="0">
              <a:solidFill>
                <a:schemeClr val="tx2"/>
              </a:solidFill>
              <a:effectLst>
                <a:outerShdw blurRad="38100" dist="38100" dir="2700000" algn="tl">
                  <a:srgbClr val="000000"/>
                </a:outerShdw>
              </a:effectLst>
            </a:endParaRPr>
          </a:p>
          <a:p>
            <a:pPr>
              <a:lnSpc>
                <a:spcPct val="80000"/>
              </a:lnSpc>
              <a:defRPr/>
            </a:pPr>
            <a:endParaRPr lang="el-GR" sz="1800" b="1" smtClean="0">
              <a:solidFill>
                <a:schemeClr val="tx2"/>
              </a:solidFill>
              <a:effectLst>
                <a:outerShdw blurRad="38100" dist="38100" dir="2700000" algn="tl">
                  <a:srgbClr val="000000"/>
                </a:outerShdw>
              </a:effectLst>
            </a:endParaRPr>
          </a:p>
          <a:p>
            <a:pPr algn="ctr">
              <a:lnSpc>
                <a:spcPct val="80000"/>
              </a:lnSpc>
              <a:buFontTx/>
              <a:buNone/>
              <a:defRPr/>
            </a:pPr>
            <a:endParaRPr lang="el-GR" sz="1800" b="1" smtClean="0">
              <a:effectLst>
                <a:outerShdw blurRad="38100" dist="38100" dir="2700000" algn="tl">
                  <a:srgbClr val="000000"/>
                </a:outerShdw>
              </a:effectLst>
            </a:endParaRPr>
          </a:p>
          <a:p>
            <a:pPr>
              <a:lnSpc>
                <a:spcPct val="80000"/>
              </a:lnSpc>
              <a:buFontTx/>
              <a:buNone/>
              <a:defRPr/>
            </a:pPr>
            <a:endParaRPr lang="el-GR" sz="1800" b="1" smtClean="0">
              <a:effectLst>
                <a:outerShdw blurRad="38100" dist="38100" dir="2700000" algn="tl">
                  <a:srgbClr val="000000"/>
                </a:outerShdw>
              </a:effectLst>
            </a:endParaRPr>
          </a:p>
          <a:p>
            <a:pPr>
              <a:lnSpc>
                <a:spcPct val="80000"/>
              </a:lnSpc>
              <a:buFontTx/>
              <a:buNone/>
              <a:defRPr/>
            </a:pPr>
            <a:endParaRPr lang="el-GR" sz="1800" b="1" smtClean="0">
              <a:effectLst>
                <a:outerShdw blurRad="38100" dist="38100" dir="2700000" algn="tl">
                  <a:srgbClr val="000000"/>
                </a:outerShdw>
              </a:effectLst>
            </a:endParaRPr>
          </a:p>
          <a:p>
            <a:pPr algn="ctr">
              <a:lnSpc>
                <a:spcPct val="80000"/>
              </a:lnSpc>
              <a:buFontTx/>
              <a:buNone/>
              <a:defRPr/>
            </a:pPr>
            <a:endParaRPr lang="el-GR" sz="2000" b="1" smtClean="0">
              <a:solidFill>
                <a:schemeClr val="tx2"/>
              </a:solidFill>
              <a:effectLst>
                <a:outerShdw blurRad="38100" dist="38100" dir="2700000" algn="tl">
                  <a:srgbClr val="000000"/>
                </a:outerShdw>
              </a:effectLst>
            </a:endParaRPr>
          </a:p>
          <a:p>
            <a:pPr>
              <a:lnSpc>
                <a:spcPct val="80000"/>
              </a:lnSpc>
              <a:buFontTx/>
              <a:buNone/>
              <a:defRPr/>
            </a:pPr>
            <a:r>
              <a:rPr lang="el-GR" sz="2000" b="1" smtClean="0">
                <a:effectLst>
                  <a:outerShdw blurRad="38100" dist="38100" dir="2700000" algn="tl">
                    <a:srgbClr val="000000"/>
                  </a:outerShdw>
                </a:effectLst>
              </a:rPr>
              <a:t/>
            </a:r>
            <a:br>
              <a:rPr lang="el-GR" sz="2000" b="1" smtClean="0">
                <a:effectLst>
                  <a:outerShdw blurRad="38100" dist="38100" dir="2700000" algn="tl">
                    <a:srgbClr val="000000"/>
                  </a:outerShdw>
                </a:effectLst>
              </a:rPr>
            </a:br>
            <a:endParaRPr lang="en-US" sz="2800" b="1" smtClean="0">
              <a:solidFill>
                <a:schemeClr val="tx2"/>
              </a:solidFill>
              <a:effectLst>
                <a:outerShdw blurRad="38100" dist="38100" dir="2700000" algn="tl">
                  <a:srgbClr val="000000"/>
                </a:outerShdw>
              </a:effectLst>
            </a:endParaRPr>
          </a:p>
          <a:p>
            <a:pPr>
              <a:lnSpc>
                <a:spcPct val="80000"/>
              </a:lnSpc>
              <a:defRPr/>
            </a:pPr>
            <a:endParaRPr lang="en-US" sz="2200" b="1" smtClean="0">
              <a:effectLst>
                <a:outerShdw blurRad="38100" dist="38100" dir="2700000" algn="tl">
                  <a:srgbClr val="000000"/>
                </a:outerShdw>
              </a:effectLst>
            </a:endParaRPr>
          </a:p>
        </p:txBody>
      </p:sp>
      <p:pic>
        <p:nvPicPr>
          <p:cNvPr id="13721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2" end="2"/>
                                            </p:txEl>
                                          </p:spTgt>
                                        </p:tgtEl>
                                        <p:attrNameLst>
                                          <p:attrName>style.visibility</p:attrName>
                                        </p:attrNameLst>
                                      </p:cBhvr>
                                      <p:to>
                                        <p:strVal val="visible"/>
                                      </p:to>
                                    </p:set>
                                    <p:anim calcmode="lin" valueType="num">
                                      <p:cBhvr>
                                        <p:cTn id="14"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4" end="4"/>
                                            </p:txEl>
                                          </p:spTgt>
                                        </p:tgtEl>
                                        <p:attrNameLst>
                                          <p:attrName>style.visibility</p:attrName>
                                        </p:attrNameLst>
                                      </p:cBhvr>
                                      <p:to>
                                        <p:strVal val="visible"/>
                                      </p:to>
                                    </p:set>
                                    <p:anim calcmode="lin" valueType="num">
                                      <p:cBhvr>
                                        <p:cTn id="21"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12" end="12"/>
                                            </p:txEl>
                                          </p:spTgt>
                                        </p:tgtEl>
                                        <p:attrNameLst>
                                          <p:attrName>style.visibility</p:attrName>
                                        </p:attrNameLst>
                                      </p:cBhvr>
                                      <p:to>
                                        <p:strVal val="visible"/>
                                      </p:to>
                                    </p:set>
                                    <p:anim calcmode="lin" valueType="num">
                                      <p:cBhvr>
                                        <p:cTn id="28" dur="1000" fill="hold"/>
                                        <p:tgtEl>
                                          <p:spTgt spid="98306">
                                            <p:txEl>
                                              <p:pRg st="12" end="12"/>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12" end="12"/>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549275"/>
            <a:ext cx="914400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3600" b="1" smtClean="0">
                <a:solidFill>
                  <a:srgbClr val="FF9900"/>
                </a:solidFill>
                <a:effectLst>
                  <a:outerShdw blurRad="38100" dist="38100" dir="2700000" algn="tl">
                    <a:srgbClr val="000000"/>
                  </a:outerShdw>
                </a:effectLst>
              </a:rPr>
              <a:t>Αμοιβή για αποκάλυψη φαινομένων παραβατικής συμπεριφοράς.</a:t>
            </a:r>
          </a:p>
          <a:p>
            <a:pPr>
              <a:defRPr/>
            </a:pPr>
            <a:r>
              <a:rPr lang="el-GR" sz="2800" b="1" smtClean="0">
                <a:effectLst>
                  <a:outerShdw blurRad="38100" dist="38100" dir="2700000" algn="tl">
                    <a:srgbClr val="000000"/>
                  </a:outerShdw>
                </a:effectLst>
              </a:rPr>
              <a:t>Όργανα της διοίκησης μπορούν να εμφανίζονται ως συναλλασσόμενα ή συμπράττοντα χωρίς κάτι τέτοιο να συνιστά αδίκημα, προκειμένου να συλλαμβάνεται εφοριακός ή τελωνειακός υπάλληλος που δωροδοκείται ή συναλλασσόμενος που επιδιώκει να φοροδιαφύγει .</a:t>
            </a:r>
          </a:p>
          <a:p>
            <a:pPr>
              <a:defRPr/>
            </a:pPr>
            <a:endParaRPr lang="el-GR" sz="1000" b="1" smtClean="0">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 Ορίζεται </a:t>
            </a:r>
            <a:r>
              <a:rPr lang="el-GR" sz="2800" b="1" smtClean="0">
                <a:solidFill>
                  <a:srgbClr val="FFFF00"/>
                </a:solidFill>
                <a:effectLst>
                  <a:outerShdw blurRad="38100" dist="38100" dir="2700000" algn="tl">
                    <a:srgbClr val="000000"/>
                  </a:outerShdw>
                </a:effectLst>
              </a:rPr>
              <a:t>αμοιβή για όποιον καταγγείλει</a:t>
            </a:r>
            <a:r>
              <a:rPr lang="el-GR" sz="2800" b="1" smtClean="0">
                <a:effectLst>
                  <a:outerShdw blurRad="38100" dist="38100" dir="2700000" algn="tl">
                    <a:srgbClr val="000000"/>
                  </a:outerShdw>
                </a:effectLst>
              </a:rPr>
              <a:t>,  είτε δωροδοκία τελωνειακού ή εφοριακού υπαλλήλου ή φορολογική ή τελωνειακή παράβαση συναλλασσόμενου και εφόσον η  καταγγελία πιστοποιηθεί,  προσδιορίζεται  το ύψος της αμοιβής σε συνάρτηση με το ποσό του προστίμου που θα εισπραχθεί από το δημόσιο. </a:t>
            </a:r>
          </a:p>
          <a:p>
            <a:pPr>
              <a:defRPr/>
            </a:pPr>
            <a:endParaRPr lang="el-GR" sz="2800" b="1" smtClean="0">
              <a:solidFill>
                <a:schemeClr val="tx2"/>
              </a:solidFill>
              <a:effectLst>
                <a:outerShdw blurRad="38100" dist="38100" dir="2700000" algn="tl">
                  <a:srgbClr val="000000"/>
                </a:outerShdw>
              </a:effectLst>
            </a:endParaRPr>
          </a:p>
          <a:p>
            <a:pPr>
              <a:defRPr/>
            </a:pPr>
            <a:endParaRPr lang="el-GR" sz="2800" b="1" smtClean="0">
              <a:solidFill>
                <a:schemeClr val="tx2"/>
              </a:solidFill>
              <a:effectLst>
                <a:outerShdw blurRad="38100" dist="38100" dir="2700000" algn="tl">
                  <a:srgbClr val="000000"/>
                </a:outerShdw>
              </a:effectLst>
            </a:endParaRPr>
          </a:p>
          <a:p>
            <a:pPr>
              <a:defRPr/>
            </a:pPr>
            <a:endParaRPr lang="el-GR" sz="2800" b="1" smtClean="0">
              <a:solidFill>
                <a:schemeClr val="tx2"/>
              </a:solidFill>
              <a:effectLst>
                <a:outerShdw blurRad="38100" dist="38100" dir="2700000" algn="tl">
                  <a:srgbClr val="000000"/>
                </a:outerShdw>
              </a:effectLst>
            </a:endParaRP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824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3" end="3"/>
                                            </p:txEl>
                                          </p:spTgt>
                                        </p:tgtEl>
                                        <p:attrNameLst>
                                          <p:attrName>style.visibility</p:attrName>
                                        </p:attrNameLst>
                                      </p:cBhvr>
                                      <p:to>
                                        <p:strVal val="visible"/>
                                      </p:to>
                                    </p:set>
                                    <p:anim calcmode="lin" valueType="num">
                                      <p:cBhvr>
                                        <p:cTn id="21"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11" end="11"/>
                                            </p:txEl>
                                          </p:spTgt>
                                        </p:tgtEl>
                                        <p:attrNameLst>
                                          <p:attrName>style.visibility</p:attrName>
                                        </p:attrNameLst>
                                      </p:cBhvr>
                                      <p:to>
                                        <p:strVal val="visible"/>
                                      </p:to>
                                    </p:set>
                                    <p:anim calcmode="lin" valueType="num">
                                      <p:cBhvr>
                                        <p:cTn id="28" dur="1000" fill="hold"/>
                                        <p:tgtEl>
                                          <p:spTgt spid="98306">
                                            <p:txEl>
                                              <p:pRg st="11" end="11"/>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11" end="11"/>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981075"/>
            <a:ext cx="8642350" cy="6335713"/>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p>
          <a:p>
            <a:pPr algn="ctr">
              <a:buFontTx/>
              <a:buNone/>
              <a:defRPr/>
            </a:pPr>
            <a:r>
              <a:rPr lang="el-GR" sz="3600" b="1" smtClean="0">
                <a:solidFill>
                  <a:schemeClr val="tx2"/>
                </a:solidFill>
                <a:effectLst>
                  <a:outerShdw blurRad="38100" dist="38100" dir="2700000" algn="tl">
                    <a:srgbClr val="000000"/>
                  </a:outerShdw>
                </a:effectLst>
              </a:rPr>
              <a:t> </a:t>
            </a:r>
            <a:r>
              <a:rPr lang="el-GR" sz="4800" b="1" smtClean="0">
                <a:solidFill>
                  <a:srgbClr val="FF9900"/>
                </a:solidFill>
                <a:effectLst>
                  <a:outerShdw blurRad="38100" dist="38100" dir="2700000" algn="tl">
                    <a:srgbClr val="000000"/>
                  </a:outerShdw>
                </a:effectLst>
              </a:rPr>
              <a:t>ΦΟΡΟΛΟΓΙΑ ΚΕΦΑΛΑΙΟΥ: </a:t>
            </a:r>
          </a:p>
          <a:p>
            <a:pPr algn="ctr">
              <a:buFontTx/>
              <a:buNone/>
              <a:defRPr/>
            </a:pPr>
            <a:r>
              <a:rPr lang="el-GR" sz="4800" b="1" smtClean="0">
                <a:solidFill>
                  <a:srgbClr val="FF9900"/>
                </a:solidFill>
                <a:effectLst>
                  <a:outerShdw blurRad="38100" dist="38100" dir="2700000" algn="tl">
                    <a:srgbClr val="000000"/>
                  </a:outerShdw>
                </a:effectLst>
              </a:rPr>
              <a:t>ΜΕΤΑΒΙΒΑΣΕΙΣ </a:t>
            </a:r>
          </a:p>
          <a:p>
            <a:pPr>
              <a:buFontTx/>
              <a:buNone/>
              <a:defRPr/>
            </a:pPr>
            <a:r>
              <a:rPr lang="el-GR" b="1" smtClean="0">
                <a:solidFill>
                  <a:srgbClr val="FF9900"/>
                </a:solidFill>
                <a:effectLst>
                  <a:outerShdw blurRad="38100" dist="38100" dir="2700000" algn="tl">
                    <a:srgbClr val="000000"/>
                  </a:outerShdw>
                </a:effectLst>
              </a:rPr>
              <a:t/>
            </a:r>
            <a:br>
              <a:rPr lang="el-GR" b="1" smtClean="0">
                <a:solidFill>
                  <a:srgbClr val="FF9900"/>
                </a:solidFill>
                <a:effectLst>
                  <a:outerShdw blurRad="38100" dist="38100" dir="2700000" algn="tl">
                    <a:srgbClr val="000000"/>
                  </a:outerShdw>
                </a:effectLst>
              </a:rPr>
            </a:br>
            <a:endParaRPr lang="en-US" sz="4000" b="1" smtClean="0">
              <a:solidFill>
                <a:srgbClr val="FF9900"/>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3926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361950"/>
            <a:ext cx="9396413" cy="6496050"/>
          </a:xfrm>
        </p:spPr>
        <p:txBody>
          <a:bodyPr/>
          <a:lstStyle/>
          <a:p>
            <a:pPr algn="ctr">
              <a:buFontTx/>
              <a:buNone/>
              <a:defRPr/>
            </a:pPr>
            <a:r>
              <a:rPr lang="el-GR" sz="3600" b="1" smtClean="0">
                <a:solidFill>
                  <a:srgbClr val="FF9900"/>
                </a:solidFill>
                <a:effectLst>
                  <a:outerShdw blurRad="38100" dist="38100" dir="2700000" algn="tl">
                    <a:srgbClr val="000000"/>
                  </a:outerShdw>
                </a:effectLst>
              </a:rPr>
              <a:t>Απαλλαγή από το ΦΜΑ για Α΄ κατοικία</a:t>
            </a:r>
          </a:p>
          <a:p>
            <a:pPr algn="ctr">
              <a:buFontTx/>
              <a:buNone/>
              <a:defRPr/>
            </a:pPr>
            <a:endParaRPr lang="el-GR" sz="1000" b="1" smtClean="0">
              <a:solidFill>
                <a:srgbClr val="FF9900"/>
              </a:solidFill>
              <a:effectLst>
                <a:outerShdw blurRad="38100" dist="38100" dir="2700000" algn="tl">
                  <a:srgbClr val="000000"/>
                </a:outerShdw>
              </a:effectLst>
            </a:endParaRPr>
          </a:p>
          <a:p>
            <a:pPr>
              <a:defRPr/>
            </a:pPr>
            <a:r>
              <a:rPr lang="el-GR" sz="2800" b="1" smtClean="0">
                <a:solidFill>
                  <a:schemeClr val="hlink"/>
                </a:solidFill>
                <a:effectLst>
                  <a:outerShdw blurRad="38100" dist="38100" dir="2700000" algn="tl">
                    <a:srgbClr val="000000"/>
                  </a:outerShdw>
                </a:effectLst>
              </a:rPr>
              <a:t>Κατάργηση απαλλαγής για αγορά ακινήτου πρώτης κατοικίας μέχρι 200 τ.μ. ανεξαρτήτως αξίας</a:t>
            </a:r>
            <a:r>
              <a:rPr lang="el-GR" sz="2800" b="1" smtClean="0">
                <a:effectLst>
                  <a:outerShdw blurRad="38100" dist="38100" dir="2700000" algn="tl">
                    <a:srgbClr val="000000"/>
                  </a:outerShdw>
                </a:effectLst>
              </a:rPr>
              <a:t>. </a:t>
            </a:r>
          </a:p>
          <a:p>
            <a:pPr>
              <a:defRPr/>
            </a:pPr>
            <a:r>
              <a:rPr lang="el-GR" sz="2800" b="1" smtClean="0">
                <a:effectLst>
                  <a:outerShdw blurRad="38100" dist="38100" dir="2700000" algn="tl">
                    <a:srgbClr val="000000"/>
                  </a:outerShdw>
                </a:effectLst>
              </a:rPr>
              <a:t>Η απαλλαγή πλέον παρέχεται με </a:t>
            </a:r>
            <a:r>
              <a:rPr lang="el-GR" sz="2800" b="1" smtClean="0">
                <a:solidFill>
                  <a:schemeClr val="tx2"/>
                </a:solidFill>
                <a:effectLst>
                  <a:outerShdw blurRad="38100" dist="38100" dir="2700000" algn="tl">
                    <a:srgbClr val="000000"/>
                  </a:outerShdw>
                </a:effectLst>
              </a:rPr>
              <a:t>βάση  συγκεκριμένα αφορολόγητα ποσά</a:t>
            </a:r>
            <a:r>
              <a:rPr lang="el-GR" sz="2800" b="1" smtClean="0">
                <a:effectLst>
                  <a:outerShdw blurRad="38100" dist="38100" dir="2700000" algn="tl">
                    <a:srgbClr val="000000"/>
                  </a:outerShdw>
                </a:effectLst>
              </a:rPr>
              <a:t>, ανάλογα με την οικογενειακή κατάσταση του φορολογούμενου. </a:t>
            </a:r>
          </a:p>
          <a:p>
            <a:pPr>
              <a:buFontTx/>
              <a:buNone/>
              <a:defRPr/>
            </a:pPr>
            <a:r>
              <a:rPr lang="el-GR" sz="2800" b="1" smtClean="0">
                <a:effectLst>
                  <a:outerShdw blurRad="38100" dist="38100" dir="2700000" algn="tl">
                    <a:srgbClr val="000000"/>
                  </a:outerShdw>
                </a:effectLst>
              </a:rPr>
              <a:t>	- Για άγαμο η απαλλαγή  είναι μέχρι </a:t>
            </a:r>
            <a:r>
              <a:rPr lang="el-GR" sz="2800" b="1" smtClean="0">
                <a:solidFill>
                  <a:srgbClr val="FFFF00"/>
                </a:solidFill>
                <a:effectLst>
                  <a:outerShdw blurRad="38100" dist="38100" dir="2700000" algn="tl">
                    <a:srgbClr val="000000"/>
                  </a:outerShdw>
                </a:effectLst>
              </a:rPr>
              <a:t>€ 200.000 </a:t>
            </a:r>
          </a:p>
          <a:p>
            <a:pPr>
              <a:buFontTx/>
              <a:buNone/>
              <a:defRPr/>
            </a:pPr>
            <a:r>
              <a:rPr lang="el-GR" sz="2800" b="1" smtClean="0">
                <a:effectLst>
                  <a:outerShdw blurRad="38100" dist="38100" dir="2700000" algn="tl">
                    <a:srgbClr val="000000"/>
                  </a:outerShdw>
                </a:effectLst>
              </a:rPr>
              <a:t>	- Για έγγαμο μέχρι </a:t>
            </a:r>
            <a:r>
              <a:rPr lang="el-GR" sz="2800" b="1" smtClean="0">
                <a:solidFill>
                  <a:srgbClr val="FFFF00"/>
                </a:solidFill>
                <a:effectLst>
                  <a:outerShdw blurRad="38100" dist="38100" dir="2700000" algn="tl">
                    <a:srgbClr val="000000"/>
                  </a:outerShdw>
                </a:effectLst>
              </a:rPr>
              <a:t>€ 250.000</a:t>
            </a:r>
            <a:r>
              <a:rPr lang="el-GR" sz="2800" b="1" smtClean="0">
                <a:effectLst>
                  <a:outerShdw blurRad="38100" dist="38100" dir="2700000" algn="tl">
                    <a:srgbClr val="000000"/>
                  </a:outerShdw>
                </a:effectLst>
              </a:rPr>
              <a:t>, με προσαύξηση           </a:t>
            </a:r>
          </a:p>
          <a:p>
            <a:pPr>
              <a:buFontTx/>
              <a:buNone/>
              <a:defRPr/>
            </a:pPr>
            <a:r>
              <a:rPr lang="el-GR" sz="2800" b="1" smtClean="0">
                <a:effectLst>
                  <a:outerShdw blurRad="38100" dist="38100" dir="2700000" algn="tl">
                    <a:srgbClr val="000000"/>
                  </a:outerShdw>
                </a:effectLst>
              </a:rPr>
              <a:t>       </a:t>
            </a:r>
            <a:r>
              <a:rPr lang="el-GR" sz="2800" b="1" smtClean="0">
                <a:solidFill>
                  <a:srgbClr val="FFFF00"/>
                </a:solidFill>
                <a:effectLst>
                  <a:outerShdw blurRad="38100" dist="38100" dir="2700000" algn="tl">
                    <a:srgbClr val="000000"/>
                  </a:outerShdw>
                </a:effectLst>
              </a:rPr>
              <a:t>€ 25.000 </a:t>
            </a:r>
            <a:r>
              <a:rPr lang="el-GR" sz="2800" b="1" smtClean="0">
                <a:effectLst>
                  <a:outerShdw blurRad="38100" dist="38100" dir="2700000" algn="tl">
                    <a:srgbClr val="000000"/>
                  </a:outerShdw>
                </a:effectLst>
              </a:rPr>
              <a:t>για καθένα από τα πρώτα 2 τέκνα και </a:t>
            </a:r>
          </a:p>
          <a:p>
            <a:pPr>
              <a:buFontTx/>
              <a:buNone/>
              <a:defRPr/>
            </a:pPr>
            <a:r>
              <a:rPr lang="el-GR" sz="2800" b="1" smtClean="0">
                <a:effectLst>
                  <a:outerShdw blurRad="38100" dist="38100" dir="2700000" algn="tl">
                    <a:srgbClr val="000000"/>
                  </a:outerShdw>
                </a:effectLst>
              </a:rPr>
              <a:t>       </a:t>
            </a:r>
            <a:r>
              <a:rPr lang="el-GR" sz="2800" b="1" smtClean="0">
                <a:solidFill>
                  <a:srgbClr val="FFFF00"/>
                </a:solidFill>
                <a:effectLst>
                  <a:outerShdw blurRad="38100" dist="38100" dir="2700000" algn="tl">
                    <a:srgbClr val="000000"/>
                  </a:outerShdw>
                </a:effectLst>
              </a:rPr>
              <a:t>€ 30.000 </a:t>
            </a:r>
            <a:r>
              <a:rPr lang="el-GR" sz="2800" b="1" smtClean="0">
                <a:effectLst>
                  <a:outerShdw blurRad="38100" dist="38100" dir="2700000" algn="tl">
                    <a:srgbClr val="000000"/>
                  </a:outerShdw>
                </a:effectLst>
              </a:rPr>
              <a:t>για το τρίτο και καθένα από τα επόμενα  τέκνα.</a:t>
            </a:r>
          </a:p>
          <a:p>
            <a:pPr>
              <a:buFontTx/>
              <a:buNone/>
              <a:defRPr/>
            </a:pP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endParaRPr lang="en-US" sz="28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40290" name="Picture 4"/>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692150"/>
            <a:ext cx="8642350" cy="7489825"/>
          </a:xfrm>
        </p:spPr>
        <p:txBody>
          <a:bodyPr/>
          <a:lstStyle/>
          <a:p>
            <a:pPr algn="ctr">
              <a:lnSpc>
                <a:spcPct val="80000"/>
              </a:lnSpc>
              <a:buFontTx/>
              <a:buNone/>
              <a:defRPr/>
            </a:pPr>
            <a:r>
              <a:rPr lang="el-GR" b="1" smtClean="0">
                <a:solidFill>
                  <a:schemeClr val="tx2"/>
                </a:solidFill>
                <a:effectLst>
                  <a:outerShdw blurRad="38100" dist="38100" dir="2700000" algn="tl">
                    <a:srgbClr val="000000"/>
                  </a:outerShdw>
                </a:effectLst>
              </a:rPr>
              <a:t>	 </a:t>
            </a:r>
            <a:r>
              <a:rPr lang="el-GR" b="1" smtClean="0">
                <a:solidFill>
                  <a:srgbClr val="FF9900"/>
                </a:solidFill>
                <a:effectLst>
                  <a:outerShdw blurRad="38100" dist="38100" dir="2700000" algn="tl">
                    <a:srgbClr val="000000"/>
                  </a:outerShdw>
                </a:effectLst>
              </a:rPr>
              <a:t>Απαλλαγή από το ΦΜΑ για Α΄ κατοικία</a:t>
            </a:r>
          </a:p>
          <a:p>
            <a:pPr algn="ctr">
              <a:lnSpc>
                <a:spcPct val="80000"/>
              </a:lnSpc>
              <a:buFontTx/>
              <a:buNone/>
              <a:defRPr/>
            </a:pPr>
            <a:endParaRPr lang="el-GR" b="1" smtClean="0">
              <a:solidFill>
                <a:srgbClr val="FF9900"/>
              </a:solidFill>
              <a:effectLst>
                <a:outerShdw blurRad="38100" dist="38100" dir="2700000" algn="tl">
                  <a:srgbClr val="000000"/>
                </a:outerShdw>
              </a:effectLst>
            </a:endParaRPr>
          </a:p>
          <a:p>
            <a:pPr algn="ctr">
              <a:lnSpc>
                <a:spcPct val="80000"/>
              </a:lnSpc>
              <a:buFontTx/>
              <a:buNone/>
              <a:defRPr/>
            </a:pPr>
            <a:endParaRPr lang="el-GR" sz="900" b="1" smtClean="0">
              <a:solidFill>
                <a:schemeClr val="tx2"/>
              </a:solidFill>
              <a:effectLst>
                <a:outerShdw blurRad="38100" dist="38100" dir="2700000" algn="tl">
                  <a:srgbClr val="000000"/>
                </a:outerShdw>
              </a:effectLst>
            </a:endParaRPr>
          </a:p>
          <a:p>
            <a:pPr>
              <a:lnSpc>
                <a:spcPct val="80000"/>
              </a:lnSpc>
              <a:defRPr/>
            </a:pPr>
            <a:r>
              <a:rPr lang="el-GR" sz="2800" b="1" smtClean="0">
                <a:effectLst>
                  <a:outerShdw blurRad="38100" dist="38100" dir="2700000" algn="tl">
                    <a:srgbClr val="000000"/>
                  </a:outerShdw>
                </a:effectLst>
              </a:rPr>
              <a:t>Για αγορά </a:t>
            </a:r>
            <a:r>
              <a:rPr lang="el-GR" sz="2800" b="1" smtClean="0">
                <a:solidFill>
                  <a:srgbClr val="FFFF00"/>
                </a:solidFill>
                <a:effectLst>
                  <a:outerShdw blurRad="38100" dist="38100" dir="2700000" algn="tl">
                    <a:srgbClr val="000000"/>
                  </a:outerShdw>
                </a:effectLst>
              </a:rPr>
              <a:t>οικοπέδου</a:t>
            </a:r>
            <a:r>
              <a:rPr lang="el-GR" sz="2800" b="1" smtClean="0">
                <a:effectLst>
                  <a:outerShdw blurRad="38100" dist="38100" dir="2700000" algn="tl">
                    <a:srgbClr val="000000"/>
                  </a:outerShdw>
                </a:effectLst>
              </a:rPr>
              <a:t>, παρέχεται απαλλαγή </a:t>
            </a:r>
          </a:p>
          <a:p>
            <a:pPr>
              <a:lnSpc>
                <a:spcPct val="80000"/>
              </a:lnSpc>
              <a:buFontTx/>
              <a:buNone/>
              <a:defRPr/>
            </a:pPr>
            <a:r>
              <a:rPr lang="el-GR" sz="2800" b="1" smtClean="0">
                <a:effectLst>
                  <a:outerShdw blurRad="38100" dist="38100" dir="2700000" algn="tl">
                    <a:srgbClr val="000000"/>
                  </a:outerShdw>
                </a:effectLst>
              </a:rPr>
              <a:t>	- για άγαμο μέχρι </a:t>
            </a:r>
            <a:r>
              <a:rPr lang="el-GR" sz="2800" b="1" smtClean="0">
                <a:solidFill>
                  <a:schemeClr val="tx2"/>
                </a:solidFill>
                <a:effectLst>
                  <a:outerShdw blurRad="38100" dist="38100" dir="2700000" algn="tl">
                    <a:srgbClr val="000000"/>
                  </a:outerShdw>
                </a:effectLst>
              </a:rPr>
              <a:t>€50.000</a:t>
            </a:r>
            <a:r>
              <a:rPr lang="el-GR" sz="2800" b="1" smtClean="0">
                <a:effectLst>
                  <a:outerShdw blurRad="38100" dist="38100" dir="2700000" algn="tl">
                    <a:srgbClr val="000000"/>
                  </a:outerShdw>
                </a:effectLst>
              </a:rPr>
              <a:t> και </a:t>
            </a:r>
          </a:p>
          <a:p>
            <a:pPr>
              <a:lnSpc>
                <a:spcPct val="80000"/>
              </a:lnSpc>
              <a:buFontTx/>
              <a:buNone/>
              <a:defRPr/>
            </a:pPr>
            <a:r>
              <a:rPr lang="el-GR" sz="2800" b="1" smtClean="0">
                <a:effectLst>
                  <a:outerShdw blurRad="38100" dist="38100" dir="2700000" algn="tl">
                    <a:srgbClr val="000000"/>
                  </a:outerShdw>
                </a:effectLst>
              </a:rPr>
              <a:t>	- για έγγαμο μέχρι </a:t>
            </a:r>
            <a:r>
              <a:rPr lang="el-GR" sz="2800" b="1" smtClean="0">
                <a:solidFill>
                  <a:schemeClr val="tx2"/>
                </a:solidFill>
                <a:effectLst>
                  <a:outerShdw blurRad="38100" dist="38100" dir="2700000" algn="tl">
                    <a:srgbClr val="000000"/>
                  </a:outerShdw>
                </a:effectLst>
              </a:rPr>
              <a:t>€100.000</a:t>
            </a:r>
            <a:r>
              <a:rPr lang="el-GR" sz="2800" b="1" smtClean="0">
                <a:effectLst>
                  <a:outerShdw blurRad="38100" dist="38100" dir="2700000" algn="tl">
                    <a:srgbClr val="000000"/>
                  </a:outerShdw>
                </a:effectLst>
              </a:rPr>
              <a:t>, ενώ τα ποσά αυτά προσαυξάνονται κατά </a:t>
            </a:r>
            <a:r>
              <a:rPr lang="el-GR" sz="2800" b="1" smtClean="0">
                <a:solidFill>
                  <a:schemeClr val="tx2"/>
                </a:solidFill>
                <a:effectLst>
                  <a:outerShdw blurRad="38100" dist="38100" dir="2700000" algn="tl">
                    <a:srgbClr val="000000"/>
                  </a:outerShdw>
                </a:effectLst>
              </a:rPr>
              <a:t>€10.000</a:t>
            </a:r>
            <a:r>
              <a:rPr lang="el-GR" sz="2800" b="1" smtClean="0">
                <a:effectLst>
                  <a:outerShdw blurRad="38100" dist="38100" dir="2700000" algn="tl">
                    <a:srgbClr val="000000"/>
                  </a:outerShdw>
                </a:effectLst>
              </a:rPr>
              <a:t> για καθένα από τα δύο πρώτα τέκνα και </a:t>
            </a:r>
            <a:r>
              <a:rPr lang="el-GR" sz="2800" b="1" smtClean="0">
                <a:solidFill>
                  <a:schemeClr val="tx2"/>
                </a:solidFill>
                <a:effectLst>
                  <a:outerShdw blurRad="38100" dist="38100" dir="2700000" algn="tl">
                    <a:srgbClr val="000000"/>
                  </a:outerShdw>
                </a:effectLst>
              </a:rPr>
              <a:t>€15.000</a:t>
            </a:r>
            <a:r>
              <a:rPr lang="el-GR" sz="2800" b="1" smtClean="0">
                <a:effectLst>
                  <a:outerShdw blurRad="38100" dist="38100" dir="2700000" algn="tl">
                    <a:srgbClr val="000000"/>
                  </a:outerShdw>
                </a:effectLst>
              </a:rPr>
              <a:t> για το τρίτο και καθένα από τα επόμενα</a:t>
            </a:r>
            <a:r>
              <a:rPr lang="el-GR" sz="2400" b="1" smtClean="0">
                <a:effectLst>
                  <a:outerShdw blurRad="38100" dist="38100" dir="2700000" algn="tl">
                    <a:srgbClr val="000000"/>
                  </a:outerShdw>
                </a:effectLst>
              </a:rPr>
              <a:t>.</a:t>
            </a:r>
          </a:p>
          <a:p>
            <a:pPr>
              <a:lnSpc>
                <a:spcPct val="80000"/>
              </a:lnSpc>
              <a:buFontTx/>
              <a:buNone/>
              <a:defRPr/>
            </a:pPr>
            <a:endParaRPr lang="el-GR" sz="2400" b="1" smtClean="0">
              <a:effectLst>
                <a:outerShdw blurRad="38100" dist="38100" dir="2700000" algn="tl">
                  <a:srgbClr val="000000"/>
                </a:outerShdw>
              </a:effectLst>
            </a:endParaRPr>
          </a:p>
          <a:p>
            <a:pPr>
              <a:lnSpc>
                <a:spcPct val="80000"/>
              </a:lnSpc>
              <a:defRPr/>
            </a:pPr>
            <a:r>
              <a:rPr lang="el-GR" sz="2400" b="1" smtClean="0">
                <a:effectLst>
                  <a:outerShdw blurRad="38100" dist="38100" dir="2700000" algn="tl">
                    <a:srgbClr val="000000"/>
                  </a:outerShdw>
                </a:effectLst>
              </a:rPr>
              <a:t> </a:t>
            </a:r>
            <a:r>
              <a:rPr lang="el-GR" sz="2800" b="1" smtClean="0">
                <a:effectLst>
                  <a:outerShdw blurRad="38100" dist="38100" dir="2700000" algn="tl">
                    <a:srgbClr val="000000"/>
                  </a:outerShdw>
                </a:effectLst>
              </a:rPr>
              <a:t>Παρέχεται για πρώτη φορά απαλλαγή </a:t>
            </a:r>
            <a:r>
              <a:rPr lang="el-GR" sz="2800" b="1" smtClean="0">
                <a:solidFill>
                  <a:schemeClr val="tx2"/>
                </a:solidFill>
                <a:effectLst>
                  <a:outerShdw blurRad="38100" dist="38100" dir="2700000" algn="tl">
                    <a:srgbClr val="000000"/>
                  </a:outerShdw>
                </a:effectLst>
              </a:rPr>
              <a:t>για μία θέση στάθμευσης αυτοκινήτου και μία αποθήκη</a:t>
            </a:r>
            <a:r>
              <a:rPr lang="el-GR" sz="2800" b="1" smtClean="0">
                <a:effectLst>
                  <a:outerShdw blurRad="38100" dist="38100" dir="2700000" algn="tl">
                    <a:srgbClr val="000000"/>
                  </a:outerShdw>
                </a:effectLst>
              </a:rPr>
              <a:t>, οι οποίες βρίσκονται στο ίδιο ακίνητο και μεταβιβάζονται μαζί με την κατοικία, επιφάνειας </a:t>
            </a:r>
            <a:r>
              <a:rPr lang="el-GR" sz="2800" b="1" smtClean="0">
                <a:solidFill>
                  <a:schemeClr val="tx2"/>
                </a:solidFill>
                <a:effectLst>
                  <a:outerShdw blurRad="38100" dist="38100" dir="2700000" algn="tl">
                    <a:srgbClr val="000000"/>
                  </a:outerShdw>
                </a:effectLst>
              </a:rPr>
              <a:t>μέχρι 20 τ.μ. η κάθε μία</a:t>
            </a:r>
            <a:r>
              <a:rPr lang="el-GR" sz="2800" b="1" smtClean="0">
                <a:effectLst>
                  <a:outerShdw blurRad="38100" dist="38100" dir="2700000" algn="tl">
                    <a:srgbClr val="000000"/>
                  </a:outerShdw>
                </a:effectLst>
              </a:rPr>
              <a:t>.</a:t>
            </a:r>
          </a:p>
          <a:p>
            <a:pPr>
              <a:lnSpc>
                <a:spcPct val="80000"/>
              </a:lnSpc>
              <a:buFontTx/>
              <a:buNone/>
              <a:defRPr/>
            </a:pPr>
            <a:endParaRPr lang="el-GR" sz="2800" b="1" smtClean="0">
              <a:effectLst>
                <a:outerShdw blurRad="38100" dist="38100" dir="2700000" algn="tl">
                  <a:srgbClr val="000000"/>
                </a:outerShdw>
              </a:effectLst>
            </a:endParaRPr>
          </a:p>
          <a:p>
            <a:pPr>
              <a:lnSpc>
                <a:spcPct val="80000"/>
              </a:lnSpc>
              <a:buFontTx/>
              <a:buNone/>
              <a:defRPr/>
            </a:pPr>
            <a:endParaRPr lang="el-GR" sz="2400" b="1" smtClean="0">
              <a:effectLst>
                <a:outerShdw blurRad="38100" dist="38100" dir="2700000" algn="tl">
                  <a:srgbClr val="000000"/>
                </a:outerShdw>
              </a:effectLst>
            </a:endParaRPr>
          </a:p>
          <a:p>
            <a:pPr algn="ctr">
              <a:lnSpc>
                <a:spcPct val="80000"/>
              </a:lnSpc>
              <a:buFontTx/>
              <a:buNone/>
              <a:defRPr/>
            </a:pPr>
            <a:endParaRPr lang="el-GR" sz="2400" b="1" smtClean="0">
              <a:solidFill>
                <a:schemeClr val="tx2"/>
              </a:solidFill>
              <a:effectLst>
                <a:outerShdw blurRad="38100" dist="38100" dir="2700000" algn="tl">
                  <a:srgbClr val="000000"/>
                </a:outerShdw>
              </a:effectLst>
            </a:endParaRPr>
          </a:p>
          <a:p>
            <a:pPr>
              <a:lnSpc>
                <a:spcPct val="80000"/>
              </a:lnSpc>
              <a:buFontTx/>
              <a:buNone/>
              <a:defRPr/>
            </a:pPr>
            <a:r>
              <a:rPr lang="el-GR" sz="1800" b="1" smtClean="0">
                <a:effectLst>
                  <a:outerShdw blurRad="38100" dist="38100" dir="2700000" algn="tl">
                    <a:srgbClr val="000000"/>
                  </a:outerShdw>
                </a:effectLst>
              </a:rPr>
              <a:t/>
            </a:r>
            <a:br>
              <a:rPr lang="el-GR" sz="1800" b="1" smtClean="0">
                <a:effectLst>
                  <a:outerShdw blurRad="38100" dist="38100" dir="2700000" algn="tl">
                    <a:srgbClr val="000000"/>
                  </a:outerShdw>
                </a:effectLst>
              </a:rPr>
            </a:br>
            <a:endParaRPr lang="en-US" sz="2400" b="1" smtClean="0">
              <a:solidFill>
                <a:schemeClr val="tx2"/>
              </a:solidFill>
              <a:effectLst>
                <a:outerShdw blurRad="38100" dist="38100" dir="2700000" algn="tl">
                  <a:srgbClr val="000000"/>
                </a:outerShdw>
              </a:effectLst>
            </a:endParaRPr>
          </a:p>
          <a:p>
            <a:pPr>
              <a:lnSpc>
                <a:spcPct val="80000"/>
              </a:lnSpc>
              <a:defRPr/>
            </a:pPr>
            <a:endParaRPr lang="en-US" sz="2000" b="1" smtClean="0">
              <a:effectLst>
                <a:outerShdw blurRad="38100" dist="38100" dir="2700000" algn="tl">
                  <a:srgbClr val="000000"/>
                </a:outerShdw>
              </a:effectLst>
            </a:endParaRPr>
          </a:p>
        </p:txBody>
      </p:sp>
      <p:pic>
        <p:nvPicPr>
          <p:cNvPr id="14131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522288"/>
            <a:ext cx="8642350" cy="7370762"/>
          </a:xfrm>
        </p:spPr>
        <p:txBody>
          <a:bodyPr/>
          <a:lstStyle/>
          <a:p>
            <a:pPr algn="ctr">
              <a:lnSpc>
                <a:spcPct val="80000"/>
              </a:lnSpc>
              <a:buFontTx/>
              <a:buNone/>
              <a:defRPr/>
            </a:pPr>
            <a:r>
              <a:rPr lang="el-GR" sz="2000" b="1" smtClean="0">
                <a:solidFill>
                  <a:schemeClr val="tx2"/>
                </a:solidFill>
                <a:effectLst>
                  <a:outerShdw blurRad="38100" dist="38100" dir="2700000" algn="tl">
                    <a:srgbClr val="000000"/>
                  </a:outerShdw>
                </a:effectLst>
              </a:rPr>
              <a:t>	 </a:t>
            </a:r>
            <a:r>
              <a:rPr lang="el-GR" b="1" smtClean="0">
                <a:solidFill>
                  <a:srgbClr val="FF9900"/>
                </a:solidFill>
                <a:effectLst>
                  <a:outerShdw blurRad="38100" dist="38100" dir="2700000" algn="tl">
                    <a:srgbClr val="000000"/>
                  </a:outerShdw>
                </a:effectLst>
              </a:rPr>
              <a:t>Απαλλαγή από το ΦΜΑ για Α΄ κατοικία</a:t>
            </a:r>
          </a:p>
          <a:p>
            <a:pPr algn="ctr">
              <a:lnSpc>
                <a:spcPct val="80000"/>
              </a:lnSpc>
              <a:buFontTx/>
              <a:buNone/>
              <a:defRPr/>
            </a:pPr>
            <a:endParaRPr lang="el-GR" sz="2400" smtClean="0"/>
          </a:p>
          <a:p>
            <a:pPr>
              <a:lnSpc>
                <a:spcPct val="80000"/>
              </a:lnSpc>
              <a:defRPr/>
            </a:pPr>
            <a:r>
              <a:rPr lang="el-GR" sz="2800" b="1" smtClean="0">
                <a:effectLst>
                  <a:outerShdw blurRad="38100" dist="38100" dir="2700000" algn="tl">
                    <a:srgbClr val="000000"/>
                  </a:outerShdw>
                </a:effectLst>
              </a:rPr>
              <a:t>Παρέχεται για πρώτη φορά απαλλαγή </a:t>
            </a:r>
            <a:r>
              <a:rPr lang="el-GR" sz="2800" b="1" smtClean="0">
                <a:solidFill>
                  <a:schemeClr val="tx2"/>
                </a:solidFill>
                <a:effectLst>
                  <a:outerShdw blurRad="38100" dist="38100" dir="2700000" algn="tl">
                    <a:srgbClr val="000000"/>
                  </a:outerShdw>
                </a:effectLst>
              </a:rPr>
              <a:t>στους πολίτες τρίτων χωρών και στους αναγνωρισμένους πρόσφυγες</a:t>
            </a:r>
            <a:r>
              <a:rPr lang="el-GR" sz="2800" b="1" smtClean="0">
                <a:effectLst>
                  <a:outerShdw blurRad="38100" dist="38100" dir="2700000" algn="tl">
                    <a:srgbClr val="000000"/>
                  </a:outerShdw>
                </a:effectLst>
              </a:rPr>
              <a:t> υπό προϋποθέσεις. </a:t>
            </a:r>
          </a:p>
          <a:p>
            <a:pPr>
              <a:lnSpc>
                <a:spcPct val="80000"/>
              </a:lnSpc>
              <a:defRPr/>
            </a:pPr>
            <a:endParaRPr lang="el-GR" sz="1000" b="1" smtClean="0">
              <a:effectLst>
                <a:outerShdw blurRad="38100" dist="38100" dir="2700000" algn="tl">
                  <a:srgbClr val="000000"/>
                </a:outerShdw>
              </a:effectLst>
            </a:endParaRPr>
          </a:p>
          <a:p>
            <a:pPr>
              <a:lnSpc>
                <a:spcPct val="80000"/>
              </a:lnSpc>
              <a:defRPr/>
            </a:pPr>
            <a:r>
              <a:rPr lang="el-GR" sz="2800" b="1" smtClean="0">
                <a:solidFill>
                  <a:schemeClr val="hlink"/>
                </a:solidFill>
                <a:effectLst>
                  <a:outerShdw blurRad="38100" dist="38100" dir="2700000" algn="tl">
                    <a:srgbClr val="000000"/>
                  </a:outerShdw>
                </a:effectLst>
              </a:rPr>
              <a:t>Καταργείται η απαλλαγή των Ελλήνων ομογενών</a:t>
            </a:r>
            <a:r>
              <a:rPr lang="el-GR" sz="2800" b="1" smtClean="0">
                <a:effectLst>
                  <a:outerShdw blurRad="38100" dist="38100" dir="2700000" algn="tl">
                    <a:srgbClr val="000000"/>
                  </a:outerShdw>
                </a:effectLst>
              </a:rPr>
              <a:t> κατοίκων εξωτερικού, που έχουν εργαστεί για τουλάχιστον έξι χρόνια (στο εξωτερικό) και στους οποίους </a:t>
            </a:r>
            <a:r>
              <a:rPr lang="el-GR" sz="2800" b="1" smtClean="0">
                <a:solidFill>
                  <a:schemeClr val="hlink"/>
                </a:solidFill>
                <a:effectLst>
                  <a:outerShdw blurRad="38100" dist="38100" dir="2700000" algn="tl">
                    <a:srgbClr val="000000"/>
                  </a:outerShdw>
                </a:effectLst>
              </a:rPr>
              <a:t>παρεχόταν απαλλαγή παρά το γεγονός ότι δεν κατοικούσαν μόνιμα στην Ελλάδα</a:t>
            </a:r>
            <a:r>
              <a:rPr lang="el-GR" sz="2800" b="1" smtClean="0">
                <a:effectLst>
                  <a:outerShdw blurRad="38100" dist="38100" dir="2700000" algn="tl">
                    <a:srgbClr val="000000"/>
                  </a:outerShdw>
                </a:effectLst>
              </a:rPr>
              <a:t> κατά το έτος της αγοράς.</a:t>
            </a:r>
          </a:p>
          <a:p>
            <a:pPr algn="ctr">
              <a:lnSpc>
                <a:spcPct val="80000"/>
              </a:lnSpc>
              <a:buFontTx/>
              <a:buNone/>
              <a:defRPr/>
            </a:pPr>
            <a:endParaRPr lang="el-GR" sz="2800" b="1" smtClean="0">
              <a:effectLst>
                <a:outerShdw blurRad="38100" dist="38100" dir="2700000" algn="tl">
                  <a:srgbClr val="000000"/>
                </a:outerShdw>
              </a:effectLst>
            </a:endParaRPr>
          </a:p>
          <a:p>
            <a:pPr>
              <a:lnSpc>
                <a:spcPct val="80000"/>
              </a:lnSpc>
              <a:buFontTx/>
              <a:buNone/>
              <a:defRPr/>
            </a:pPr>
            <a:endParaRPr lang="el-GR" sz="2000" b="1" smtClean="0">
              <a:effectLst>
                <a:outerShdw blurRad="38100" dist="38100" dir="2700000" algn="tl">
                  <a:srgbClr val="000000"/>
                </a:outerShdw>
              </a:effectLst>
            </a:endParaRPr>
          </a:p>
          <a:p>
            <a:pPr>
              <a:lnSpc>
                <a:spcPct val="80000"/>
              </a:lnSpc>
              <a:buFontTx/>
              <a:buNone/>
              <a:defRPr/>
            </a:pPr>
            <a:endParaRPr lang="el-GR" sz="2000" b="1" smtClean="0">
              <a:effectLst>
                <a:outerShdw blurRad="38100" dist="38100" dir="2700000" algn="tl">
                  <a:srgbClr val="000000"/>
                </a:outerShdw>
              </a:effectLst>
            </a:endParaRPr>
          </a:p>
          <a:p>
            <a:pPr algn="ctr">
              <a:lnSpc>
                <a:spcPct val="80000"/>
              </a:lnSpc>
              <a:buFontTx/>
              <a:buNone/>
              <a:defRPr/>
            </a:pPr>
            <a:endParaRPr lang="el-GR" sz="2000" b="1" smtClean="0">
              <a:solidFill>
                <a:schemeClr val="tx2"/>
              </a:solidFill>
              <a:effectLst>
                <a:outerShdw blurRad="38100" dist="38100" dir="2700000" algn="tl">
                  <a:srgbClr val="000000"/>
                </a:outerShdw>
              </a:effectLst>
            </a:endParaRPr>
          </a:p>
          <a:p>
            <a:pPr>
              <a:lnSpc>
                <a:spcPct val="80000"/>
              </a:lnSpc>
              <a:buFontTx/>
              <a:buNone/>
              <a:defRPr/>
            </a:pPr>
            <a:r>
              <a:rPr lang="el-GR" sz="1800" b="1" smtClean="0">
                <a:effectLst>
                  <a:outerShdw blurRad="38100" dist="38100" dir="2700000" algn="tl">
                    <a:srgbClr val="000000"/>
                  </a:outerShdw>
                </a:effectLst>
              </a:rPr>
              <a:t/>
            </a:r>
            <a:br>
              <a:rPr lang="el-GR" sz="1800" b="1" smtClean="0">
                <a:effectLst>
                  <a:outerShdw blurRad="38100" dist="38100" dir="2700000" algn="tl">
                    <a:srgbClr val="000000"/>
                  </a:outerShdw>
                </a:effectLst>
              </a:rPr>
            </a:br>
            <a:endParaRPr lang="en-US" sz="2400" b="1" smtClean="0">
              <a:solidFill>
                <a:schemeClr val="tx2"/>
              </a:solidFill>
              <a:effectLst>
                <a:outerShdw blurRad="38100" dist="38100" dir="2700000" algn="tl">
                  <a:srgbClr val="000000"/>
                </a:outerShdw>
              </a:effectLst>
            </a:endParaRPr>
          </a:p>
          <a:p>
            <a:pPr>
              <a:lnSpc>
                <a:spcPct val="80000"/>
              </a:lnSpc>
              <a:defRPr/>
            </a:pPr>
            <a:endParaRPr lang="en-US" sz="2000" b="1" smtClean="0">
              <a:effectLst>
                <a:outerShdw blurRad="38100" dist="38100" dir="2700000" algn="tl">
                  <a:srgbClr val="000000"/>
                </a:outerShdw>
              </a:effectLst>
            </a:endParaRPr>
          </a:p>
        </p:txBody>
      </p:sp>
      <p:pic>
        <p:nvPicPr>
          <p:cNvPr id="14233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522288"/>
            <a:ext cx="8893175" cy="6335712"/>
          </a:xfrm>
        </p:spPr>
        <p:txBody>
          <a:bodyPr/>
          <a:lstStyle/>
          <a:p>
            <a:pPr>
              <a:lnSpc>
                <a:spcPct val="80000"/>
              </a:lnSpc>
              <a:buFontTx/>
              <a:buNone/>
              <a:defRPr/>
            </a:pPr>
            <a:r>
              <a:rPr lang="el-GR" sz="2400" b="1" smtClean="0">
                <a:solidFill>
                  <a:schemeClr val="tx2"/>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Συντελεστές φόρου μεταβίβασης ακίνητων</a:t>
            </a:r>
          </a:p>
          <a:p>
            <a:pPr>
              <a:lnSpc>
                <a:spcPct val="80000"/>
              </a:lnSpc>
              <a:buFontTx/>
              <a:buNone/>
              <a:defRPr/>
            </a:pPr>
            <a:endParaRPr lang="el-GR" sz="1200" b="1" smtClean="0">
              <a:solidFill>
                <a:srgbClr val="FF9900"/>
              </a:solidFill>
              <a:effectLst>
                <a:outerShdw blurRad="38100" dist="38100" dir="2700000" algn="tl">
                  <a:srgbClr val="000000"/>
                </a:outerShdw>
              </a:effectLst>
            </a:endParaRPr>
          </a:p>
          <a:p>
            <a:pPr>
              <a:lnSpc>
                <a:spcPct val="80000"/>
              </a:lnSpc>
              <a:defRPr/>
            </a:pPr>
            <a:r>
              <a:rPr lang="el-GR" sz="2800" b="1" smtClean="0">
                <a:effectLst>
                  <a:outerShdw blurRad="38100" dist="38100" dir="2700000" algn="tl">
                    <a:srgbClr val="000000"/>
                  </a:outerShdw>
                </a:effectLst>
              </a:rPr>
              <a:t>Μεταβάλλονται οι συντελεστές φόρου μεταβίβασης ακινήτων.</a:t>
            </a:r>
          </a:p>
          <a:p>
            <a:pPr>
              <a:lnSpc>
                <a:spcPct val="80000"/>
              </a:lnSpc>
              <a:defRPr/>
            </a:pPr>
            <a:r>
              <a:rPr lang="el-GR" sz="2800" b="1" smtClean="0">
                <a:effectLst>
                  <a:outerShdw blurRad="38100" dist="38100" dir="2700000" algn="tl">
                    <a:srgbClr val="000000"/>
                  </a:outerShdw>
                </a:effectLst>
              </a:rPr>
              <a:t>Αποσυνδέονται από την ύπαρξη η μη πυροσβεστικής υπηρεσίας και από 3 συντελεστές (7%, 9%, 11%) ορίζονται 2 συντελεστές </a:t>
            </a:r>
          </a:p>
          <a:p>
            <a:pPr>
              <a:lnSpc>
                <a:spcPct val="80000"/>
              </a:lnSpc>
              <a:buFontTx/>
              <a:buNone/>
              <a:defRPr/>
            </a:pPr>
            <a:r>
              <a:rPr lang="el-GR" sz="2800" b="1" smtClean="0">
                <a:effectLst>
                  <a:outerShdw blurRad="38100" dist="38100" dir="2700000" algn="tl">
                    <a:srgbClr val="000000"/>
                  </a:outerShdw>
                </a:effectLst>
              </a:rPr>
              <a:t>	-  </a:t>
            </a:r>
            <a:r>
              <a:rPr lang="el-GR" sz="2800" b="1" smtClean="0">
                <a:solidFill>
                  <a:srgbClr val="FFFF00"/>
                </a:solidFill>
                <a:effectLst>
                  <a:outerShdw blurRad="38100" dist="38100" dir="2700000" algn="tl">
                    <a:srgbClr val="000000"/>
                  </a:outerShdw>
                </a:effectLst>
              </a:rPr>
              <a:t>8%</a:t>
            </a:r>
            <a:r>
              <a:rPr lang="el-GR" sz="2800" b="1" smtClean="0">
                <a:effectLst>
                  <a:outerShdw blurRad="38100" dist="38100" dir="2700000" algn="tl">
                    <a:srgbClr val="000000"/>
                  </a:outerShdw>
                </a:effectLst>
              </a:rPr>
              <a:t> για τις πρώτες</a:t>
            </a:r>
            <a:r>
              <a:rPr lang="el-GR" sz="2800" b="1" smtClean="0">
                <a:solidFill>
                  <a:schemeClr val="tx2"/>
                </a:solidFill>
                <a:effectLst>
                  <a:outerShdw blurRad="38100" dist="38100" dir="2700000" algn="tl">
                    <a:srgbClr val="000000"/>
                  </a:outerShdw>
                </a:effectLst>
              </a:rPr>
              <a:t> 20.000</a:t>
            </a:r>
            <a:r>
              <a:rPr lang="el-GR" sz="2800" b="1" smtClean="0">
                <a:effectLst>
                  <a:outerShdw blurRad="38100" dist="38100" dir="2700000" algn="tl">
                    <a:srgbClr val="000000"/>
                  </a:outerShdw>
                </a:effectLst>
              </a:rPr>
              <a:t> της αντικειμενικής αξίας </a:t>
            </a:r>
          </a:p>
          <a:p>
            <a:pPr>
              <a:lnSpc>
                <a:spcPct val="80000"/>
              </a:lnSpc>
              <a:buFontTx/>
              <a:buNone/>
              <a:defRPr/>
            </a:pPr>
            <a:r>
              <a:rPr lang="el-GR" sz="2800" b="1" smtClean="0">
                <a:effectLst>
                  <a:outerShdw blurRad="38100" dist="38100" dir="2700000" algn="tl">
                    <a:srgbClr val="000000"/>
                  </a:outerShdw>
                </a:effectLst>
              </a:rPr>
              <a:t>	-  </a:t>
            </a:r>
            <a:r>
              <a:rPr lang="el-GR" sz="2800" b="1" smtClean="0">
                <a:solidFill>
                  <a:srgbClr val="FFFF00"/>
                </a:solidFill>
                <a:effectLst>
                  <a:outerShdw blurRad="38100" dist="38100" dir="2700000" algn="tl">
                    <a:srgbClr val="000000"/>
                  </a:outerShdw>
                </a:effectLst>
              </a:rPr>
              <a:t>10%</a:t>
            </a:r>
            <a:r>
              <a:rPr lang="el-GR" sz="2800" b="1" smtClean="0">
                <a:effectLst>
                  <a:outerShdw blurRad="38100" dist="38100" dir="2700000" algn="tl">
                    <a:srgbClr val="000000"/>
                  </a:outerShdw>
                </a:effectLst>
              </a:rPr>
              <a:t> για το υπερβάλλον. </a:t>
            </a:r>
          </a:p>
          <a:p>
            <a:pPr>
              <a:lnSpc>
                <a:spcPct val="80000"/>
              </a:lnSpc>
              <a:buFontTx/>
              <a:buNone/>
              <a:defRPr/>
            </a:pPr>
            <a:endParaRPr lang="el-GR" sz="1000" b="1" smtClean="0">
              <a:effectLst>
                <a:outerShdw blurRad="38100" dist="38100" dir="2700000" algn="tl">
                  <a:srgbClr val="000000"/>
                </a:outerShdw>
              </a:effectLst>
            </a:endParaRPr>
          </a:p>
          <a:p>
            <a:pPr>
              <a:lnSpc>
                <a:spcPct val="80000"/>
              </a:lnSpc>
              <a:defRPr/>
            </a:pPr>
            <a:r>
              <a:rPr lang="el-GR" sz="2800" b="1" smtClean="0">
                <a:solidFill>
                  <a:schemeClr val="hlink"/>
                </a:solidFill>
                <a:effectLst>
                  <a:outerShdw blurRad="38100" dist="38100" dir="2700000" algn="tl">
                    <a:srgbClr val="000000"/>
                  </a:outerShdw>
                </a:effectLst>
              </a:rPr>
              <a:t>Κατάργηση του  Φόρου Αυτομάτου Υπερτιμήματος και Τέλους Συναλλαγής Ακινήτων. </a:t>
            </a:r>
          </a:p>
          <a:p>
            <a:pPr>
              <a:lnSpc>
                <a:spcPct val="80000"/>
              </a:lnSpc>
              <a:buFontTx/>
              <a:buNone/>
              <a:defRPr/>
            </a:pPr>
            <a:endParaRPr lang="el-GR" sz="2800" b="1" smtClean="0">
              <a:solidFill>
                <a:schemeClr val="hlink"/>
              </a:solidFill>
              <a:effectLst>
                <a:outerShdw blurRad="38100" dist="38100" dir="2700000" algn="tl">
                  <a:srgbClr val="000000"/>
                </a:outerShdw>
              </a:effectLst>
            </a:endParaRPr>
          </a:p>
          <a:p>
            <a:pPr algn="ctr">
              <a:lnSpc>
                <a:spcPct val="80000"/>
              </a:lnSpc>
              <a:buFontTx/>
              <a:buNone/>
              <a:defRPr/>
            </a:pPr>
            <a:endParaRPr lang="el-GR" sz="2800" b="1" smtClean="0">
              <a:solidFill>
                <a:schemeClr val="hlink"/>
              </a:solidFill>
              <a:effectLst>
                <a:outerShdw blurRad="38100" dist="38100" dir="2700000" algn="tl">
                  <a:srgbClr val="000000"/>
                </a:outerShdw>
              </a:effectLst>
            </a:endParaRPr>
          </a:p>
          <a:p>
            <a:pPr>
              <a:lnSpc>
                <a:spcPct val="80000"/>
              </a:lnSpc>
              <a:buFontTx/>
              <a:buNone/>
              <a:defRPr/>
            </a:pP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endParaRPr lang="en-US" sz="3600" b="1" smtClean="0">
              <a:solidFill>
                <a:schemeClr val="tx2"/>
              </a:solidFill>
              <a:effectLst>
                <a:outerShdw blurRad="38100" dist="38100" dir="2700000" algn="tl">
                  <a:srgbClr val="000000"/>
                </a:outerShdw>
              </a:effectLst>
            </a:endParaRPr>
          </a:p>
          <a:p>
            <a:pPr>
              <a:lnSpc>
                <a:spcPct val="80000"/>
              </a:lnSpc>
              <a:defRPr/>
            </a:pPr>
            <a:endParaRPr lang="en-US" sz="3000" b="1" smtClean="0">
              <a:effectLst>
                <a:outerShdw blurRad="38100" dist="38100" dir="2700000" algn="tl">
                  <a:srgbClr val="000000"/>
                </a:outerShdw>
              </a:effectLst>
            </a:endParaRPr>
          </a:p>
        </p:txBody>
      </p:sp>
      <p:pic>
        <p:nvPicPr>
          <p:cNvPr id="14336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571500" y="188913"/>
            <a:ext cx="8321675" cy="6335712"/>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p>
          <a:p>
            <a:pPr algn="ctr">
              <a:buFontTx/>
              <a:buNone/>
              <a:defRPr/>
            </a:pPr>
            <a:endParaRPr lang="el-GR" b="1" smtClean="0">
              <a:solidFill>
                <a:schemeClr val="tx2"/>
              </a:solidFill>
              <a:effectLst>
                <a:outerShdw blurRad="38100" dist="38100" dir="2700000" algn="tl">
                  <a:srgbClr val="000000"/>
                </a:outerShdw>
              </a:effectLst>
            </a:endParaRPr>
          </a:p>
          <a:p>
            <a:pPr algn="ctr">
              <a:buFontTx/>
              <a:buNone/>
              <a:defRPr/>
            </a:pPr>
            <a:r>
              <a:rPr lang="el-GR" sz="5400" b="1" smtClean="0">
                <a:solidFill>
                  <a:srgbClr val="FF9900"/>
                </a:solidFill>
                <a:effectLst>
                  <a:outerShdw blurRad="38100" dist="38100" dir="2700000" algn="tl">
                    <a:srgbClr val="000000"/>
                  </a:outerShdw>
                </a:effectLst>
              </a:rPr>
              <a:t>ΦΟΡΟΣ ΑΚΙΝΗΤΗΣ ΠΕΡΙΟΥΣΙΑΣ </a:t>
            </a:r>
          </a:p>
          <a:p>
            <a:pPr algn="ctr">
              <a:buFontTx/>
              <a:buNone/>
              <a:defRPr/>
            </a:pPr>
            <a:r>
              <a:rPr lang="el-GR" sz="5400" b="1" smtClean="0">
                <a:solidFill>
                  <a:srgbClr val="FF9900"/>
                </a:solidFill>
                <a:effectLst>
                  <a:outerShdw blurRad="38100" dist="38100" dir="2700000" algn="tl">
                    <a:srgbClr val="000000"/>
                  </a:outerShdw>
                </a:effectLst>
              </a:rPr>
              <a:t>(Φ.Α.Π)</a:t>
            </a:r>
            <a:r>
              <a:rPr lang="el-GR" b="1" smtClean="0">
                <a:solidFill>
                  <a:srgbClr val="FF9900"/>
                </a:solidFill>
                <a:effectLst>
                  <a:outerShdw blurRad="38100" dist="38100" dir="2700000" algn="tl">
                    <a:srgbClr val="000000"/>
                  </a:outerShdw>
                </a:effectLst>
              </a:rPr>
              <a:t/>
            </a:r>
            <a:br>
              <a:rPr lang="el-GR" b="1" smtClean="0">
                <a:solidFill>
                  <a:srgbClr val="FF9900"/>
                </a:solidFill>
                <a:effectLst>
                  <a:outerShdw blurRad="38100" dist="38100" dir="2700000" algn="tl">
                    <a:srgbClr val="000000"/>
                  </a:outerShdw>
                </a:effectLst>
              </a:rPr>
            </a:br>
            <a:endParaRPr lang="en-US" sz="4000" b="1" smtClean="0">
              <a:solidFill>
                <a:srgbClr val="FF9900"/>
              </a:solidFill>
              <a:effectLst>
                <a:outerShdw blurRad="38100" dist="38100" dir="2700000" algn="tl">
                  <a:srgbClr val="000000"/>
                </a:outerShdw>
              </a:effectLst>
            </a:endParaRPr>
          </a:p>
          <a:p>
            <a:pPr algn="ctr">
              <a:defRPr/>
            </a:pPr>
            <a:endParaRPr lang="en-US" sz="3500" b="1" smtClean="0">
              <a:solidFill>
                <a:srgbClr val="FF9900"/>
              </a:solidFill>
              <a:effectLst>
                <a:outerShdw blurRad="38100" dist="38100" dir="2700000" algn="tl">
                  <a:srgbClr val="000000"/>
                </a:outerShdw>
              </a:effectLst>
            </a:endParaRPr>
          </a:p>
        </p:txBody>
      </p:sp>
      <p:pic>
        <p:nvPicPr>
          <p:cNvPr id="14438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0"/>
            <a:ext cx="8642350" cy="6767513"/>
          </a:xfrm>
        </p:spPr>
        <p:txBody>
          <a:bodyPr/>
          <a:lstStyle/>
          <a:p>
            <a:pPr algn="ctr">
              <a:buFontTx/>
              <a:buNone/>
              <a:defRPr/>
            </a:pPr>
            <a:r>
              <a:rPr lang="el-GR" sz="3600" b="1" smtClean="0">
                <a:solidFill>
                  <a:schemeClr val="tx2"/>
                </a:solidFill>
                <a:effectLst>
                  <a:outerShdw blurRad="38100" dist="38100" dir="2700000" algn="tl">
                    <a:srgbClr val="000000"/>
                  </a:outerShdw>
                </a:effectLst>
              </a:rPr>
              <a:t>Φυσικά πρόσωπα </a:t>
            </a:r>
          </a:p>
          <a:p>
            <a:pPr>
              <a:defRPr/>
            </a:pPr>
            <a:r>
              <a:rPr lang="el-GR" sz="2600" b="1" smtClean="0">
                <a:solidFill>
                  <a:schemeClr val="hlink"/>
                </a:solidFill>
                <a:effectLst>
                  <a:outerShdw blurRad="38100" dist="38100" dir="2700000" algn="tl">
                    <a:srgbClr val="000000"/>
                  </a:outerShdw>
                </a:effectLst>
              </a:rPr>
              <a:t>Καταργείται το ΕΤΑΚ</a:t>
            </a:r>
            <a:r>
              <a:rPr lang="el-GR" sz="2600" b="1" smtClean="0">
                <a:effectLst>
                  <a:outerShdw blurRad="38100" dist="38100" dir="2700000" algn="tl">
                    <a:srgbClr val="000000"/>
                  </a:outerShdw>
                </a:effectLst>
              </a:rPr>
              <a:t> και εισάγεται ο φόρος κατοχής ακίνητης περιουσίας (Φ.Α.Π ) </a:t>
            </a:r>
            <a:r>
              <a:rPr lang="el-GR" sz="2600" b="1" u="sng" smtClean="0">
                <a:solidFill>
                  <a:schemeClr val="tx2"/>
                </a:solidFill>
                <a:effectLst>
                  <a:outerShdw blurRad="38100" dist="38100" dir="2700000" algn="tl">
                    <a:srgbClr val="000000"/>
                  </a:outerShdw>
                </a:effectLst>
              </a:rPr>
              <a:t>στα φυσικά και νομικά πρόσωπα που έχουν εμπράγματα δικαιώματα επί ακινήτου που βρίσκεται στην Ελλάδα κατά την 1η Ιανουαρίου κάθε έτους</a:t>
            </a:r>
            <a:r>
              <a:rPr lang="el-GR" sz="2600" b="1" smtClean="0">
                <a:effectLst>
                  <a:outerShdw blurRad="38100" dist="38100" dir="2700000" algn="tl">
                    <a:srgbClr val="000000"/>
                  </a:outerShdw>
                </a:effectLst>
              </a:rPr>
              <a:t> αρχής γενομένης από το 2010.</a:t>
            </a:r>
          </a:p>
          <a:p>
            <a:pPr>
              <a:defRPr/>
            </a:pPr>
            <a:endParaRPr lang="el-GR" sz="900" b="1" smtClean="0">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 Απαλλάσσονται, μεταξύ άλλων, </a:t>
            </a:r>
            <a:r>
              <a:rPr lang="el-GR" sz="2600" b="1" smtClean="0">
                <a:solidFill>
                  <a:schemeClr val="tx2"/>
                </a:solidFill>
                <a:effectLst>
                  <a:outerShdw blurRad="38100" dist="38100" dir="2700000" algn="tl">
                    <a:srgbClr val="000000"/>
                  </a:outerShdw>
                </a:effectLst>
              </a:rPr>
              <a:t>τα εκτός σχεδίου γήπεδα και οι δασικές εκτάσεις για τα φυσικά πρόσωπα </a:t>
            </a:r>
            <a:r>
              <a:rPr lang="el-GR" sz="2600" b="1" u="sng" smtClean="0">
                <a:solidFill>
                  <a:schemeClr val="tx2"/>
                </a:solidFill>
                <a:effectLst>
                  <a:outerShdw blurRad="38100" dist="38100" dir="2700000" algn="tl">
                    <a:srgbClr val="000000"/>
                  </a:outerShdw>
                </a:effectLst>
              </a:rPr>
              <a:t>όχι για τα νομικά.</a:t>
            </a:r>
          </a:p>
          <a:p>
            <a:pPr>
              <a:buFontTx/>
              <a:buNone/>
              <a:defRPr/>
            </a:pPr>
            <a:endParaRPr lang="el-GR" sz="900" b="1" u="sng" smtClean="0">
              <a:solidFill>
                <a:schemeClr val="tx2"/>
              </a:solidFill>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Ο φόρος επιβάλλεται με προοδευτικό συντελεστή με </a:t>
            </a:r>
            <a:r>
              <a:rPr lang="el-GR" sz="2600" b="1" u="sng" smtClean="0">
                <a:solidFill>
                  <a:srgbClr val="FFFF00"/>
                </a:solidFill>
                <a:effectLst>
                  <a:outerShdw blurRad="38100" dist="38100" dir="2700000" algn="tl">
                    <a:srgbClr val="000000"/>
                  </a:outerShdw>
                </a:effectLst>
              </a:rPr>
              <a:t>αφορολόγητο πόσο</a:t>
            </a:r>
            <a:r>
              <a:rPr lang="el-GR" sz="2600" b="1" smtClean="0">
                <a:solidFill>
                  <a:srgbClr val="FFFF00"/>
                </a:solidFill>
                <a:effectLst>
                  <a:outerShdw blurRad="38100" dist="38100" dir="2700000" algn="tl">
                    <a:srgbClr val="000000"/>
                  </a:outerShdw>
                </a:effectLst>
              </a:rPr>
              <a:t> </a:t>
            </a:r>
            <a:r>
              <a:rPr lang="el-GR" sz="2600" b="1" smtClean="0">
                <a:effectLst>
                  <a:outerShdw blurRad="38100" dist="38100" dir="2700000" algn="tl">
                    <a:srgbClr val="000000"/>
                  </a:outerShdw>
                </a:effectLst>
              </a:rPr>
              <a:t>το οποίο ανέρχεται σε </a:t>
            </a:r>
            <a:r>
              <a:rPr lang="el-GR" sz="2600" b="1" u="sng" smtClean="0">
                <a:solidFill>
                  <a:srgbClr val="FFFF00"/>
                </a:solidFill>
                <a:effectLst>
                  <a:outerShdw blurRad="38100" dist="38100" dir="2700000" algn="tl">
                    <a:srgbClr val="000000"/>
                  </a:outerShdw>
                </a:effectLst>
              </a:rPr>
              <a:t>€400.000</a:t>
            </a:r>
            <a:r>
              <a:rPr lang="el-GR" sz="2600" b="1" smtClean="0">
                <a:solidFill>
                  <a:srgbClr val="FFFF00"/>
                </a:solidFill>
                <a:effectLst>
                  <a:outerShdw blurRad="38100" dist="38100" dir="2700000" algn="tl">
                    <a:srgbClr val="000000"/>
                  </a:outerShdw>
                </a:effectLst>
              </a:rPr>
              <a:t> </a:t>
            </a:r>
            <a:r>
              <a:rPr lang="el-GR" sz="2600" b="1" smtClean="0">
                <a:effectLst>
                  <a:outerShdw blurRad="38100" dist="38100" dir="2700000" algn="tl">
                    <a:srgbClr val="000000"/>
                  </a:outerShdw>
                </a:effectLst>
              </a:rPr>
              <a:t>και </a:t>
            </a:r>
            <a:r>
              <a:rPr lang="el-GR" sz="2600" b="1" u="sng" smtClean="0">
                <a:solidFill>
                  <a:schemeClr val="tx2"/>
                </a:solidFill>
                <a:effectLst>
                  <a:outerShdw blurRad="38100" dist="38100" dir="2700000" algn="tl">
                    <a:srgbClr val="000000"/>
                  </a:outerShdw>
                </a:effectLst>
              </a:rPr>
              <a:t>1%</a:t>
            </a:r>
            <a:r>
              <a:rPr lang="el-GR" sz="2600" b="1" smtClean="0">
                <a:effectLst>
                  <a:outerShdw blurRad="38100" dist="38100" dir="2700000" algn="tl">
                    <a:srgbClr val="000000"/>
                  </a:outerShdw>
                </a:effectLst>
              </a:rPr>
              <a:t> για φορολογητέα αξία </a:t>
            </a:r>
            <a:r>
              <a:rPr lang="el-GR" sz="2600" b="1" u="sng" smtClean="0">
                <a:solidFill>
                  <a:schemeClr val="tx2"/>
                </a:solidFill>
                <a:effectLst>
                  <a:outerShdw blurRad="38100" dist="38100" dir="2700000" algn="tl">
                    <a:srgbClr val="000000"/>
                  </a:outerShdw>
                </a:effectLst>
              </a:rPr>
              <a:t>άνω των €800.000</a:t>
            </a:r>
            <a:r>
              <a:rPr lang="el-GR" sz="2600" b="1" smtClean="0">
                <a:effectLst>
                  <a:outerShdw blurRad="38100" dist="38100" dir="2700000" algn="tl">
                    <a:srgbClr val="000000"/>
                  </a:outerShdw>
                </a:effectLst>
              </a:rPr>
              <a:t>. </a:t>
            </a:r>
          </a:p>
          <a:p>
            <a:pPr>
              <a:defRPr/>
            </a:pPr>
            <a:endParaRPr lang="el-GR" sz="900" b="1" smtClean="0">
              <a:effectLst>
                <a:outerShdw blurRad="38100" dist="38100" dir="2700000" algn="tl">
                  <a:srgbClr val="000000"/>
                </a:outerShdw>
              </a:effectLst>
            </a:endParaRPr>
          </a:p>
          <a:p>
            <a:pPr>
              <a:defRPr/>
            </a:pPr>
            <a:r>
              <a:rPr lang="el-GR" sz="2600" b="1" smtClean="0">
                <a:effectLst>
                  <a:outerShdw blurRad="38100" dist="38100" dir="2700000" algn="tl">
                    <a:srgbClr val="000000"/>
                  </a:outerShdw>
                </a:effectLst>
              </a:rPr>
              <a:t>Η αξία της ακίνητης περιουσίας </a:t>
            </a:r>
            <a:r>
              <a:rPr lang="el-GR" sz="2600" b="1" u="sng" smtClean="0">
                <a:effectLst>
                  <a:outerShdw blurRad="38100" dist="38100" dir="2700000" algn="tl">
                    <a:srgbClr val="000000"/>
                  </a:outerShdw>
                </a:effectLst>
              </a:rPr>
              <a:t>κάθε φυσικού προσώπου φορολογείται </a:t>
            </a:r>
            <a:r>
              <a:rPr lang="el-GR" sz="2600" b="1" u="sng" smtClean="0">
                <a:solidFill>
                  <a:srgbClr val="FFFF00"/>
                </a:solidFill>
                <a:effectLst>
                  <a:outerShdw blurRad="38100" dist="38100" dir="2700000" algn="tl">
                    <a:srgbClr val="000000"/>
                  </a:outerShdw>
                </a:effectLst>
              </a:rPr>
              <a:t>χωριστά</a:t>
            </a:r>
            <a:r>
              <a:rPr lang="el-GR" sz="2600" b="1" u="sng" smtClean="0">
                <a:effectLst>
                  <a:outerShdw blurRad="38100" dist="38100" dir="2700000" algn="tl">
                    <a:srgbClr val="000000"/>
                  </a:outerShdw>
                </a:effectLst>
              </a:rPr>
              <a:t>.</a:t>
            </a:r>
          </a:p>
          <a:p>
            <a:pPr>
              <a:buFontTx/>
              <a:buNone/>
              <a:defRPr/>
            </a:pPr>
            <a:endParaRPr lang="el-GR" sz="26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45410"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F15E5E9-1C61-47B0-867D-EDC9F9408973}" type="slidenum">
              <a:rPr lang="el-GR" sz="1400"/>
              <a:pPr algn="r"/>
              <a:t>13</a:t>
            </a:fld>
            <a:endParaRPr lang="el-GR" sz="1400"/>
          </a:p>
        </p:txBody>
      </p:sp>
      <p:sp>
        <p:nvSpPr>
          <p:cNvPr id="38914" name="Rectangle 2"/>
          <p:cNvSpPr>
            <a:spLocks noGrp="1" noChangeArrowheads="1"/>
          </p:cNvSpPr>
          <p:nvPr>
            <p:ph type="title" idx="4294967295"/>
          </p:nvPr>
        </p:nvSpPr>
        <p:spPr>
          <a:xfrm>
            <a:off x="1331913" y="-242888"/>
            <a:ext cx="8915400" cy="571501"/>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n-US" sz="3200" b="1" smtClean="0"/>
              <a:t/>
            </a:r>
            <a:br>
              <a:rPr lang="en-US" sz="3200" b="1" smtClean="0"/>
            </a:br>
            <a:r>
              <a:rPr lang="el-GR" sz="2800" b="1" smtClean="0">
                <a:effectLst>
                  <a:outerShdw blurRad="38100" dist="38100" dir="2700000" algn="tl">
                    <a:srgbClr val="000000"/>
                  </a:outerShdw>
                </a:effectLst>
              </a:rPr>
              <a:t>Φορολογία εισοδήματος – </a:t>
            </a:r>
            <a:r>
              <a:rPr lang="el-GR" sz="2800" b="1" smtClean="0">
                <a:solidFill>
                  <a:srgbClr val="FF9900"/>
                </a:solidFill>
                <a:effectLst>
                  <a:outerShdw blurRad="38100" dist="38100" dir="2700000" algn="tl">
                    <a:srgbClr val="000000"/>
                  </a:outerShdw>
                </a:effectLst>
              </a:rPr>
              <a:t>Φυσικά πρόσωπα</a:t>
            </a:r>
            <a:r>
              <a:rPr lang="en-US" sz="2800" b="1" smtClean="0">
                <a:effectLst>
                  <a:outerShdw blurRad="38100" dist="38100" dir="2700000" algn="tl">
                    <a:srgbClr val="000000"/>
                  </a:outerShdw>
                </a:effectLst>
                <a:latin typeface="Arial" charset="0"/>
                <a:cs typeface="Arial" charset="0"/>
              </a:rPr>
              <a:t/>
            </a:r>
            <a:br>
              <a:rPr lang="en-US" sz="2800" b="1" smtClean="0">
                <a:effectLst>
                  <a:outerShdw blurRad="38100" dist="38100" dir="2700000" algn="tl">
                    <a:srgbClr val="000000"/>
                  </a:outerShdw>
                </a:effectLst>
                <a:latin typeface="Arial" charset="0"/>
                <a:cs typeface="Arial" charset="0"/>
              </a:rPr>
            </a:br>
            <a:endParaRPr lang="el-GR" sz="2800" b="1" smtClean="0">
              <a:effectLst>
                <a:outerShdw blurRad="38100" dist="38100" dir="2700000" algn="tl">
                  <a:srgbClr val="000000"/>
                </a:outerShdw>
              </a:effectLst>
              <a:latin typeface="Arial" charset="0"/>
              <a:cs typeface="Arial" charset="0"/>
            </a:endParaRPr>
          </a:p>
        </p:txBody>
      </p:sp>
      <p:pic>
        <p:nvPicPr>
          <p:cNvPr id="27651"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38915" name="Rectangle 3"/>
          <p:cNvSpPr>
            <a:spLocks noChangeArrowheads="1"/>
          </p:cNvSpPr>
          <p:nvPr/>
        </p:nvSpPr>
        <p:spPr bwMode="auto">
          <a:xfrm>
            <a:off x="444500" y="1052513"/>
            <a:ext cx="8686800" cy="5868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buClr>
                <a:schemeClr val="hlink"/>
              </a:buClr>
              <a:buSzPct val="156000"/>
              <a:defRPr/>
            </a:pPr>
            <a:r>
              <a:rPr lang="el-GR" sz="3200"/>
              <a:t> </a:t>
            </a:r>
            <a:endParaRPr lang="en-US" sz="3500" b="1" u="sng"/>
          </a:p>
          <a:p>
            <a:pPr marL="342900" indent="-342900" eaLnBrk="0" hangingPunct="0">
              <a:buClr>
                <a:schemeClr val="hlink"/>
              </a:buClr>
              <a:buSzPct val="156000"/>
              <a:defRPr/>
            </a:pPr>
            <a:r>
              <a:rPr lang="en-US" sz="3500" b="1" u="sng"/>
              <a:t> </a:t>
            </a:r>
            <a:endParaRPr lang="el-GR" sz="3500" b="1" u="sng"/>
          </a:p>
        </p:txBody>
      </p:sp>
      <p:pic>
        <p:nvPicPr>
          <p:cNvPr id="27653" name="Picture 7"/>
          <p:cNvPicPr>
            <a:picLocks noChangeAspect="1" noChangeArrowheads="1"/>
          </p:cNvPicPr>
          <p:nvPr/>
        </p:nvPicPr>
        <p:blipFill>
          <a:blip r:embed="rId3" cstate="print"/>
          <a:srcRect/>
          <a:stretch>
            <a:fillRect/>
          </a:stretch>
        </p:blipFill>
        <p:spPr bwMode="auto">
          <a:xfrm>
            <a:off x="684213" y="765175"/>
            <a:ext cx="7773987" cy="594042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361950"/>
            <a:ext cx="8642350" cy="6162675"/>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4000" b="1" smtClean="0">
                <a:solidFill>
                  <a:schemeClr val="tx2"/>
                </a:solidFill>
                <a:effectLst>
                  <a:outerShdw blurRad="38100" dist="38100" dir="2700000" algn="tl">
                    <a:srgbClr val="000000"/>
                  </a:outerShdw>
                </a:effectLst>
              </a:rPr>
              <a:t>   Κλίμακα φυσικών προσώπων </a:t>
            </a:r>
            <a:endParaRPr lang="el-GR" sz="4000" b="1" smtClean="0">
              <a:effectLst>
                <a:outerShdw blurRad="38100" dist="38100" dir="2700000" algn="tl">
                  <a:srgbClr val="000000"/>
                </a:outerShdw>
              </a:effectLst>
            </a:endParaRPr>
          </a:p>
          <a:p>
            <a:pPr>
              <a:buFontTx/>
              <a:buNone/>
              <a:defRPr/>
            </a:pPr>
            <a:endParaRPr lang="el-GR" sz="2800" smtClean="0"/>
          </a:p>
          <a:p>
            <a:pPr>
              <a:buFontTx/>
              <a:buNone/>
              <a:defRPr/>
            </a:pPr>
            <a:endParaRPr lang="el-GR" sz="2800" smtClean="0"/>
          </a:p>
          <a:p>
            <a:pPr>
              <a:buFontTx/>
              <a:buNone/>
              <a:defRPr/>
            </a:pPr>
            <a:endParaRPr lang="el-GR" sz="2800" smtClean="0"/>
          </a:p>
          <a:p>
            <a:pPr>
              <a:buFontTx/>
              <a:buNone/>
              <a:defRPr/>
            </a:pPr>
            <a:endParaRPr lang="el-GR" sz="2800" smtClean="0"/>
          </a:p>
          <a:p>
            <a:pPr>
              <a:buFontTx/>
              <a:buNone/>
              <a:defRPr/>
            </a:pPr>
            <a:endParaRPr lang="el-GR" sz="2800" smtClean="0"/>
          </a:p>
          <a:p>
            <a:pPr>
              <a:buFontTx/>
              <a:buNone/>
              <a:defRPr/>
            </a:pPr>
            <a:endParaRPr lang="el-GR" sz="2800" smtClean="0"/>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r>
              <a:rPr lang="el-GR" sz="2800" b="1" smtClean="0">
                <a:effectLst>
                  <a:outerShdw blurRad="38100" dist="38100" dir="2700000" algn="tl">
                    <a:srgbClr val="000000"/>
                  </a:outerShdw>
                </a:effectLst>
              </a:rPr>
              <a:t>Ειδικά για τα έτη 2010, 2011 και 2012 ο συντελεστής για περιουσία άνω των €5.000.000 ορίζεται σε 2%. </a:t>
            </a: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46434" name="Picture 3"/>
          <p:cNvPicPr>
            <a:picLocks noChangeAspect="1" noChangeArrowheads="1"/>
          </p:cNvPicPr>
          <p:nvPr/>
        </p:nvPicPr>
        <p:blipFill>
          <a:blip r:embed="rId2" cstate="print"/>
          <a:srcRect/>
          <a:stretch>
            <a:fillRect/>
          </a:stretch>
        </p:blipFill>
        <p:spPr bwMode="auto">
          <a:xfrm>
            <a:off x="0" y="1341438"/>
            <a:ext cx="9144000" cy="3529012"/>
          </a:xfrm>
          <a:prstGeom prst="rect">
            <a:avLst/>
          </a:prstGeom>
          <a:noFill/>
          <a:ln w="9525">
            <a:noFill/>
            <a:miter lim="800000"/>
            <a:headEnd/>
            <a:tailEnd/>
          </a:ln>
        </p:spPr>
      </p:pic>
      <p:pic>
        <p:nvPicPr>
          <p:cNvPr id="146435" name="Picture 4"/>
          <p:cNvPicPr>
            <a:picLocks noChangeAspect="1" noChangeArrowheads="1"/>
          </p:cNvPicPr>
          <p:nvPr/>
        </p:nvPicPr>
        <p:blipFill>
          <a:blip r:embed="rId3"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188913"/>
            <a:ext cx="8642350" cy="6335712"/>
          </a:xfrm>
        </p:spPr>
        <p:txBody>
          <a:bodyPr/>
          <a:lstStyle/>
          <a:p>
            <a:pPr algn="ctr">
              <a:buFontTx/>
              <a:buNone/>
              <a:defRPr/>
            </a:pPr>
            <a:r>
              <a:rPr lang="el-GR" sz="3600" b="1" smtClean="0">
                <a:solidFill>
                  <a:schemeClr val="tx2"/>
                </a:solidFill>
                <a:effectLst>
                  <a:outerShdw blurRad="38100" dist="38100" dir="2700000" algn="tl">
                    <a:srgbClr val="000000"/>
                  </a:outerShdw>
                </a:effectLst>
              </a:rPr>
              <a:t>	   Φυσικά πρόσωπα </a:t>
            </a:r>
          </a:p>
          <a:p>
            <a:pPr algn="ctr">
              <a:buFontTx/>
              <a:buNone/>
              <a:defRPr/>
            </a:pPr>
            <a:endParaRPr lang="el-GR" sz="1000" b="1" smtClean="0">
              <a:solidFill>
                <a:schemeClr val="tx2"/>
              </a:solidFill>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Δεν υποβάλλεται ειδική δήλωση ο  υπολογισμός και η εκκαθάριση γίνεται από την αρμόδια ∆.Ο.Υ. Για το 2010 βάση για τον υπολογισμό του φόρου αποτελεί η αξία που προκύπτει από το Ε9 των ετών 2005-2010 </a:t>
            </a:r>
          </a:p>
          <a:p>
            <a:pPr>
              <a:defRPr/>
            </a:pPr>
            <a:endParaRPr lang="el-GR" sz="1000" b="1" smtClean="0">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Από το έτος 2011 και μετά, το Ε9 πρέπει να υποβληθεί μέχρι την 15η Φεβρουαρίου.</a:t>
            </a:r>
          </a:p>
          <a:p>
            <a:pPr>
              <a:defRPr/>
            </a:pPr>
            <a:endParaRPr lang="el-GR" sz="1000" b="1" smtClean="0">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Αν ο φόρος  είναι άνω των € 250  καταβάλλεται σε 3 ίσες δόσεις από τις οποίες η πρώτη μέχρι την τελευταία εργάσιμη ημέρα του επόμενου μήνα από τη βεβαίωση, εκτός αν η βεβαίωση γίνει  από τον Αύγουστο και μετά οπότε οι δόσεις μειώνονται . </a:t>
            </a:r>
          </a:p>
          <a:p>
            <a:pPr algn="ctr">
              <a:buFontTx/>
              <a:buNone/>
              <a:defRPr/>
            </a:pPr>
            <a:endParaRPr lang="el-GR" b="1" smtClean="0">
              <a:solidFill>
                <a:schemeClr val="tx2"/>
              </a:solidFill>
              <a:effectLst>
                <a:outerShdw blurRad="38100" dist="38100" dir="2700000" algn="tl">
                  <a:srgbClr val="000000"/>
                </a:outerShdw>
              </a:effectLst>
            </a:endParaRP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4745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0825" y="361950"/>
            <a:ext cx="8642350" cy="6162675"/>
          </a:xfrm>
        </p:spPr>
        <p:txBody>
          <a:bodyPr/>
          <a:lstStyle/>
          <a:p>
            <a:pPr algn="ctr">
              <a:lnSpc>
                <a:spcPct val="80000"/>
              </a:lnSpc>
              <a:buFontTx/>
              <a:buNone/>
              <a:defRPr/>
            </a:pPr>
            <a:r>
              <a:rPr lang="el-GR" b="1" smtClean="0">
                <a:solidFill>
                  <a:schemeClr val="tx2"/>
                </a:solidFill>
                <a:effectLst>
                  <a:outerShdw blurRad="38100" dist="38100" dir="2700000" algn="tl">
                    <a:srgbClr val="000000"/>
                  </a:outerShdw>
                </a:effectLst>
              </a:rPr>
              <a:t>	   </a:t>
            </a:r>
            <a:r>
              <a:rPr lang="el-GR" sz="2800" b="1" smtClean="0">
                <a:solidFill>
                  <a:schemeClr val="tx2"/>
                </a:solidFill>
                <a:effectLst>
                  <a:outerShdw blurRad="38100" dist="38100" dir="2700000" algn="tl">
                    <a:srgbClr val="000000"/>
                  </a:outerShdw>
                </a:effectLst>
              </a:rPr>
              <a:t>Φυσικά πρόσωπα  - Καταβολή του φόρου</a:t>
            </a:r>
            <a:r>
              <a:rPr lang="el-GR" sz="2400" b="1" smtClean="0">
                <a:effectLst>
                  <a:outerShdw blurRad="38100" dist="38100" dir="2700000" algn="tl">
                    <a:srgbClr val="000000"/>
                  </a:outerShdw>
                </a:effectLst>
              </a:rPr>
              <a:t> </a:t>
            </a:r>
          </a:p>
          <a:p>
            <a:pPr algn="ctr">
              <a:lnSpc>
                <a:spcPct val="80000"/>
              </a:lnSpc>
              <a:buFontTx/>
              <a:buNone/>
              <a:defRPr/>
            </a:pPr>
            <a:endParaRPr lang="el-GR" sz="2400" b="1" smtClean="0">
              <a:effectLst>
                <a:outerShdw blurRad="38100" dist="38100" dir="2700000" algn="tl">
                  <a:srgbClr val="000000"/>
                </a:outerShdw>
              </a:effectLst>
            </a:endParaRPr>
          </a:p>
          <a:p>
            <a:pPr>
              <a:lnSpc>
                <a:spcPct val="80000"/>
              </a:lnSpc>
              <a:defRPr/>
            </a:pPr>
            <a:r>
              <a:rPr lang="el-GR" sz="2800" b="1" smtClean="0">
                <a:effectLst>
                  <a:outerShdw blurRad="38100" dist="38100" dir="2700000" algn="tl">
                    <a:srgbClr val="000000"/>
                  </a:outerShdw>
                </a:effectLst>
              </a:rPr>
              <a:t>Αν έχει βεβαιωθεί μέχρι το μήνα Ιούλιο καταβάλλεται σε 3 ίσες διμηνιαίες δόσεις, </a:t>
            </a:r>
          </a:p>
          <a:p>
            <a:pPr>
              <a:lnSpc>
                <a:spcPct val="80000"/>
              </a:lnSpc>
              <a:defRPr/>
            </a:pPr>
            <a:r>
              <a:rPr lang="el-GR" sz="2800" b="1" smtClean="0">
                <a:effectLst>
                  <a:outerShdw blurRad="38100" dist="38100" dir="2700000" algn="tl">
                    <a:srgbClr val="000000"/>
                  </a:outerShdw>
                </a:effectLst>
              </a:rPr>
              <a:t>αν έχει βεβαιωθεί τους μήνες Αύγουστο και Σεπτέμβριο  σε 2 ίσες διμηνιαίες δόσεις, </a:t>
            </a:r>
          </a:p>
          <a:p>
            <a:pPr>
              <a:lnSpc>
                <a:spcPct val="80000"/>
              </a:lnSpc>
              <a:defRPr/>
            </a:pPr>
            <a:r>
              <a:rPr lang="el-GR" sz="2800" b="1" smtClean="0">
                <a:effectLst>
                  <a:outerShdw blurRad="38100" dist="38100" dir="2700000" algn="tl">
                    <a:srgbClr val="000000"/>
                  </a:outerShdw>
                </a:effectLst>
              </a:rPr>
              <a:t>Αν βεβαιώνεται το μήνα Οκτώβριο ή αν το συνολικό ποσό της οφειλής είναι μέχρι 250 ευρώ καταβάλλεται εφάπαξ. </a:t>
            </a:r>
          </a:p>
          <a:p>
            <a:pPr>
              <a:lnSpc>
                <a:spcPct val="80000"/>
              </a:lnSpc>
              <a:buFontTx/>
              <a:buNone/>
              <a:defRPr/>
            </a:pPr>
            <a:endParaRPr lang="el-GR" sz="2800" b="1" smtClean="0">
              <a:effectLst>
                <a:outerShdw blurRad="38100" dist="38100" dir="2700000" algn="tl">
                  <a:srgbClr val="000000"/>
                </a:outerShdw>
              </a:effectLst>
            </a:endParaRPr>
          </a:p>
          <a:p>
            <a:pPr>
              <a:lnSpc>
                <a:spcPct val="80000"/>
              </a:lnSpc>
              <a:buFontTx/>
              <a:buNone/>
              <a:defRPr/>
            </a:pPr>
            <a:endParaRPr lang="el-GR" sz="2800" b="1" smtClean="0">
              <a:effectLst>
                <a:outerShdw blurRad="38100" dist="38100" dir="2700000" algn="tl">
                  <a:srgbClr val="000000"/>
                </a:outerShdw>
              </a:effectLst>
            </a:endParaRPr>
          </a:p>
          <a:p>
            <a:pPr algn="ctr">
              <a:lnSpc>
                <a:spcPct val="80000"/>
              </a:lnSpc>
              <a:buFontTx/>
              <a:buNone/>
              <a:defRPr/>
            </a:pPr>
            <a:endParaRPr lang="el-GR" sz="2800" b="1" smtClean="0">
              <a:solidFill>
                <a:schemeClr val="tx2"/>
              </a:solidFill>
              <a:effectLst>
                <a:outerShdw blurRad="38100" dist="38100" dir="2700000" algn="tl">
                  <a:srgbClr val="000000"/>
                </a:outerShdw>
              </a:effectLst>
            </a:endParaRPr>
          </a:p>
          <a:p>
            <a:pPr>
              <a:lnSpc>
                <a:spcPct val="80000"/>
              </a:lnSpc>
              <a:buFontTx/>
              <a:buNone/>
              <a:defRPr/>
            </a:pP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endParaRPr lang="en-US" sz="3600" b="1" smtClean="0">
              <a:solidFill>
                <a:schemeClr val="tx2"/>
              </a:solidFill>
              <a:effectLst>
                <a:outerShdw blurRad="38100" dist="38100" dir="2700000" algn="tl">
                  <a:srgbClr val="000000"/>
                </a:outerShdw>
              </a:effectLst>
            </a:endParaRPr>
          </a:p>
          <a:p>
            <a:pPr>
              <a:lnSpc>
                <a:spcPct val="80000"/>
              </a:lnSpc>
              <a:defRPr/>
            </a:pPr>
            <a:endParaRPr lang="en-US" sz="3000" b="1" smtClean="0">
              <a:effectLst>
                <a:outerShdw blurRad="38100" dist="38100" dir="2700000" algn="tl">
                  <a:srgbClr val="000000"/>
                </a:outerShdw>
              </a:effectLst>
            </a:endParaRPr>
          </a:p>
        </p:txBody>
      </p:sp>
      <p:pic>
        <p:nvPicPr>
          <p:cNvPr id="14848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2" end="2"/>
                                            </p:txEl>
                                          </p:spTgt>
                                        </p:tgtEl>
                                        <p:attrNameLst>
                                          <p:attrName>style.visibility</p:attrName>
                                        </p:attrNameLst>
                                      </p:cBhvr>
                                      <p:to>
                                        <p:strVal val="visible"/>
                                      </p:to>
                                    </p:set>
                                    <p:anim calcmode="lin" valueType="num">
                                      <p:cBhvr>
                                        <p:cTn id="14"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3" end="3"/>
                                            </p:txEl>
                                          </p:spTgt>
                                        </p:tgtEl>
                                        <p:attrNameLst>
                                          <p:attrName>style.visibility</p:attrName>
                                        </p:attrNameLst>
                                      </p:cBhvr>
                                      <p:to>
                                        <p:strVal val="visible"/>
                                      </p:to>
                                    </p:set>
                                    <p:anim calcmode="lin" valueType="num">
                                      <p:cBhvr>
                                        <p:cTn id="21"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4" end="4"/>
                                            </p:txEl>
                                          </p:spTgt>
                                        </p:tgtEl>
                                        <p:attrNameLst>
                                          <p:attrName>style.visibility</p:attrName>
                                        </p:attrNameLst>
                                      </p:cBhvr>
                                      <p:to>
                                        <p:strVal val="visible"/>
                                      </p:to>
                                    </p:set>
                                    <p:anim calcmode="lin" valueType="num">
                                      <p:cBhvr>
                                        <p:cTn id="28"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8" end="8"/>
                                            </p:txEl>
                                          </p:spTgt>
                                        </p:tgtEl>
                                        <p:attrNameLst>
                                          <p:attrName>style.visibility</p:attrName>
                                        </p:attrNameLst>
                                      </p:cBhvr>
                                      <p:to>
                                        <p:strVal val="visible"/>
                                      </p:to>
                                    </p:set>
                                    <p:anim calcmode="lin" valueType="num">
                                      <p:cBhvr>
                                        <p:cTn id="35" dur="1000" fill="hold"/>
                                        <p:tgtEl>
                                          <p:spTgt spid="98306">
                                            <p:txEl>
                                              <p:pRg st="8" end="8"/>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0"/>
            <a:ext cx="8642350" cy="7604125"/>
          </a:xfrm>
        </p:spPr>
        <p:txBody>
          <a:bodyPr/>
          <a:lstStyle/>
          <a:p>
            <a:pPr algn="ctr">
              <a:lnSpc>
                <a:spcPct val="80000"/>
              </a:lnSpc>
              <a:buFontTx/>
              <a:buNone/>
              <a:defRPr/>
            </a:pPr>
            <a:r>
              <a:rPr lang="el-GR" sz="1200" b="1" smtClean="0">
                <a:solidFill>
                  <a:schemeClr val="tx2"/>
                </a:solidFill>
                <a:effectLst>
                  <a:outerShdw blurRad="38100" dist="38100" dir="2700000" algn="tl">
                    <a:srgbClr val="000000"/>
                  </a:outerShdw>
                </a:effectLst>
              </a:rPr>
              <a:t>	   </a:t>
            </a:r>
            <a:r>
              <a:rPr lang="el-GR" sz="2800" b="1" smtClean="0">
                <a:solidFill>
                  <a:schemeClr val="tx2"/>
                </a:solidFill>
                <a:effectLst>
                  <a:outerShdw blurRad="38100" dist="38100" dir="2700000" algn="tl">
                    <a:srgbClr val="000000"/>
                  </a:outerShdw>
                </a:effectLst>
              </a:rPr>
              <a:t>Νομικά πρόσωπα</a:t>
            </a:r>
          </a:p>
          <a:p>
            <a:pPr algn="ctr">
              <a:lnSpc>
                <a:spcPct val="80000"/>
              </a:lnSpc>
              <a:buFontTx/>
              <a:buNone/>
              <a:defRPr/>
            </a:pPr>
            <a:endParaRPr lang="el-GR" sz="2000" b="1" smtClean="0">
              <a:solidFill>
                <a:schemeClr val="tx2"/>
              </a:solidFill>
            </a:endParaRPr>
          </a:p>
          <a:p>
            <a:pPr>
              <a:lnSpc>
                <a:spcPct val="80000"/>
              </a:lnSpc>
              <a:defRPr/>
            </a:pPr>
            <a:r>
              <a:rPr lang="el-GR" sz="2800" b="1" smtClean="0">
                <a:effectLst>
                  <a:outerShdw blurRad="38100" dist="38100" dir="2700000" algn="tl">
                    <a:srgbClr val="000000"/>
                  </a:outerShdw>
                </a:effectLst>
              </a:rPr>
              <a:t>Η αξία των ακινήτων που προσδιορίζεται με βάση τις αντικειμενικές αξίες φορολογείται</a:t>
            </a:r>
          </a:p>
          <a:p>
            <a:pPr>
              <a:lnSpc>
                <a:spcPct val="80000"/>
              </a:lnSpc>
              <a:defRPr/>
            </a:pPr>
            <a:r>
              <a:rPr lang="el-GR" sz="2800" b="1" smtClean="0">
                <a:effectLst>
                  <a:outerShdw blurRad="38100" dist="38100" dir="2700000" algn="tl">
                    <a:srgbClr val="000000"/>
                  </a:outerShdw>
                </a:effectLst>
              </a:rPr>
              <a:t>με 6‰ (0,6%).</a:t>
            </a:r>
          </a:p>
          <a:p>
            <a:pPr algn="just">
              <a:lnSpc>
                <a:spcPct val="80000"/>
              </a:lnSpc>
              <a:spcBef>
                <a:spcPct val="0"/>
              </a:spcBef>
              <a:defRPr/>
            </a:pPr>
            <a:r>
              <a:rPr lang="el-GR" sz="2800" b="1" smtClean="0">
                <a:effectLst>
                  <a:outerShdw blurRad="38100" dist="38100" dir="2700000" algn="tl">
                    <a:srgbClr val="000000"/>
                  </a:outerShdw>
                </a:effectLst>
              </a:rPr>
              <a:t>με 3‰ (0,3%) για νομικά πρόσωπα ιδιωτικού μη κερδοσκοπικού χαρακτήρα </a:t>
            </a:r>
          </a:p>
          <a:p>
            <a:pPr>
              <a:lnSpc>
                <a:spcPct val="80000"/>
              </a:lnSpc>
              <a:defRPr/>
            </a:pPr>
            <a:r>
              <a:rPr lang="el-GR" sz="2800" b="1" smtClean="0">
                <a:effectLst>
                  <a:outerShdw blurRad="38100" dist="38100" dir="2700000" algn="tl">
                    <a:srgbClr val="000000"/>
                  </a:outerShdw>
                </a:effectLst>
              </a:rPr>
              <a:t>με 1‰ (0, 1% ) </a:t>
            </a:r>
          </a:p>
          <a:p>
            <a:pPr>
              <a:lnSpc>
                <a:spcPct val="80000"/>
              </a:lnSpc>
              <a:buFontTx/>
              <a:buNone/>
              <a:defRPr/>
            </a:pPr>
            <a:r>
              <a:rPr lang="el-GR" sz="2800" b="1" smtClean="0">
                <a:effectLst>
                  <a:outerShdw blurRad="38100" dist="38100" dir="2700000" algn="tl">
                    <a:srgbClr val="000000"/>
                  </a:outerShdw>
                </a:effectLst>
              </a:rPr>
              <a:t> 		-  η αξία των κτισμάτων  που ιδιοχρησιμοποιούνται για την παραγωγή ή την άσκηση εμπορικής δραστηριότητας.  Το ίδιο ισχύει και για ιδιοχρησιμοποιούμενα ακίνητα νομικών προσώπων μη κερδοσκοπικού χαρακτήρα.</a:t>
            </a:r>
          </a:p>
          <a:p>
            <a:pPr>
              <a:lnSpc>
                <a:spcPct val="80000"/>
              </a:lnSpc>
              <a:buFontTx/>
              <a:buNone/>
              <a:defRPr/>
            </a:pPr>
            <a:r>
              <a:rPr lang="el-GR" sz="2800" b="1" smtClean="0">
                <a:effectLst>
                  <a:outerShdw blurRad="38100" dist="38100" dir="2700000" algn="tl">
                    <a:srgbClr val="000000"/>
                  </a:outerShdw>
                </a:effectLst>
              </a:rPr>
              <a:t>  		-  η αξία των ακινήτων που περιλαμβάνονται στο ενεργητικό των εταιριών επενδύσεων σε ακίνητη περιουσία και των Αμοιβαίων Κεφαλαίων Ακίνητης Περιουσίας.</a:t>
            </a:r>
          </a:p>
          <a:p>
            <a:pPr>
              <a:lnSpc>
                <a:spcPct val="80000"/>
              </a:lnSpc>
              <a:buFontTx/>
              <a:buNone/>
              <a:defRPr/>
            </a:pPr>
            <a:endParaRPr lang="el-GR" sz="2800" b="1" smtClean="0">
              <a:effectLst>
                <a:outerShdw blurRad="38100" dist="38100" dir="2700000" algn="tl">
                  <a:srgbClr val="000000"/>
                </a:outerShdw>
              </a:effectLst>
            </a:endParaRPr>
          </a:p>
          <a:p>
            <a:pPr>
              <a:lnSpc>
                <a:spcPct val="80000"/>
              </a:lnSpc>
              <a:buFontTx/>
              <a:buNone/>
              <a:defRPr/>
            </a:pPr>
            <a:endParaRPr lang="el-GR" sz="1500" b="1" smtClean="0">
              <a:effectLst>
                <a:outerShdw blurRad="38100" dist="38100" dir="2700000" algn="tl">
                  <a:srgbClr val="000000"/>
                </a:outerShdw>
              </a:effectLst>
            </a:endParaRPr>
          </a:p>
          <a:p>
            <a:pPr>
              <a:lnSpc>
                <a:spcPct val="80000"/>
              </a:lnSpc>
              <a:defRPr/>
            </a:pPr>
            <a:endParaRPr lang="el-GR" sz="1400" b="1" smtClean="0">
              <a:effectLst>
                <a:outerShdw blurRad="38100" dist="38100" dir="2700000" algn="tl">
                  <a:srgbClr val="000000"/>
                </a:outerShdw>
              </a:effectLst>
            </a:endParaRPr>
          </a:p>
          <a:p>
            <a:pPr>
              <a:lnSpc>
                <a:spcPct val="80000"/>
              </a:lnSpc>
              <a:defRPr/>
            </a:pPr>
            <a:endParaRPr lang="el-GR" sz="1400" b="1" smtClean="0"/>
          </a:p>
          <a:p>
            <a:pPr algn="ctr">
              <a:lnSpc>
                <a:spcPct val="80000"/>
              </a:lnSpc>
              <a:buFontTx/>
              <a:buNone/>
              <a:defRPr/>
            </a:pPr>
            <a:endParaRPr lang="el-GR" sz="1200" b="1" smtClean="0">
              <a:solidFill>
                <a:schemeClr val="tx2"/>
              </a:solidFill>
              <a:effectLst>
                <a:outerShdw blurRad="38100" dist="38100" dir="2700000" algn="tl">
                  <a:srgbClr val="000000"/>
                </a:outerShdw>
              </a:effectLst>
            </a:endParaRPr>
          </a:p>
          <a:p>
            <a:pPr algn="ctr">
              <a:lnSpc>
                <a:spcPct val="80000"/>
              </a:lnSpc>
              <a:buFontTx/>
              <a:buNone/>
              <a:defRPr/>
            </a:pPr>
            <a:r>
              <a:rPr lang="el-GR" sz="1200" b="1" smtClean="0">
                <a:solidFill>
                  <a:schemeClr val="tx2"/>
                </a:solidFill>
                <a:effectLst>
                  <a:outerShdw blurRad="38100" dist="38100" dir="2700000" algn="tl">
                    <a:srgbClr val="000000"/>
                  </a:outerShdw>
                </a:effectLst>
              </a:rPr>
              <a:t> </a:t>
            </a:r>
          </a:p>
        </p:txBody>
      </p:sp>
      <p:pic>
        <p:nvPicPr>
          <p:cNvPr id="14950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188913"/>
            <a:ext cx="8642350" cy="6335712"/>
          </a:xfrm>
        </p:spPr>
        <p:txBody>
          <a:bodyPr/>
          <a:lstStyle/>
          <a:p>
            <a:pPr algn="ctr">
              <a:buFontTx/>
              <a:buNone/>
              <a:defRPr/>
            </a:pPr>
            <a:r>
              <a:rPr lang="el-GR" sz="3600" b="1" smtClean="0">
                <a:solidFill>
                  <a:schemeClr val="tx2"/>
                </a:solidFill>
                <a:effectLst>
                  <a:outerShdw blurRad="38100" dist="38100" dir="2700000" algn="tl">
                    <a:srgbClr val="000000"/>
                  </a:outerShdw>
                </a:effectLst>
              </a:rPr>
              <a:t>	   Νομικά πρόσωπα</a:t>
            </a:r>
          </a:p>
          <a:p>
            <a:pPr>
              <a:defRPr/>
            </a:pPr>
            <a:r>
              <a:rPr lang="el-GR" sz="2800" b="1" smtClean="0">
                <a:effectLst>
                  <a:outerShdw blurRad="38100" dist="38100" dir="2700000" algn="tl">
                    <a:srgbClr val="000000"/>
                  </a:outerShdw>
                </a:effectLst>
              </a:rPr>
              <a:t>Ο φόρος που αναλογεί στη συνολική αξία των κτισμάτων </a:t>
            </a:r>
            <a:r>
              <a:rPr lang="el-GR" sz="2800" b="1" u="sng" smtClean="0">
                <a:solidFill>
                  <a:schemeClr val="tx2"/>
                </a:solidFill>
                <a:effectLst>
                  <a:outerShdw blurRad="38100" dist="38100" dir="2700000" algn="tl">
                    <a:srgbClr val="000000"/>
                  </a:outerShdw>
                </a:effectLst>
              </a:rPr>
              <a:t>δεν μπορεί να είναι μικρότερος από 1 Ευρώ ανά τ.μ.,</a:t>
            </a:r>
            <a:r>
              <a:rPr lang="el-GR" sz="2800" b="1" smtClean="0">
                <a:effectLst>
                  <a:outerShdw blurRad="38100" dist="38100" dir="2700000" algn="tl">
                    <a:srgbClr val="000000"/>
                  </a:outerShdw>
                </a:effectLst>
              </a:rPr>
              <a:t> με εξαίρεση τα ημιτελή κτίσματα.</a:t>
            </a:r>
          </a:p>
          <a:p>
            <a:pPr>
              <a:defRPr/>
            </a:pPr>
            <a:endParaRPr lang="el-GR" sz="1000" b="1" smtClean="0">
              <a:effectLst>
                <a:outerShdw blurRad="38100" dist="38100" dir="2700000" algn="tl">
                  <a:srgbClr val="000000"/>
                </a:outerShdw>
              </a:effectLst>
            </a:endParaRPr>
          </a:p>
          <a:p>
            <a:pPr>
              <a:defRPr/>
            </a:pPr>
            <a:r>
              <a:rPr lang="el-GR" sz="2800" b="1" u="sng" smtClean="0">
                <a:solidFill>
                  <a:schemeClr val="tx2"/>
                </a:solidFill>
                <a:effectLst>
                  <a:outerShdw blurRad="38100" dist="38100" dir="2700000" algn="tl">
                    <a:srgbClr val="000000"/>
                  </a:outerShdw>
                </a:effectLst>
              </a:rPr>
              <a:t>Η δήλωση υποβάλλεται μέχρι την 15η Μαΐου</a:t>
            </a:r>
            <a:r>
              <a:rPr lang="el-GR" sz="2800" b="1" smtClean="0">
                <a:effectLst>
                  <a:outerShdw blurRad="38100" dist="38100" dir="2700000" algn="tl">
                    <a:srgbClr val="000000"/>
                  </a:outerShdw>
                </a:effectLst>
              </a:rPr>
              <a:t> κάθε έτους με βάση το ΑΦΜ. Η ίδια ημερομηνία υποβολής ισχύει και για το Ε9 από το έτος 2011 και μετά. </a:t>
            </a:r>
          </a:p>
          <a:p>
            <a:pPr>
              <a:defRPr/>
            </a:pPr>
            <a:endParaRPr lang="el-GR" sz="2800" b="1" smtClean="0">
              <a:effectLst>
                <a:outerShdw blurRad="38100" dist="38100" dir="2700000" algn="tl">
                  <a:srgbClr val="000000"/>
                </a:outerShdw>
              </a:effectLst>
            </a:endParaRPr>
          </a:p>
          <a:p>
            <a:pPr>
              <a:defRPr/>
            </a:pPr>
            <a:endParaRPr lang="el-GR" sz="3600" smtClean="0"/>
          </a:p>
          <a:p>
            <a:pPr algn="ctr">
              <a:buFontTx/>
              <a:buNone/>
              <a:defRPr/>
            </a:pPr>
            <a:endParaRPr lang="el-GR" sz="3600" b="1" smtClean="0">
              <a:solidFill>
                <a:schemeClr val="tx2"/>
              </a:solidFill>
              <a:effectLst>
                <a:outerShdw blurRad="38100" dist="38100" dir="2700000" algn="tl">
                  <a:srgbClr val="000000"/>
                </a:outerShdw>
              </a:effectLst>
            </a:endParaRPr>
          </a:p>
          <a:p>
            <a:pPr algn="ctr">
              <a:buFontTx/>
              <a:buNone/>
              <a:defRPr/>
            </a:pPr>
            <a:r>
              <a:rPr lang="el-GR" sz="3600" b="1" smtClean="0">
                <a:solidFill>
                  <a:schemeClr val="tx2"/>
                </a:solidFill>
                <a:effectLst>
                  <a:outerShdw blurRad="38100" dist="38100" dir="2700000" algn="tl">
                    <a:srgbClr val="000000"/>
                  </a:outerShdw>
                </a:effectLst>
              </a:rPr>
              <a:t> </a:t>
            </a:r>
          </a:p>
        </p:txBody>
      </p:sp>
      <p:pic>
        <p:nvPicPr>
          <p:cNvPr id="150530"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0825" y="361950"/>
            <a:ext cx="8642350" cy="6335713"/>
          </a:xfrm>
        </p:spPr>
        <p:txBody>
          <a:bodyPr/>
          <a:lstStyle/>
          <a:p>
            <a:pPr algn="ctr">
              <a:buFontTx/>
              <a:buNone/>
              <a:defRPr/>
            </a:pPr>
            <a:r>
              <a:rPr lang="el-GR" sz="3600" b="1" smtClean="0">
                <a:solidFill>
                  <a:schemeClr val="tx2"/>
                </a:solidFill>
                <a:effectLst>
                  <a:outerShdw blurRad="38100" dist="38100" dir="2700000" algn="tl">
                    <a:srgbClr val="000000"/>
                  </a:outerShdw>
                </a:effectLst>
              </a:rPr>
              <a:t>	   Νομικά πρόσωπα καταβολή φόρου </a:t>
            </a:r>
          </a:p>
          <a:p>
            <a:pPr>
              <a:defRPr/>
            </a:pPr>
            <a:r>
              <a:rPr lang="el-GR" sz="2800" b="1" smtClean="0">
                <a:effectLst>
                  <a:outerShdw blurRad="38100" dist="38100" dir="2700000" algn="tl">
                    <a:srgbClr val="000000"/>
                  </a:outerShdw>
                </a:effectLst>
              </a:rPr>
              <a:t>Ο  φόρος καταβάλλεται σε 3 ίσες διμηνιαίες δόσεις, από τις οποίες η πρώτη με την υποβολή της εμπρόθεσμης δήλωσης, </a:t>
            </a:r>
          </a:p>
          <a:p>
            <a:pPr>
              <a:defRPr/>
            </a:pPr>
            <a:r>
              <a:rPr lang="el-GR" sz="2800" b="1" smtClean="0">
                <a:effectLst>
                  <a:outerShdw blurRad="38100" dist="38100" dir="2700000" algn="tl">
                    <a:srgbClr val="000000"/>
                  </a:outerShdw>
                </a:effectLst>
              </a:rPr>
              <a:t>Δήλωση που υποβάλλεται χωρίς την ταυτόχρονη καταβολή της πρώτης δόσης, θεωρείται απαράδεκτη. </a:t>
            </a:r>
          </a:p>
          <a:p>
            <a:pPr>
              <a:defRPr/>
            </a:pPr>
            <a:r>
              <a:rPr lang="el-GR" sz="2800" b="1" smtClean="0">
                <a:effectLst>
                  <a:outerShdw blurRad="38100" dist="38100" dir="2700000" algn="tl">
                    <a:srgbClr val="000000"/>
                  </a:outerShdw>
                </a:effectLst>
              </a:rPr>
              <a:t>Αν η  δήλωση υποβάλλεται εκπρόθεσμα, </a:t>
            </a:r>
            <a:r>
              <a:rPr lang="el-GR" sz="2800" b="1" u="sng" smtClean="0">
                <a:effectLst>
                  <a:outerShdw blurRad="38100" dist="38100" dir="2700000" algn="tl">
                    <a:srgbClr val="000000"/>
                  </a:outerShdw>
                </a:effectLst>
              </a:rPr>
              <a:t>θα καταβάλλονται με την υποβολή της οι ληξιπρόθεσμες δόσεις </a:t>
            </a:r>
            <a:r>
              <a:rPr lang="el-GR" sz="2800" b="1" smtClean="0">
                <a:effectLst>
                  <a:outerShdw blurRad="38100" dist="38100" dir="2700000" algn="tl">
                    <a:srgbClr val="000000"/>
                  </a:outerShdw>
                </a:effectLst>
              </a:rPr>
              <a:t>καθώς και το ποσό του πρόσθετου φόρου </a:t>
            </a:r>
          </a:p>
          <a:p>
            <a:pPr>
              <a:defRPr/>
            </a:pPr>
            <a:endParaRPr lang="el-GR" sz="3600" smtClean="0"/>
          </a:p>
          <a:p>
            <a:pPr algn="ctr">
              <a:buFontTx/>
              <a:buNone/>
              <a:defRPr/>
            </a:pPr>
            <a:endParaRPr lang="el-GR" sz="3600" b="1" smtClean="0">
              <a:solidFill>
                <a:schemeClr val="tx2"/>
              </a:solidFill>
              <a:effectLst>
                <a:outerShdw blurRad="38100" dist="38100" dir="2700000" algn="tl">
                  <a:srgbClr val="000000"/>
                </a:outerShdw>
              </a:effectLst>
            </a:endParaRPr>
          </a:p>
          <a:p>
            <a:pPr algn="ctr">
              <a:buFontTx/>
              <a:buNone/>
              <a:defRPr/>
            </a:pPr>
            <a:r>
              <a:rPr lang="el-GR" sz="3600" b="1" smtClean="0">
                <a:solidFill>
                  <a:schemeClr val="tx2"/>
                </a:solidFill>
                <a:effectLst>
                  <a:outerShdw blurRad="38100" dist="38100" dir="2700000" algn="tl">
                    <a:srgbClr val="000000"/>
                  </a:outerShdw>
                </a:effectLst>
              </a:rPr>
              <a:t> </a:t>
            </a:r>
          </a:p>
        </p:txBody>
      </p:sp>
      <p:pic>
        <p:nvPicPr>
          <p:cNvPr id="15155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2" end="2"/>
                                            </p:txEl>
                                          </p:spTgt>
                                        </p:tgtEl>
                                        <p:attrNameLst>
                                          <p:attrName>style.visibility</p:attrName>
                                        </p:attrNameLst>
                                      </p:cBhvr>
                                      <p:to>
                                        <p:strVal val="visible"/>
                                      </p:to>
                                    </p:set>
                                    <p:anim calcmode="lin" valueType="num">
                                      <p:cBhvr>
                                        <p:cTn id="21"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3" end="3"/>
                                            </p:txEl>
                                          </p:spTgt>
                                        </p:tgtEl>
                                        <p:attrNameLst>
                                          <p:attrName>style.visibility</p:attrName>
                                        </p:attrNameLst>
                                      </p:cBhvr>
                                      <p:to>
                                        <p:strVal val="visible"/>
                                      </p:to>
                                    </p:set>
                                    <p:anim calcmode="lin" valueType="num">
                                      <p:cBhvr>
                                        <p:cTn id="28"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6" end="6"/>
                                            </p:txEl>
                                          </p:spTgt>
                                        </p:tgtEl>
                                        <p:attrNameLst>
                                          <p:attrName>style.visibility</p:attrName>
                                        </p:attrNameLst>
                                      </p:cBhvr>
                                      <p:to>
                                        <p:strVal val="visible"/>
                                      </p:to>
                                    </p:set>
                                    <p:anim calcmode="lin" valueType="num">
                                      <p:cBhvr>
                                        <p:cTn id="35" dur="1000" fill="hold"/>
                                        <p:tgtEl>
                                          <p:spTgt spid="98306">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0825" y="0"/>
            <a:ext cx="864235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Νομικά πρόσωπα -Παράδειγμα</a:t>
            </a:r>
          </a:p>
          <a:p>
            <a:pPr>
              <a:defRPr/>
            </a:pPr>
            <a:endParaRPr lang="el-GR" sz="3600" smtClean="0"/>
          </a:p>
          <a:p>
            <a:pPr algn="ctr">
              <a:buFontTx/>
              <a:buNone/>
              <a:defRPr/>
            </a:pPr>
            <a:endParaRPr lang="el-GR" sz="3600" b="1" smtClean="0">
              <a:solidFill>
                <a:schemeClr val="tx2"/>
              </a:solidFill>
              <a:effectLst>
                <a:outerShdw blurRad="38100" dist="38100" dir="2700000" algn="tl">
                  <a:srgbClr val="000000"/>
                </a:outerShdw>
              </a:effectLst>
            </a:endParaRPr>
          </a:p>
          <a:p>
            <a:pPr algn="ctr">
              <a:buFontTx/>
              <a:buNone/>
              <a:defRPr/>
            </a:pPr>
            <a:r>
              <a:rPr lang="el-GR" sz="3600" b="1" smtClean="0">
                <a:solidFill>
                  <a:schemeClr val="tx2"/>
                </a:solidFill>
                <a:effectLst>
                  <a:outerShdw blurRad="38100" dist="38100" dir="2700000" algn="tl">
                    <a:srgbClr val="000000"/>
                  </a:outerShdw>
                </a:effectLst>
              </a:rPr>
              <a:t> </a:t>
            </a:r>
          </a:p>
        </p:txBody>
      </p:sp>
      <p:pic>
        <p:nvPicPr>
          <p:cNvPr id="152578" name="Picture 4"/>
          <p:cNvPicPr>
            <a:picLocks noChangeAspect="1" noChangeArrowheads="1"/>
          </p:cNvPicPr>
          <p:nvPr/>
        </p:nvPicPr>
        <p:blipFill>
          <a:blip r:embed="rId2" cstate="print"/>
          <a:srcRect/>
          <a:stretch>
            <a:fillRect/>
          </a:stretch>
        </p:blipFill>
        <p:spPr bwMode="auto">
          <a:xfrm>
            <a:off x="527050" y="1700213"/>
            <a:ext cx="8366125" cy="5157787"/>
          </a:xfrm>
          <a:prstGeom prst="rect">
            <a:avLst/>
          </a:prstGeom>
          <a:noFill/>
          <a:ln w="9525">
            <a:noFill/>
            <a:miter lim="800000"/>
            <a:headEnd/>
            <a:tailEnd/>
          </a:ln>
        </p:spPr>
      </p:pic>
      <p:pic>
        <p:nvPicPr>
          <p:cNvPr id="152579" name="Picture 5"/>
          <p:cNvPicPr>
            <a:picLocks noChangeAspect="1" noChangeArrowheads="1"/>
          </p:cNvPicPr>
          <p:nvPr/>
        </p:nvPicPr>
        <p:blipFill>
          <a:blip r:embed="rId3" cstate="print"/>
          <a:srcRect/>
          <a:stretch>
            <a:fillRect/>
          </a:stretch>
        </p:blipFill>
        <p:spPr bwMode="auto">
          <a:xfrm>
            <a:off x="0" y="0"/>
            <a:ext cx="2124075" cy="361950"/>
          </a:xfrm>
          <a:prstGeom prst="rect">
            <a:avLst/>
          </a:prstGeom>
          <a:solidFill>
            <a:srgbClr val="FFFFFF"/>
          </a:solidFill>
          <a:ln w="9525" algn="ctr">
            <a:noFill/>
            <a:miter lim="800000"/>
            <a:headEnd/>
            <a:tailEnd/>
          </a:ln>
        </p:spPr>
      </p:pic>
      <p:pic>
        <p:nvPicPr>
          <p:cNvPr id="152580" name="Picture 6"/>
          <p:cNvPicPr>
            <a:picLocks noChangeAspect="1" noChangeArrowheads="1"/>
          </p:cNvPicPr>
          <p:nvPr/>
        </p:nvPicPr>
        <p:blipFill>
          <a:blip r:embed="rId4" cstate="print"/>
          <a:srcRect/>
          <a:stretch>
            <a:fillRect/>
          </a:stretch>
        </p:blipFill>
        <p:spPr bwMode="auto">
          <a:xfrm>
            <a:off x="527050" y="747713"/>
            <a:ext cx="8366125" cy="9525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3" end="3"/>
                                            </p:txEl>
                                          </p:spTgt>
                                        </p:tgtEl>
                                        <p:attrNameLst>
                                          <p:attrName>style.visibility</p:attrName>
                                        </p:attrNameLst>
                                      </p:cBhvr>
                                      <p:to>
                                        <p:strVal val="visible"/>
                                      </p:to>
                                    </p:set>
                                    <p:anim calcmode="lin" valueType="num">
                                      <p:cBhvr>
                                        <p:cTn id="14"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0825" y="0"/>
            <a:ext cx="8642350" cy="6524625"/>
          </a:xfrm>
        </p:spPr>
        <p:txBody>
          <a:bodyPr/>
          <a:lstStyle/>
          <a:p>
            <a:pPr algn="ctr">
              <a:buFontTx/>
              <a:buNone/>
              <a:defRPr/>
            </a:pPr>
            <a:r>
              <a:rPr lang="el-GR" sz="3600" b="1" smtClean="0">
                <a:solidFill>
                  <a:schemeClr val="tx2"/>
                </a:solidFill>
                <a:effectLst>
                  <a:outerShdw blurRad="38100" dist="38100" dir="2700000" algn="tl">
                    <a:srgbClr val="000000"/>
                  </a:outerShdw>
                </a:effectLst>
              </a:rPr>
              <a:t>	         Νομικά πρόσωπα -Παράδειγμα</a:t>
            </a:r>
          </a:p>
          <a:p>
            <a:pPr>
              <a:defRPr/>
            </a:pPr>
            <a:endParaRPr lang="el-GR" sz="3600" smtClean="0"/>
          </a:p>
          <a:p>
            <a:pPr algn="ctr">
              <a:buFontTx/>
              <a:buNone/>
              <a:defRPr/>
            </a:pPr>
            <a:endParaRPr lang="el-GR" sz="3600" b="1" smtClean="0">
              <a:solidFill>
                <a:schemeClr val="tx2"/>
              </a:solidFill>
              <a:effectLst>
                <a:outerShdw blurRad="38100" dist="38100" dir="2700000" algn="tl">
                  <a:srgbClr val="000000"/>
                </a:outerShdw>
              </a:effectLst>
            </a:endParaRPr>
          </a:p>
          <a:p>
            <a:pPr algn="ctr">
              <a:buFontTx/>
              <a:buNone/>
              <a:defRPr/>
            </a:pPr>
            <a:r>
              <a:rPr lang="el-GR" sz="3600" b="1" smtClean="0">
                <a:solidFill>
                  <a:schemeClr val="tx2"/>
                </a:solidFill>
                <a:effectLst>
                  <a:outerShdw blurRad="38100" dist="38100" dir="2700000" algn="tl">
                    <a:srgbClr val="000000"/>
                  </a:outerShdw>
                </a:effectLst>
              </a:rPr>
              <a:t> </a:t>
            </a:r>
          </a:p>
        </p:txBody>
      </p:sp>
      <p:pic>
        <p:nvPicPr>
          <p:cNvPr id="153602" name="Picture 4"/>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pic>
        <p:nvPicPr>
          <p:cNvPr id="153603" name="Picture 6"/>
          <p:cNvPicPr>
            <a:picLocks noChangeAspect="1" noChangeArrowheads="1"/>
          </p:cNvPicPr>
          <p:nvPr/>
        </p:nvPicPr>
        <p:blipFill>
          <a:blip r:embed="rId3" cstate="print"/>
          <a:srcRect/>
          <a:stretch>
            <a:fillRect/>
          </a:stretch>
        </p:blipFill>
        <p:spPr bwMode="auto">
          <a:xfrm>
            <a:off x="250825" y="692150"/>
            <a:ext cx="8642350" cy="583247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3" end="3"/>
                                            </p:txEl>
                                          </p:spTgt>
                                        </p:tgtEl>
                                        <p:attrNameLst>
                                          <p:attrName>style.visibility</p:attrName>
                                        </p:attrNameLst>
                                      </p:cBhvr>
                                      <p:to>
                                        <p:strVal val="visible"/>
                                      </p:to>
                                    </p:set>
                                    <p:anim calcmode="lin" valueType="num">
                                      <p:cBhvr>
                                        <p:cTn id="14"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361950"/>
            <a:ext cx="8642350" cy="5472113"/>
          </a:xfrm>
        </p:spPr>
        <p:txBody>
          <a:bodyPr/>
          <a:lstStyle/>
          <a:p>
            <a:pPr algn="ctr">
              <a:buFontTx/>
              <a:buNone/>
              <a:defRPr/>
            </a:pPr>
            <a:r>
              <a:rPr lang="el-GR" sz="3600" b="1" smtClean="0">
                <a:solidFill>
                  <a:schemeClr val="tx2"/>
                </a:solidFill>
                <a:effectLst>
                  <a:outerShdw blurRad="38100" dist="38100" dir="2700000" algn="tl">
                    <a:srgbClr val="000000"/>
                  </a:outerShdw>
                </a:effectLst>
              </a:rPr>
              <a:t>	  Ειδικός φόρος επί των ακινήτων</a:t>
            </a:r>
          </a:p>
          <a:p>
            <a:pPr>
              <a:defRPr/>
            </a:pPr>
            <a:r>
              <a:rPr lang="el-GR" sz="3600" b="1" smtClean="0">
                <a:solidFill>
                  <a:schemeClr val="tx2"/>
                </a:solidFill>
                <a:effectLst>
                  <a:outerShdw blurRad="38100" dist="38100" dir="2700000" algn="tl">
                    <a:srgbClr val="000000"/>
                  </a:outerShdw>
                </a:effectLst>
              </a:rPr>
              <a:t> </a:t>
            </a:r>
            <a:r>
              <a:rPr lang="el-GR" sz="2800" b="1" smtClean="0">
                <a:effectLst>
                  <a:outerShdw blurRad="38100" dist="38100" dir="2700000" algn="tl">
                    <a:srgbClr val="000000"/>
                  </a:outerShdw>
                </a:effectLst>
              </a:rPr>
              <a:t>Με τις διατάξεις των άρθρων 15,16,17 και 18 του Ν.3091/2002  είχε θεσπιστεί ειδική φορολογία επί των ακινήτων που ανήκουν σε αλλοδαπές εταιρίες στις οποίες περιλαμβάνονται και οι εξωχώριες ή υπεράκτιες (</a:t>
            </a:r>
            <a:r>
              <a:rPr lang="en-US" sz="2800" b="1" smtClean="0">
                <a:solidFill>
                  <a:srgbClr val="FFFF00"/>
                </a:solidFill>
                <a:effectLst>
                  <a:outerShdw blurRad="38100" dist="38100" dir="2700000" algn="tl">
                    <a:srgbClr val="000000"/>
                  </a:outerShdw>
                </a:effectLst>
              </a:rPr>
              <a:t>off shore</a:t>
            </a:r>
            <a:r>
              <a:rPr lang="el-GR" sz="2800" b="1" smtClean="0">
                <a:effectLst>
                  <a:outerShdw blurRad="38100" dist="38100" dir="2700000" algn="tl">
                    <a:srgbClr val="000000"/>
                  </a:outerShdw>
                </a:effectLst>
              </a:rPr>
              <a:t>) εταιρίες . </a:t>
            </a:r>
          </a:p>
          <a:p>
            <a:pPr>
              <a:defRPr/>
            </a:pPr>
            <a:r>
              <a:rPr lang="el-GR" sz="2800" b="1" smtClean="0">
                <a:effectLst>
                  <a:outerShdw blurRad="38100" dist="38100" dir="2700000" algn="tl">
                    <a:srgbClr val="000000"/>
                  </a:outerShdw>
                </a:effectLst>
              </a:rPr>
              <a:t>Με τον παρόντα νόμο αυξάνεται ο συντελεστής φορολόγησης των ακινήτων εταιριών </a:t>
            </a:r>
            <a:r>
              <a:rPr lang="el-GR" sz="2800" b="1" u="sng" smtClean="0">
                <a:solidFill>
                  <a:schemeClr val="tx2"/>
                </a:solidFill>
                <a:effectLst>
                  <a:outerShdw blurRad="38100" dist="38100" dir="2700000" algn="tl">
                    <a:srgbClr val="000000"/>
                  </a:outerShdw>
                </a:effectLst>
              </a:rPr>
              <a:t>από 3% σε 15%</a:t>
            </a:r>
            <a:r>
              <a:rPr lang="el-GR" sz="2800" b="1" smtClean="0">
                <a:effectLst>
                  <a:outerShdw blurRad="38100" dist="38100" dir="2700000" algn="tl">
                    <a:srgbClr val="000000"/>
                  </a:outerShdw>
                </a:effectLst>
              </a:rPr>
              <a:t> ενώ διευρύνονται και οι κατηγορίες των υπόχρεων στο ειδικό φόρο, ώστε να περιλαμβάνουν και αλλοδαπές νομικές οντότητες του άρθρου 51Α του Κώδικα Φορολογίας Εισοδήματος.</a:t>
            </a:r>
          </a:p>
          <a:p>
            <a:pPr>
              <a:buFontTx/>
              <a:buNone/>
              <a:defRPr/>
            </a:pPr>
            <a:r>
              <a:rPr lang="el-GR" sz="2800" smtClean="0"/>
              <a:t> </a:t>
            </a: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5462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522288"/>
            <a:ext cx="8642350" cy="6335712"/>
          </a:xfrm>
        </p:spPr>
        <p:txBody>
          <a:bodyPr/>
          <a:lstStyle/>
          <a:p>
            <a:pPr algn="ctr">
              <a:buFontTx/>
              <a:buNone/>
              <a:defRPr/>
            </a:pPr>
            <a:r>
              <a:rPr lang="el-GR" sz="3600" b="1" dirty="0" smtClean="0">
                <a:solidFill>
                  <a:schemeClr val="tx2"/>
                </a:solidFill>
                <a:effectLst>
                  <a:outerShdw blurRad="38100" dist="38100" dir="2700000" algn="tl">
                    <a:srgbClr val="000000"/>
                  </a:outerShdw>
                </a:effectLst>
              </a:rPr>
              <a:t>	 </a:t>
            </a:r>
            <a:r>
              <a:rPr lang="el-GR" sz="3600" b="1" dirty="0" smtClean="0">
                <a:solidFill>
                  <a:schemeClr val="tx2"/>
                </a:solidFill>
                <a:effectLst>
                  <a:outerShdw blurRad="38100" dist="38100" dir="2700000" algn="tl">
                    <a:srgbClr val="000000">
                      <a:alpha val="43137"/>
                    </a:srgbClr>
                  </a:outerShdw>
                </a:effectLst>
              </a:rPr>
              <a:t>Ειδικός φόρος επί των ακινήτων</a:t>
            </a:r>
            <a:endParaRPr lang="el-GR" b="1" dirty="0" smtClean="0">
              <a:solidFill>
                <a:schemeClr val="tx2"/>
              </a:solidFill>
              <a:effectLst>
                <a:outerShdw blurRad="38100" dist="38100" dir="2700000" algn="tl">
                  <a:srgbClr val="000000">
                    <a:alpha val="43137"/>
                  </a:srgbClr>
                </a:outerShdw>
              </a:effectLst>
            </a:endParaRPr>
          </a:p>
          <a:p>
            <a:pPr>
              <a:defRPr/>
            </a:pPr>
            <a:r>
              <a:rPr lang="el-GR" sz="2800" dirty="0" smtClean="0"/>
              <a:t> </a:t>
            </a:r>
            <a:r>
              <a:rPr lang="el-GR" sz="2800" b="1" spc="-150" dirty="0" smtClean="0">
                <a:effectLst>
                  <a:outerShdw blurRad="38100" dist="38100" dir="2700000" algn="tl">
                    <a:srgbClr val="000000">
                      <a:alpha val="43137"/>
                    </a:srgbClr>
                  </a:outerShdw>
                </a:effectLst>
              </a:rPr>
              <a:t>Τα φυσικά πρόσωπα που δηλώνονται ως τελικοί μέτοχοι/εταίροι εταιρειών με έδρα στην Ελλάδα ή σε άλλη χώρα της ΕΕ, πρέπει να λάβουν ελληνικό ΑΦΜ, προκειμένου να εξαιρεθούν από την υποχρέωση καταβολής του φόρου.</a:t>
            </a:r>
          </a:p>
          <a:p>
            <a:pPr>
              <a:defRPr/>
            </a:pPr>
            <a:r>
              <a:rPr lang="el-GR" sz="2800" b="1" spc="-150" dirty="0" smtClean="0">
                <a:effectLst>
                  <a:outerShdw blurRad="38100" dist="38100" dir="2700000" algn="tl">
                    <a:srgbClr val="000000">
                      <a:alpha val="43137"/>
                    </a:srgbClr>
                  </a:outerShdw>
                </a:effectLst>
              </a:rPr>
              <a:t>Ναυτιλιακές επιχειρήσεις που έχουν γραφεία στην Ελλάδα σύμφωνα με τους </a:t>
            </a:r>
            <a:r>
              <a:rPr lang="el-GR" sz="2800" b="1" spc="-150" dirty="0" err="1" smtClean="0">
                <a:effectLst>
                  <a:outerShdw blurRad="38100" dist="38100" dir="2700000" algn="tl">
                    <a:srgbClr val="000000">
                      <a:alpha val="43137"/>
                    </a:srgbClr>
                  </a:outerShdw>
                </a:effectLst>
              </a:rPr>
              <a:t>α.ν</a:t>
            </a:r>
            <a:r>
              <a:rPr lang="el-GR" sz="2800" b="1" spc="-150" dirty="0" smtClean="0">
                <a:effectLst>
                  <a:outerShdw blurRad="38100" dist="38100" dir="2700000" algn="tl">
                    <a:srgbClr val="000000">
                      <a:alpha val="43137"/>
                    </a:srgbClr>
                  </a:outerShdw>
                </a:effectLst>
              </a:rPr>
              <a:t>. 89/1967, α.ν.378/1968, ν. 27/1975, ν.814/1978, ν. 2234/1994 , καθώς και νομικά πρόσωπα που επιδιώκουν στην Ελλάδα σκοπούς κοινωφελείς, πολιτιστικούς, κλπ, δικαιούνται απαλλαγής από το φόρο κατόπιν αίτησής τους στο Υπ. Οικονομικών.</a:t>
            </a:r>
          </a:p>
          <a:p>
            <a:pPr algn="ctr">
              <a:buFontTx/>
              <a:buNone/>
              <a:defRPr/>
            </a:pPr>
            <a:endParaRPr lang="el-GR" sz="2800" b="1" dirty="0" smtClean="0">
              <a:effectLst>
                <a:outerShdw blurRad="38100" dist="38100" dir="2700000" algn="tl">
                  <a:srgbClr val="000000">
                    <a:alpha val="43137"/>
                  </a:srgbClr>
                </a:outerShdw>
              </a:effectLst>
            </a:endParaRPr>
          </a:p>
          <a:p>
            <a:pPr>
              <a:buFontTx/>
              <a:buNone/>
              <a:defRPr/>
            </a:pPr>
            <a:endParaRPr lang="el-GR" sz="2800" b="1" dirty="0" smtClean="0">
              <a:effectLst>
                <a:outerShdw blurRad="38100" dist="38100" dir="2700000" algn="tl">
                  <a:srgbClr val="000000">
                    <a:alpha val="43137"/>
                  </a:srgbClr>
                </a:outerShdw>
              </a:effectLst>
            </a:endParaRPr>
          </a:p>
          <a:p>
            <a:pPr>
              <a:buFontTx/>
              <a:buNone/>
              <a:defRPr/>
            </a:pPr>
            <a:endParaRPr lang="el-GR" sz="2800" b="1" dirty="0" smtClean="0">
              <a:effectLst>
                <a:outerShdw blurRad="38100" dist="38100" dir="2700000" algn="tl">
                  <a:srgbClr val="000000">
                    <a:alpha val="43137"/>
                  </a:srgbClr>
                </a:outerShdw>
              </a:effectLst>
            </a:endParaRPr>
          </a:p>
          <a:p>
            <a:pPr algn="ctr">
              <a:buFontTx/>
              <a:buNone/>
              <a:defRPr/>
            </a:pPr>
            <a:endParaRPr lang="el-GR" b="1" dirty="0" smtClean="0">
              <a:solidFill>
                <a:schemeClr val="tx2"/>
              </a:solidFill>
              <a:effectLst>
                <a:outerShdw blurRad="38100" dist="38100" dir="2700000" algn="tl">
                  <a:srgbClr val="000000">
                    <a:alpha val="43137"/>
                  </a:srgbClr>
                </a:outerShdw>
              </a:effectLst>
            </a:endParaRPr>
          </a:p>
          <a:p>
            <a:pPr>
              <a:buFontTx/>
              <a:buNone/>
              <a:defRPr/>
            </a:pPr>
            <a:r>
              <a:rPr lang="el-GR" b="1" dirty="0" smtClean="0">
                <a:effectLst>
                  <a:outerShdw blurRad="38100" dist="38100" dir="2700000" algn="tl">
                    <a:srgbClr val="000000"/>
                  </a:outerShdw>
                </a:effectLst>
              </a:rPr>
              <a:t/>
            </a:r>
            <a:br>
              <a:rPr lang="el-GR" b="1" dirty="0" smtClean="0">
                <a:effectLst>
                  <a:outerShdw blurRad="38100" dist="38100" dir="2700000" algn="tl">
                    <a:srgbClr val="000000"/>
                  </a:outerShdw>
                </a:effectLst>
              </a:rPr>
            </a:br>
            <a:endParaRPr lang="en-US" sz="4000" b="1" dirty="0" smtClean="0">
              <a:solidFill>
                <a:schemeClr val="tx2"/>
              </a:solidFill>
              <a:effectLst>
                <a:outerShdw blurRad="38100" dist="38100" dir="2700000" algn="tl">
                  <a:srgbClr val="000000"/>
                </a:outerShdw>
              </a:effectLst>
            </a:endParaRPr>
          </a:p>
          <a:p>
            <a:pPr>
              <a:defRPr/>
            </a:pPr>
            <a:endParaRPr lang="en-US" sz="3500" b="1" dirty="0" smtClean="0">
              <a:effectLst>
                <a:outerShdw blurRad="38100" dist="38100" dir="2700000" algn="tl">
                  <a:srgbClr val="000000"/>
                </a:outerShdw>
              </a:effectLst>
            </a:endParaRPr>
          </a:p>
        </p:txBody>
      </p:sp>
      <p:pic>
        <p:nvPicPr>
          <p:cNvPr id="155650"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D5E8B7D-C0C8-4513-9CDC-B61D242CAA07}" type="slidenum">
              <a:rPr lang="el-GR" sz="1400"/>
              <a:pPr algn="r"/>
              <a:t>14</a:t>
            </a:fld>
            <a:endParaRPr lang="el-GR" sz="1400"/>
          </a:p>
        </p:txBody>
      </p:sp>
      <p:sp>
        <p:nvSpPr>
          <p:cNvPr id="38914" name="Rectangle 2"/>
          <p:cNvSpPr>
            <a:spLocks noGrp="1" noChangeArrowheads="1"/>
          </p:cNvSpPr>
          <p:nvPr>
            <p:ph type="title" idx="4294967295"/>
          </p:nvPr>
        </p:nvSpPr>
        <p:spPr>
          <a:xfrm>
            <a:off x="1331913" y="-242888"/>
            <a:ext cx="8915400" cy="571501"/>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n-US" sz="3200" b="1" smtClean="0"/>
              <a:t/>
            </a:r>
            <a:br>
              <a:rPr lang="en-US" sz="3200" b="1" smtClean="0"/>
            </a:br>
            <a:r>
              <a:rPr lang="el-GR" sz="2800" b="1" smtClean="0">
                <a:effectLst>
                  <a:outerShdw blurRad="38100" dist="38100" dir="2700000" algn="tl">
                    <a:srgbClr val="000000"/>
                  </a:outerShdw>
                </a:effectLst>
              </a:rPr>
              <a:t>Φορολογία εισοδήματος – </a:t>
            </a:r>
            <a:r>
              <a:rPr lang="el-GR" sz="2800" b="1" smtClean="0">
                <a:solidFill>
                  <a:srgbClr val="FF9900"/>
                </a:solidFill>
                <a:effectLst>
                  <a:outerShdw blurRad="38100" dist="38100" dir="2700000" algn="tl">
                    <a:srgbClr val="000000"/>
                  </a:outerShdw>
                </a:effectLst>
              </a:rPr>
              <a:t>Φυσικά πρόσωπα</a:t>
            </a:r>
            <a:r>
              <a:rPr lang="en-US" sz="2800" b="1" smtClean="0">
                <a:effectLst>
                  <a:outerShdw blurRad="38100" dist="38100" dir="2700000" algn="tl">
                    <a:srgbClr val="000000"/>
                  </a:outerShdw>
                </a:effectLst>
                <a:latin typeface="Arial" charset="0"/>
                <a:cs typeface="Arial" charset="0"/>
              </a:rPr>
              <a:t/>
            </a:r>
            <a:br>
              <a:rPr lang="en-US" sz="2800" b="1" smtClean="0">
                <a:effectLst>
                  <a:outerShdw blurRad="38100" dist="38100" dir="2700000" algn="tl">
                    <a:srgbClr val="000000"/>
                  </a:outerShdw>
                </a:effectLst>
                <a:latin typeface="Arial" charset="0"/>
                <a:cs typeface="Arial" charset="0"/>
              </a:rPr>
            </a:br>
            <a:endParaRPr lang="el-GR" sz="2800" b="1" smtClean="0">
              <a:effectLst>
                <a:outerShdw blurRad="38100" dist="38100" dir="2700000" algn="tl">
                  <a:srgbClr val="000000"/>
                </a:outerShdw>
              </a:effectLst>
              <a:latin typeface="Arial" charset="0"/>
              <a:cs typeface="Arial" charset="0"/>
            </a:endParaRPr>
          </a:p>
        </p:txBody>
      </p:sp>
      <p:pic>
        <p:nvPicPr>
          <p:cNvPr id="28675"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38915" name="Rectangle 3"/>
          <p:cNvSpPr>
            <a:spLocks noChangeArrowheads="1"/>
          </p:cNvSpPr>
          <p:nvPr/>
        </p:nvSpPr>
        <p:spPr bwMode="auto">
          <a:xfrm>
            <a:off x="444500" y="1052513"/>
            <a:ext cx="8686800" cy="5868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buClr>
                <a:schemeClr val="hlink"/>
              </a:buClr>
              <a:buSzPct val="156000"/>
              <a:defRPr/>
            </a:pPr>
            <a:r>
              <a:rPr lang="el-GR" sz="3200"/>
              <a:t> </a:t>
            </a:r>
            <a:endParaRPr lang="en-US" sz="3500" b="1" u="sng"/>
          </a:p>
          <a:p>
            <a:pPr marL="342900" indent="-342900" eaLnBrk="0" hangingPunct="0">
              <a:buClr>
                <a:schemeClr val="hlink"/>
              </a:buClr>
              <a:buSzPct val="156000"/>
              <a:defRPr/>
            </a:pPr>
            <a:r>
              <a:rPr lang="en-US" sz="3500" b="1" u="sng"/>
              <a:t> </a:t>
            </a:r>
            <a:endParaRPr lang="el-GR" sz="3500" b="1" u="sng"/>
          </a:p>
        </p:txBody>
      </p:sp>
      <p:pic>
        <p:nvPicPr>
          <p:cNvPr id="28677" name="Picture 7"/>
          <p:cNvPicPr>
            <a:picLocks noChangeAspect="1" noChangeArrowheads="1"/>
          </p:cNvPicPr>
          <p:nvPr/>
        </p:nvPicPr>
        <p:blipFill>
          <a:blip r:embed="rId3" cstate="print"/>
          <a:srcRect/>
          <a:stretch>
            <a:fillRect/>
          </a:stretch>
        </p:blipFill>
        <p:spPr bwMode="auto">
          <a:xfrm>
            <a:off x="444500" y="765175"/>
            <a:ext cx="8458200" cy="561657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242888"/>
            <a:ext cx="8642350" cy="6810376"/>
          </a:xfrm>
        </p:spPr>
        <p:txBody>
          <a:bodyPr/>
          <a:lstStyle/>
          <a:p>
            <a:pPr algn="ctr">
              <a:buFontTx/>
              <a:buNone/>
              <a:defRPr/>
            </a:pPr>
            <a:r>
              <a:rPr lang="el-GR" sz="3600" b="1" dirty="0" smtClean="0">
                <a:solidFill>
                  <a:schemeClr val="tx2"/>
                </a:solidFill>
                <a:effectLst>
                  <a:outerShdw blurRad="38100" dist="38100" dir="2700000" algn="tl">
                    <a:srgbClr val="000000"/>
                  </a:outerShdw>
                </a:effectLst>
              </a:rPr>
              <a:t>	  </a:t>
            </a:r>
            <a:endParaRPr lang="el-GR" b="1" dirty="0" smtClean="0">
              <a:solidFill>
                <a:schemeClr val="tx2"/>
              </a:solidFill>
              <a:effectLst>
                <a:outerShdw blurRad="38100" dist="38100" dir="2700000" algn="tl">
                  <a:srgbClr val="000000">
                    <a:alpha val="43137"/>
                  </a:srgbClr>
                </a:outerShdw>
              </a:effectLst>
            </a:endParaRPr>
          </a:p>
          <a:p>
            <a:pPr algn="ctr">
              <a:buFontTx/>
              <a:buNone/>
              <a:defRPr/>
            </a:pPr>
            <a:r>
              <a:rPr lang="el-GR" sz="3600" b="1" dirty="0" smtClean="0">
                <a:solidFill>
                  <a:schemeClr val="tx2"/>
                </a:solidFill>
                <a:effectLst>
                  <a:outerShdw blurRad="38100" dist="38100" dir="2700000" algn="tl">
                    <a:srgbClr val="000000">
                      <a:alpha val="43137"/>
                    </a:srgbClr>
                  </a:outerShdw>
                </a:effectLst>
              </a:rPr>
              <a:t>Ειδικός φόρος επί των ακινήτων</a:t>
            </a:r>
            <a:endParaRPr lang="el-GR" sz="3600" b="1" spc="-150" dirty="0" smtClean="0">
              <a:effectLst>
                <a:outerShdw blurRad="38100" dist="38100" dir="2700000" algn="tl">
                  <a:srgbClr val="000000">
                    <a:alpha val="43137"/>
                  </a:srgbClr>
                </a:outerShdw>
              </a:effectLst>
            </a:endParaRPr>
          </a:p>
          <a:p>
            <a:pPr>
              <a:defRPr/>
            </a:pPr>
            <a:r>
              <a:rPr lang="el-GR" sz="2800" b="1" spc="-150" dirty="0" smtClean="0">
                <a:effectLst>
                  <a:outerShdw blurRad="38100" dist="38100" dir="2700000" algn="tl">
                    <a:srgbClr val="000000">
                      <a:alpha val="43137"/>
                    </a:srgbClr>
                  </a:outerShdw>
                </a:effectLst>
              </a:rPr>
              <a:t>Νομικά πρόσωπα  που υπόκεινται  στον ανωτέρω φόρο μπορούν εντός 6 μηνών από την έναρξη ισχύος του νόμου  να μεταβιβάσουν τα ακίνητά τους σε φυσικά πρόσωπα, και να απαλλαγούν από το φόρο υπεραξίας, από τον ανωτέρω ειδικό φόρο, και κατά το ήμισυ από το φόρο δωρεάς ή μεταβίβασης που αναλογεί κατά περίπτωση.</a:t>
            </a:r>
          </a:p>
          <a:p>
            <a:pPr algn="ctr">
              <a:buFontTx/>
              <a:buNone/>
              <a:defRPr/>
            </a:pPr>
            <a:endParaRPr lang="el-GR" sz="2800" b="1" dirty="0" smtClean="0">
              <a:effectLst>
                <a:outerShdw blurRad="38100" dist="38100" dir="2700000" algn="tl">
                  <a:srgbClr val="000000">
                    <a:alpha val="43137"/>
                  </a:srgbClr>
                </a:outerShdw>
              </a:effectLst>
            </a:endParaRPr>
          </a:p>
          <a:p>
            <a:pPr>
              <a:buFontTx/>
              <a:buNone/>
              <a:defRPr/>
            </a:pPr>
            <a:endParaRPr lang="el-GR" sz="2800" b="1" dirty="0" smtClean="0">
              <a:effectLst>
                <a:outerShdw blurRad="38100" dist="38100" dir="2700000" algn="tl">
                  <a:srgbClr val="000000">
                    <a:alpha val="43137"/>
                  </a:srgbClr>
                </a:outerShdw>
              </a:effectLst>
            </a:endParaRPr>
          </a:p>
          <a:p>
            <a:pPr>
              <a:buFontTx/>
              <a:buNone/>
              <a:defRPr/>
            </a:pPr>
            <a:endParaRPr lang="el-GR" sz="2800" b="1" dirty="0" smtClean="0">
              <a:effectLst>
                <a:outerShdw blurRad="38100" dist="38100" dir="2700000" algn="tl">
                  <a:srgbClr val="000000">
                    <a:alpha val="43137"/>
                  </a:srgbClr>
                </a:outerShdw>
              </a:effectLst>
            </a:endParaRPr>
          </a:p>
          <a:p>
            <a:pPr algn="ctr">
              <a:buFontTx/>
              <a:buNone/>
              <a:defRPr/>
            </a:pPr>
            <a:endParaRPr lang="el-GR" b="1" dirty="0" smtClean="0">
              <a:solidFill>
                <a:schemeClr val="tx2"/>
              </a:solidFill>
              <a:effectLst>
                <a:outerShdw blurRad="38100" dist="38100" dir="2700000" algn="tl">
                  <a:srgbClr val="000000">
                    <a:alpha val="43137"/>
                  </a:srgbClr>
                </a:outerShdw>
              </a:effectLst>
            </a:endParaRPr>
          </a:p>
          <a:p>
            <a:pPr>
              <a:buFontTx/>
              <a:buNone/>
              <a:defRPr/>
            </a:pPr>
            <a:r>
              <a:rPr lang="el-GR" b="1" dirty="0" smtClean="0">
                <a:effectLst>
                  <a:outerShdw blurRad="38100" dist="38100" dir="2700000" algn="tl">
                    <a:srgbClr val="000000"/>
                  </a:outerShdw>
                </a:effectLst>
              </a:rPr>
              <a:t/>
            </a:r>
            <a:br>
              <a:rPr lang="el-GR" b="1" dirty="0" smtClean="0">
                <a:effectLst>
                  <a:outerShdw blurRad="38100" dist="38100" dir="2700000" algn="tl">
                    <a:srgbClr val="000000"/>
                  </a:outerShdw>
                </a:effectLst>
              </a:rPr>
            </a:br>
            <a:endParaRPr lang="en-US" sz="4000" b="1" dirty="0" smtClean="0">
              <a:solidFill>
                <a:schemeClr val="tx2"/>
              </a:solidFill>
              <a:effectLst>
                <a:outerShdw blurRad="38100" dist="38100" dir="2700000" algn="tl">
                  <a:srgbClr val="000000"/>
                </a:outerShdw>
              </a:effectLst>
            </a:endParaRPr>
          </a:p>
          <a:p>
            <a:pPr>
              <a:defRPr/>
            </a:pPr>
            <a:endParaRPr lang="en-US" sz="3500" b="1" dirty="0" smtClean="0">
              <a:effectLst>
                <a:outerShdw blurRad="38100" dist="38100" dir="2700000" algn="tl">
                  <a:srgbClr val="000000"/>
                </a:outerShdw>
              </a:effectLst>
            </a:endParaRPr>
          </a:p>
        </p:txBody>
      </p:sp>
      <p:pic>
        <p:nvPicPr>
          <p:cNvPr id="15667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836613"/>
            <a:ext cx="8642350" cy="6335712"/>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4400" b="1" smtClean="0">
                <a:solidFill>
                  <a:schemeClr val="tx2"/>
                </a:solidFill>
                <a:effectLst>
                  <a:outerShdw blurRad="38100" dist="38100" dir="2700000" algn="tl">
                    <a:srgbClr val="000000"/>
                  </a:outerShdw>
                </a:effectLst>
              </a:rPr>
              <a:t> </a:t>
            </a:r>
            <a:endParaRPr lang="en-US" sz="5400" b="1" smtClean="0">
              <a:solidFill>
                <a:schemeClr val="tx2"/>
              </a:solidFill>
              <a:effectLst>
                <a:outerShdw blurRad="38100" dist="38100" dir="2700000" algn="tl">
                  <a:srgbClr val="000000"/>
                </a:outerShdw>
              </a:effectLst>
            </a:endParaRPr>
          </a:p>
          <a:p>
            <a:pPr algn="ctr">
              <a:buFontTx/>
              <a:buNone/>
              <a:defRPr/>
            </a:pPr>
            <a:r>
              <a:rPr lang="el-GR" sz="5400" b="1" smtClean="0">
                <a:solidFill>
                  <a:srgbClr val="FF9900"/>
                </a:solidFill>
                <a:effectLst>
                  <a:outerShdw blurRad="38100" dist="38100" dir="2700000" algn="tl">
                    <a:srgbClr val="000000"/>
                  </a:outerShdw>
                </a:effectLst>
              </a:rPr>
              <a:t>ΦΟΡΟΣ ΚΛΗΡΟΝΟΜΙΩΝ, ΔΩΡΕΩΝ, ΓΟΝΙΚΩΝ ΠΑΡΟΧΩΝ</a:t>
            </a:r>
            <a:endParaRPr lang="el-GR" sz="5400" smtClean="0">
              <a:solidFill>
                <a:srgbClr val="FF9900"/>
              </a:solidFill>
              <a:effectLst>
                <a:outerShdw blurRad="38100" dist="38100" dir="2700000" algn="tl">
                  <a:srgbClr val="000000"/>
                </a:outerShdw>
              </a:effectLst>
            </a:endParaRP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5769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522288"/>
            <a:ext cx="8642350" cy="6335712"/>
          </a:xfrm>
        </p:spPr>
        <p:txBody>
          <a:bodyPr/>
          <a:lstStyle/>
          <a:p>
            <a:pPr lvl="1">
              <a:defRPr/>
            </a:pPr>
            <a:r>
              <a:rPr lang="el-GR" sz="2400" b="1" smtClean="0">
                <a:solidFill>
                  <a:srgbClr val="FF9900"/>
                </a:solidFill>
                <a:effectLst>
                  <a:outerShdw blurRad="38100" dist="38100" dir="2700000" algn="tl">
                    <a:srgbClr val="000000"/>
                  </a:outerShdw>
                </a:effectLst>
              </a:rPr>
              <a:t>ΤΙ ΑΛΛΑΖΕΙ </a:t>
            </a:r>
          </a:p>
          <a:p>
            <a:pPr>
              <a:defRPr/>
            </a:pPr>
            <a:r>
              <a:rPr lang="el-GR" sz="2800" b="1" smtClean="0">
                <a:effectLst>
                  <a:outerShdw blurRad="38100" dist="38100" dir="2700000" algn="tl">
                    <a:srgbClr val="000000"/>
                  </a:outerShdw>
                </a:effectLst>
              </a:rPr>
              <a:t>Οι νέες κλίμακες φορολογίας καθιερώνουν αφορολόγητο </a:t>
            </a:r>
            <a:r>
              <a:rPr lang="el-GR" sz="2800" b="1" smtClean="0">
                <a:solidFill>
                  <a:srgbClr val="FFFF00"/>
                </a:solidFill>
                <a:effectLst>
                  <a:outerShdw blurRad="38100" dist="38100" dir="2700000" algn="tl">
                    <a:srgbClr val="000000"/>
                  </a:outerShdw>
                </a:effectLst>
              </a:rPr>
              <a:t>€150.000 </a:t>
            </a:r>
            <a:r>
              <a:rPr lang="el-GR" sz="2800" b="1" smtClean="0">
                <a:effectLst>
                  <a:outerShdw blurRad="38100" dist="38100" dir="2700000" algn="tl">
                    <a:srgbClr val="000000"/>
                  </a:outerShdw>
                </a:effectLst>
              </a:rPr>
              <a:t>για τους συγγενείς της Α’ κατηγορίας (</a:t>
            </a:r>
            <a:r>
              <a:rPr lang="el-GR" sz="2800" b="1" smtClean="0">
                <a:solidFill>
                  <a:schemeClr val="hlink"/>
                </a:solidFill>
                <a:effectLst>
                  <a:outerShdw blurRad="38100" dist="38100" dir="2700000" algn="tl">
                    <a:srgbClr val="000000"/>
                  </a:outerShdw>
                </a:effectLst>
              </a:rPr>
              <a:t>με το προηγούμενο καθεστώς ήταν €95.000</a:t>
            </a:r>
            <a:r>
              <a:rPr lang="el-GR" sz="2800" b="1" smtClean="0">
                <a:effectLst>
                  <a:outerShdw blurRad="38100" dist="38100" dir="2700000" algn="tl">
                    <a:srgbClr val="000000"/>
                  </a:outerShdw>
                </a:effectLst>
              </a:rPr>
              <a:t> ). </a:t>
            </a:r>
          </a:p>
          <a:p>
            <a:pPr>
              <a:defRPr/>
            </a:pPr>
            <a:r>
              <a:rPr lang="el-GR" sz="2800" b="1" smtClean="0">
                <a:effectLst>
                  <a:outerShdw blurRad="38100" dist="38100" dir="2700000" algn="tl">
                    <a:srgbClr val="000000"/>
                  </a:outerShdw>
                </a:effectLst>
              </a:rPr>
              <a:t> η κληρονομιά υπολοίπου ακίνητης περιουσίας </a:t>
            </a:r>
            <a:r>
              <a:rPr lang="el-GR" sz="2800" b="1" smtClean="0">
                <a:solidFill>
                  <a:schemeClr val="hlink"/>
                </a:solidFill>
                <a:effectLst>
                  <a:outerShdw blurRad="38100" dist="38100" dir="2700000" algn="tl">
                    <a:srgbClr val="000000"/>
                  </a:outerShdw>
                </a:effectLst>
              </a:rPr>
              <a:t>δεν φορολογείται πλέον με 1%.</a:t>
            </a:r>
            <a:r>
              <a:rPr lang="el-GR" sz="2800" b="1" smtClean="0">
                <a:effectLst>
                  <a:outerShdw blurRad="38100" dist="38100" dir="2700000" algn="tl">
                    <a:srgbClr val="000000"/>
                  </a:outerShdw>
                </a:effectLst>
              </a:rPr>
              <a:t> </a:t>
            </a:r>
          </a:p>
          <a:p>
            <a:pPr>
              <a:defRPr/>
            </a:pPr>
            <a:r>
              <a:rPr lang="el-GR" sz="2800" b="1" smtClean="0">
                <a:effectLst>
                  <a:outerShdw blurRad="38100" dist="38100" dir="2700000" algn="tl">
                    <a:srgbClr val="000000"/>
                  </a:outerShdw>
                </a:effectLst>
              </a:rPr>
              <a:t>Οι νέοι συντελεστές κυμαίνονται από </a:t>
            </a:r>
            <a:r>
              <a:rPr lang="el-GR" sz="2800" b="1" smtClean="0">
                <a:solidFill>
                  <a:srgbClr val="FFFF00"/>
                </a:solidFill>
                <a:effectLst>
                  <a:outerShdw blurRad="38100" dist="38100" dir="2700000" algn="tl">
                    <a:srgbClr val="000000"/>
                  </a:outerShdw>
                </a:effectLst>
              </a:rPr>
              <a:t>1% έως 10%, </a:t>
            </a:r>
            <a:r>
              <a:rPr lang="el-GR" sz="2800" b="1" smtClean="0">
                <a:effectLst>
                  <a:outerShdw blurRad="38100" dist="38100" dir="2700000" algn="tl">
                    <a:srgbClr val="000000"/>
                  </a:outerShdw>
                </a:effectLst>
              </a:rPr>
              <a:t>ανάλογα με την φορολογητέα αξία της περιουσίας που κληρονομείται/δωρίζεται. </a:t>
            </a:r>
          </a:p>
          <a:p>
            <a:pPr>
              <a:defRPr/>
            </a:pPr>
            <a:r>
              <a:rPr lang="el-GR" sz="2800" b="1" smtClean="0">
                <a:effectLst>
                  <a:outerShdw blurRad="38100" dist="38100" dir="2700000" algn="tl">
                    <a:srgbClr val="000000"/>
                  </a:outerShdw>
                </a:effectLst>
              </a:rPr>
              <a:t>Ειδικότερα, αναφορικά με την φορολόγηση των κληρονομιών, ορίζεται αυξημένο αφορολόγητο για τη σύζυγο και τα ανήλικα τέκνα ύψους </a:t>
            </a:r>
            <a:r>
              <a:rPr lang="el-GR" sz="2800" b="1" smtClean="0">
                <a:solidFill>
                  <a:srgbClr val="FFFF00"/>
                </a:solidFill>
                <a:effectLst>
                  <a:outerShdw blurRad="38100" dist="38100" dir="2700000" algn="tl">
                    <a:srgbClr val="000000"/>
                  </a:outerShdw>
                </a:effectLst>
              </a:rPr>
              <a:t>€400.000 </a:t>
            </a:r>
            <a:r>
              <a:rPr lang="el-GR" sz="2800" b="1" smtClean="0">
                <a:effectLst>
                  <a:outerShdw blurRad="38100" dist="38100" dir="2700000" algn="tl">
                    <a:srgbClr val="000000"/>
                  </a:outerShdw>
                </a:effectLst>
              </a:rPr>
              <a:t>(έναντι  </a:t>
            </a:r>
            <a:r>
              <a:rPr lang="el-GR" sz="2800" b="1" smtClean="0">
                <a:solidFill>
                  <a:schemeClr val="hlink"/>
                </a:solidFill>
                <a:effectLst>
                  <a:outerShdw blurRad="38100" dist="38100" dir="2700000" algn="tl">
                    <a:srgbClr val="000000"/>
                  </a:outerShdw>
                </a:effectLst>
              </a:rPr>
              <a:t>€300.000 με το παλαιό καθεστώς</a:t>
            </a:r>
            <a:r>
              <a:rPr lang="el-GR" sz="2800" b="1" smtClean="0">
                <a:effectLst>
                  <a:outerShdw blurRad="38100" dist="38100" dir="2700000" algn="tl">
                    <a:srgbClr val="000000"/>
                  </a:outerShdw>
                </a:effectLst>
              </a:rPr>
              <a:t>).</a:t>
            </a:r>
          </a:p>
          <a:p>
            <a:pPr>
              <a:defRPr/>
            </a:pPr>
            <a:endParaRPr lang="el-GR" sz="2800" b="1" smtClean="0">
              <a:effectLst>
                <a:outerShdw blurRad="38100" dist="38100" dir="2700000" algn="tl">
                  <a:srgbClr val="000000"/>
                </a:outerShdw>
              </a:effectLst>
            </a:endParaRP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5872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188913"/>
            <a:ext cx="8642350" cy="6335712"/>
          </a:xfrm>
        </p:spPr>
        <p:txBody>
          <a:bodyPr/>
          <a:lstStyle/>
          <a:p>
            <a:pPr algn="ctr">
              <a:buFontTx/>
              <a:buNone/>
              <a:defRPr/>
            </a:pPr>
            <a:r>
              <a:rPr lang="el-GR" sz="3600" b="1" dirty="0" smtClean="0">
                <a:solidFill>
                  <a:schemeClr val="tx2"/>
                </a:solidFill>
                <a:effectLst>
                  <a:outerShdw blurRad="38100" dist="38100" dir="2700000" algn="tl">
                    <a:srgbClr val="000000"/>
                  </a:outerShdw>
                </a:effectLst>
              </a:rPr>
              <a:t>	  Φορολογικές  </a:t>
            </a:r>
            <a:r>
              <a:rPr lang="el-GR" b="1" dirty="0" smtClean="0">
                <a:solidFill>
                  <a:schemeClr val="tx2"/>
                </a:solidFill>
                <a:effectLst>
                  <a:outerShdw blurRad="38100" dist="38100" dir="2700000" algn="tl">
                    <a:srgbClr val="000000">
                      <a:alpha val="43137"/>
                    </a:srgbClr>
                  </a:outerShdw>
                </a:effectLst>
              </a:rPr>
              <a:t>Κλίμακες </a:t>
            </a:r>
            <a:endParaRPr lang="el-GR" sz="2800" b="1" dirty="0" smtClean="0">
              <a:effectLst>
                <a:outerShdw blurRad="38100" dist="38100" dir="2700000" algn="tl">
                  <a:srgbClr val="000000">
                    <a:alpha val="43137"/>
                  </a:srgbClr>
                </a:outerShdw>
              </a:effectLst>
            </a:endParaRPr>
          </a:p>
          <a:p>
            <a:pPr>
              <a:buFontTx/>
              <a:buNone/>
              <a:defRPr/>
            </a:pPr>
            <a:endParaRPr lang="el-GR" sz="2800" b="1" dirty="0" smtClean="0">
              <a:effectLst>
                <a:outerShdw blurRad="38100" dist="38100" dir="2700000" algn="tl">
                  <a:srgbClr val="000000">
                    <a:alpha val="43137"/>
                  </a:srgbClr>
                </a:outerShdw>
              </a:effectLst>
            </a:endParaRPr>
          </a:p>
          <a:p>
            <a:pPr>
              <a:buFontTx/>
              <a:buNone/>
              <a:defRPr/>
            </a:pPr>
            <a:endParaRPr lang="el-GR" sz="2800" b="1" dirty="0" smtClean="0">
              <a:effectLst>
                <a:outerShdw blurRad="38100" dist="38100" dir="2700000" algn="tl">
                  <a:srgbClr val="000000">
                    <a:alpha val="43137"/>
                  </a:srgbClr>
                </a:outerShdw>
              </a:effectLst>
            </a:endParaRPr>
          </a:p>
          <a:p>
            <a:pPr algn="ctr">
              <a:buFontTx/>
              <a:buNone/>
              <a:defRPr/>
            </a:pPr>
            <a:endParaRPr lang="el-GR" b="1" dirty="0" smtClean="0">
              <a:solidFill>
                <a:schemeClr val="tx2"/>
              </a:solidFill>
              <a:effectLst>
                <a:outerShdw blurRad="38100" dist="38100" dir="2700000" algn="tl">
                  <a:srgbClr val="000000">
                    <a:alpha val="43137"/>
                  </a:srgbClr>
                </a:outerShdw>
              </a:effectLst>
            </a:endParaRPr>
          </a:p>
          <a:p>
            <a:pPr>
              <a:buFontTx/>
              <a:buNone/>
              <a:defRPr/>
            </a:pPr>
            <a:r>
              <a:rPr lang="el-GR" b="1" dirty="0" smtClean="0">
                <a:effectLst>
                  <a:outerShdw blurRad="38100" dist="38100" dir="2700000" algn="tl">
                    <a:srgbClr val="000000"/>
                  </a:outerShdw>
                </a:effectLst>
              </a:rPr>
              <a:t/>
            </a:r>
            <a:br>
              <a:rPr lang="el-GR" b="1" dirty="0" smtClean="0">
                <a:effectLst>
                  <a:outerShdw blurRad="38100" dist="38100" dir="2700000" algn="tl">
                    <a:srgbClr val="000000"/>
                  </a:outerShdw>
                </a:effectLst>
              </a:rPr>
            </a:br>
            <a:endParaRPr lang="en-US" sz="4000" b="1" dirty="0" smtClean="0">
              <a:solidFill>
                <a:schemeClr val="tx2"/>
              </a:solidFill>
              <a:effectLst>
                <a:outerShdw blurRad="38100" dist="38100" dir="2700000" algn="tl">
                  <a:srgbClr val="000000"/>
                </a:outerShdw>
              </a:effectLst>
            </a:endParaRPr>
          </a:p>
          <a:p>
            <a:pPr>
              <a:defRPr/>
            </a:pPr>
            <a:endParaRPr lang="en-US" sz="3500" b="1" dirty="0" smtClean="0">
              <a:effectLst>
                <a:outerShdw blurRad="38100" dist="38100" dir="2700000" algn="tl">
                  <a:srgbClr val="000000"/>
                </a:outerShdw>
              </a:effectLst>
            </a:endParaRPr>
          </a:p>
        </p:txBody>
      </p:sp>
      <p:pic>
        <p:nvPicPr>
          <p:cNvPr id="159746" name="Picture 3"/>
          <p:cNvPicPr>
            <a:picLocks noChangeAspect="1" noChangeArrowheads="1"/>
          </p:cNvPicPr>
          <p:nvPr/>
        </p:nvPicPr>
        <p:blipFill>
          <a:blip r:embed="rId2" cstate="print"/>
          <a:srcRect/>
          <a:stretch>
            <a:fillRect/>
          </a:stretch>
        </p:blipFill>
        <p:spPr bwMode="auto">
          <a:xfrm>
            <a:off x="428625" y="1052513"/>
            <a:ext cx="8250238" cy="5472112"/>
          </a:xfrm>
          <a:prstGeom prst="rect">
            <a:avLst/>
          </a:prstGeom>
          <a:noFill/>
          <a:ln w="9525">
            <a:noFill/>
            <a:miter lim="800000"/>
            <a:headEnd/>
            <a:tailEnd/>
          </a:ln>
        </p:spPr>
      </p:pic>
      <p:pic>
        <p:nvPicPr>
          <p:cNvPr id="159747" name="Picture 4"/>
          <p:cNvPicPr>
            <a:picLocks noChangeAspect="1" noChangeArrowheads="1"/>
          </p:cNvPicPr>
          <p:nvPr/>
        </p:nvPicPr>
        <p:blipFill>
          <a:blip r:embed="rId3"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0825" y="188913"/>
            <a:ext cx="8642350" cy="8208962"/>
          </a:xfrm>
        </p:spPr>
        <p:txBody>
          <a:bodyPr/>
          <a:lstStyle/>
          <a:p>
            <a:pPr algn="ctr">
              <a:lnSpc>
                <a:spcPct val="80000"/>
              </a:lnSpc>
              <a:buFontTx/>
              <a:buNone/>
              <a:defRPr/>
            </a:pPr>
            <a:r>
              <a:rPr lang="el-GR" sz="1600" b="1" smtClean="0">
                <a:solidFill>
                  <a:schemeClr val="tx2"/>
                </a:solidFill>
                <a:effectLst>
                  <a:outerShdw blurRad="38100" dist="38100" dir="2700000" algn="tl">
                    <a:srgbClr val="000000"/>
                  </a:outerShdw>
                </a:effectLst>
              </a:rPr>
              <a:t>	  </a:t>
            </a:r>
            <a:r>
              <a:rPr lang="el-GR" sz="2000" b="1" smtClean="0">
                <a:solidFill>
                  <a:schemeClr val="tx2"/>
                </a:solidFill>
                <a:effectLst>
                  <a:outerShdw blurRad="38100" dist="38100" dir="2700000" algn="tl">
                    <a:srgbClr val="000000"/>
                  </a:outerShdw>
                </a:effectLst>
              </a:rPr>
              <a:t>Φορολογικές  Κλίμακες </a:t>
            </a:r>
            <a:endParaRPr lang="el-GR" sz="2000" b="1" smtClean="0">
              <a:effectLst>
                <a:outerShdw blurRad="38100" dist="38100" dir="2700000" algn="tl">
                  <a:srgbClr val="000000"/>
                </a:outerShdw>
              </a:effectLst>
            </a:endParaRPr>
          </a:p>
          <a:p>
            <a:pPr>
              <a:lnSpc>
                <a:spcPct val="80000"/>
              </a:lnSpc>
              <a:defRPr/>
            </a:pPr>
            <a:r>
              <a:rPr lang="el-GR" sz="2100" b="1" smtClean="0">
                <a:solidFill>
                  <a:schemeClr val="tx2"/>
                </a:solidFill>
                <a:effectLst>
                  <a:outerShdw blurRad="38100" dist="38100" dir="2700000" algn="tl">
                    <a:srgbClr val="000000"/>
                  </a:outerShdw>
                </a:effectLst>
              </a:rPr>
              <a:t>Στην Α΄ κατηγορία</a:t>
            </a:r>
            <a:r>
              <a:rPr lang="el-GR" sz="2100" b="1" smtClean="0">
                <a:effectLst>
                  <a:outerShdw blurRad="38100" dist="38100" dir="2700000" algn="tl">
                    <a:srgbClr val="000000"/>
                  </a:outerShdw>
                </a:effectLst>
              </a:rPr>
              <a:t> </a:t>
            </a:r>
          </a:p>
          <a:p>
            <a:pPr>
              <a:lnSpc>
                <a:spcPct val="80000"/>
              </a:lnSpc>
              <a:buFontTx/>
              <a:buNone/>
              <a:defRPr/>
            </a:pPr>
            <a:r>
              <a:rPr lang="el-GR" sz="2100" b="1" smtClean="0">
                <a:effectLst>
                  <a:outerShdw blurRad="38100" dist="38100" dir="2700000" algn="tl">
                    <a:srgbClr val="000000"/>
                  </a:outerShdw>
                </a:effectLst>
              </a:rPr>
              <a:t>	α) ο σύζυγος του κληρονομουμένου, β) το πρόσωπο το οποίο είχε συνάψει σύμφωνο συμβίωσης με τον κληρονομούμενο εφόσον η συμβίωση είχε διάρκεια τουλάχιστον δύο ετών, </a:t>
            </a:r>
          </a:p>
          <a:p>
            <a:pPr>
              <a:lnSpc>
                <a:spcPct val="80000"/>
              </a:lnSpc>
              <a:buFontTx/>
              <a:buNone/>
              <a:defRPr/>
            </a:pPr>
            <a:r>
              <a:rPr lang="el-GR" sz="2100" b="1" smtClean="0">
                <a:effectLst>
                  <a:outerShdw blurRad="38100" dist="38100" dir="2700000" algn="tl">
                    <a:srgbClr val="000000"/>
                  </a:outerShdw>
                </a:effectLst>
              </a:rPr>
              <a:t>	γ) οι κατιόντες πρώτου βαθμού (τέκνα από νόμιμο γάμο, τέκνα χωρίς γάμο έναντι της μητέρας, αναγνωρισθέντα εκούσια ή δικαστικά έναντι του πατέρα, νομιμοποιηθέντα με επιγενόμενο γάμο ή δικαστικά έναντι και των δύο γονέων), δ) οι κατιόντες εξ αίματος δεύτερου βαθμού (εγγονοί)  και ε) οι ανιόντες εξ αίματος πρώτου βαθμού (παππούδες).</a:t>
            </a:r>
          </a:p>
          <a:p>
            <a:pPr>
              <a:lnSpc>
                <a:spcPct val="80000"/>
              </a:lnSpc>
              <a:defRPr/>
            </a:pPr>
            <a:r>
              <a:rPr lang="el-GR" sz="2100" b="1" smtClean="0">
                <a:solidFill>
                  <a:schemeClr val="tx2"/>
                </a:solidFill>
                <a:effectLst>
                  <a:outerShdw blurRad="38100" dist="38100" dir="2700000" algn="tl">
                    <a:srgbClr val="000000"/>
                  </a:outerShdw>
                </a:effectLst>
              </a:rPr>
              <a:t>Στη Β΄ κατηγορία: </a:t>
            </a:r>
          </a:p>
          <a:p>
            <a:pPr>
              <a:lnSpc>
                <a:spcPct val="80000"/>
              </a:lnSpc>
              <a:defRPr/>
            </a:pPr>
            <a:r>
              <a:rPr lang="el-GR" sz="2100" b="1" smtClean="0">
                <a:effectLst>
                  <a:outerShdw blurRad="38100" dist="38100" dir="2700000" algn="tl">
                    <a:srgbClr val="000000"/>
                  </a:outerShdw>
                </a:effectLst>
              </a:rPr>
              <a:t>α) οι κατιόντες εξ αίματος τρίτου (δισέγγονοι) και επόμενων βαθμών, β) οι ανιόντες εξ αίματος δεύτερου(προπαππούδες) και επόμενων βαθμών, γ) τα εκούσια ή δικαστικά αναγνωρισθέντα τέκνα έναντι των ανιόντων του πατέρα που τα αναγνώρισε, δ) οι κατιόντες του αναγνωρισθέντος έναντι του αναγνωρίσαντος και των ανιόντων αυτού, ε) οι αδελφοί (αμφιθαλείς ή ετεροθαλείς), στ) οι συγγενείς εξ αίματος τρίτου βαθμού εκ πλαγίου, ζ) οι πατριοί και οι μητριές, η) τα τέκνα από προηγούμενο</a:t>
            </a:r>
          </a:p>
          <a:p>
            <a:pPr>
              <a:lnSpc>
                <a:spcPct val="80000"/>
              </a:lnSpc>
              <a:defRPr/>
            </a:pPr>
            <a:r>
              <a:rPr lang="el-GR" sz="2100" b="1" smtClean="0">
                <a:effectLst>
                  <a:outerShdw blurRad="38100" dist="38100" dir="2700000" algn="tl">
                    <a:srgbClr val="000000"/>
                  </a:outerShdw>
                </a:effectLst>
              </a:rPr>
              <a:t>γάμο του συζύγου, θ) τα τέκνα εξ αγχιστείας (γαμπροί −νύφες) και ι) οι ανιόντες εξ αγχιστείας (πεθεροί − πεθερές).</a:t>
            </a:r>
          </a:p>
          <a:p>
            <a:pPr>
              <a:lnSpc>
                <a:spcPct val="80000"/>
              </a:lnSpc>
              <a:defRPr/>
            </a:pPr>
            <a:r>
              <a:rPr lang="el-GR" sz="2100" b="1" smtClean="0">
                <a:solidFill>
                  <a:schemeClr val="tx2"/>
                </a:solidFill>
                <a:effectLst>
                  <a:outerShdw blurRad="38100" dist="38100" dir="2700000" algn="tl">
                    <a:srgbClr val="000000"/>
                  </a:outerShdw>
                </a:effectLst>
              </a:rPr>
              <a:t>Στη Γ΄ κατηγορία</a:t>
            </a:r>
            <a:r>
              <a:rPr lang="el-GR" sz="2100" b="1" smtClean="0">
                <a:effectLst>
                  <a:outerShdw blurRad="38100" dist="38100" dir="2700000" algn="tl">
                    <a:srgbClr val="000000"/>
                  </a:outerShdw>
                </a:effectLst>
              </a:rPr>
              <a:t>: Λοιποί  (εξωτικοί)</a:t>
            </a:r>
          </a:p>
          <a:p>
            <a:pPr>
              <a:lnSpc>
                <a:spcPct val="80000"/>
              </a:lnSpc>
              <a:buFontTx/>
              <a:buNone/>
              <a:defRPr/>
            </a:pPr>
            <a:endParaRPr lang="el-GR" sz="2100" b="1" smtClean="0">
              <a:effectLst>
                <a:outerShdw blurRad="38100" dist="38100" dir="2700000" algn="tl">
                  <a:srgbClr val="000000"/>
                </a:outerShdw>
              </a:effectLst>
            </a:endParaRPr>
          </a:p>
          <a:p>
            <a:pPr algn="ctr">
              <a:lnSpc>
                <a:spcPct val="80000"/>
              </a:lnSpc>
              <a:buFontTx/>
              <a:buNone/>
              <a:defRPr/>
            </a:pPr>
            <a:endParaRPr lang="el-GR" sz="1800" b="1" smtClean="0">
              <a:solidFill>
                <a:schemeClr val="tx2"/>
              </a:solidFill>
              <a:effectLst>
                <a:outerShdw blurRad="38100" dist="38100" dir="2700000" algn="tl">
                  <a:srgbClr val="000000"/>
                </a:outerShdw>
              </a:effectLst>
            </a:endParaRPr>
          </a:p>
          <a:p>
            <a:pPr>
              <a:lnSpc>
                <a:spcPct val="80000"/>
              </a:lnSpc>
              <a:buFontTx/>
              <a:buNone/>
              <a:defRPr/>
            </a:pPr>
            <a:r>
              <a:rPr lang="el-GR" sz="1400" b="1" smtClean="0">
                <a:effectLst>
                  <a:outerShdw blurRad="38100" dist="38100" dir="2700000" algn="tl">
                    <a:srgbClr val="000000"/>
                  </a:outerShdw>
                </a:effectLst>
              </a:rPr>
              <a:t/>
            </a:r>
            <a:br>
              <a:rPr lang="el-GR" sz="1400" b="1" smtClean="0">
                <a:effectLst>
                  <a:outerShdw blurRad="38100" dist="38100" dir="2700000" algn="tl">
                    <a:srgbClr val="000000"/>
                  </a:outerShdw>
                </a:effectLst>
              </a:rPr>
            </a:br>
            <a:endParaRPr lang="en-US" sz="1800" b="1" smtClean="0">
              <a:solidFill>
                <a:schemeClr val="tx2"/>
              </a:solidFill>
              <a:effectLst>
                <a:outerShdw blurRad="38100" dist="38100" dir="2700000" algn="tl">
                  <a:srgbClr val="000000"/>
                </a:outerShdw>
              </a:effectLst>
            </a:endParaRPr>
          </a:p>
          <a:p>
            <a:pPr>
              <a:lnSpc>
                <a:spcPct val="80000"/>
              </a:lnSpc>
              <a:defRPr/>
            </a:pPr>
            <a:endParaRPr lang="en-US" sz="1500" b="1" smtClean="0">
              <a:effectLst>
                <a:outerShdw blurRad="38100" dist="38100" dir="2700000" algn="tl">
                  <a:srgbClr val="000000"/>
                </a:outerShdw>
              </a:effectLst>
            </a:endParaRPr>
          </a:p>
        </p:txBody>
      </p:sp>
      <p:pic>
        <p:nvPicPr>
          <p:cNvPr id="160770" name="Picture 4"/>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2" end="2"/>
                                            </p:txEl>
                                          </p:spTgt>
                                        </p:tgtEl>
                                        <p:attrNameLst>
                                          <p:attrName>style.visibility</p:attrName>
                                        </p:attrNameLst>
                                      </p:cBhvr>
                                      <p:to>
                                        <p:strVal val="visible"/>
                                      </p:to>
                                    </p:set>
                                    <p:anim calcmode="lin" valueType="num">
                                      <p:cBhvr>
                                        <p:cTn id="21"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3" end="3"/>
                                            </p:txEl>
                                          </p:spTgt>
                                        </p:tgtEl>
                                        <p:attrNameLst>
                                          <p:attrName>style.visibility</p:attrName>
                                        </p:attrNameLst>
                                      </p:cBhvr>
                                      <p:to>
                                        <p:strVal val="visible"/>
                                      </p:to>
                                    </p:set>
                                    <p:anim calcmode="lin" valueType="num">
                                      <p:cBhvr>
                                        <p:cTn id="28"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4" end="4"/>
                                            </p:txEl>
                                          </p:spTgt>
                                        </p:tgtEl>
                                        <p:attrNameLst>
                                          <p:attrName>style.visibility</p:attrName>
                                        </p:attrNameLst>
                                      </p:cBhvr>
                                      <p:to>
                                        <p:strVal val="visible"/>
                                      </p:to>
                                    </p:set>
                                    <p:anim calcmode="lin" valueType="num">
                                      <p:cBhvr>
                                        <p:cTn id="35"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8306">
                                            <p:txEl>
                                              <p:pRg st="5" end="5"/>
                                            </p:txEl>
                                          </p:spTgt>
                                        </p:tgtEl>
                                        <p:attrNameLst>
                                          <p:attrName>style.visibility</p:attrName>
                                        </p:attrNameLst>
                                      </p:cBhvr>
                                      <p:to>
                                        <p:strVal val="visible"/>
                                      </p:to>
                                    </p:set>
                                    <p:anim calcmode="lin" valueType="num">
                                      <p:cBhvr>
                                        <p:cTn id="42" dur="1000" fill="hold"/>
                                        <p:tgtEl>
                                          <p:spTgt spid="98306">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9830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830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98306">
                                            <p:txEl>
                                              <p:pRg st="6" end="6"/>
                                            </p:txEl>
                                          </p:spTgt>
                                        </p:tgtEl>
                                        <p:attrNameLst>
                                          <p:attrName>style.visibility</p:attrName>
                                        </p:attrNameLst>
                                      </p:cBhvr>
                                      <p:to>
                                        <p:strVal val="visible"/>
                                      </p:to>
                                    </p:set>
                                    <p:anim calcmode="lin" valueType="num">
                                      <p:cBhvr>
                                        <p:cTn id="49" dur="1000" fill="hold"/>
                                        <p:tgtEl>
                                          <p:spTgt spid="98306">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9830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9830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98306">
                                            <p:txEl>
                                              <p:pRg st="7" end="7"/>
                                            </p:txEl>
                                          </p:spTgt>
                                        </p:tgtEl>
                                        <p:attrNameLst>
                                          <p:attrName>style.visibility</p:attrName>
                                        </p:attrNameLst>
                                      </p:cBhvr>
                                      <p:to>
                                        <p:strVal val="visible"/>
                                      </p:to>
                                    </p:set>
                                    <p:anim calcmode="lin" valueType="num">
                                      <p:cBhvr>
                                        <p:cTn id="56" dur="1000" fill="hold"/>
                                        <p:tgtEl>
                                          <p:spTgt spid="98306">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9830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98306">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98306">
                                            <p:txEl>
                                              <p:pRg st="10" end="10"/>
                                            </p:txEl>
                                          </p:spTgt>
                                        </p:tgtEl>
                                        <p:attrNameLst>
                                          <p:attrName>style.visibility</p:attrName>
                                        </p:attrNameLst>
                                      </p:cBhvr>
                                      <p:to>
                                        <p:strVal val="visible"/>
                                      </p:to>
                                    </p:set>
                                    <p:anim calcmode="lin" valueType="num">
                                      <p:cBhvr>
                                        <p:cTn id="63" dur="1000" fill="hold"/>
                                        <p:tgtEl>
                                          <p:spTgt spid="98306">
                                            <p:txEl>
                                              <p:pRg st="10" end="10"/>
                                            </p:txEl>
                                          </p:spTgt>
                                        </p:tgtEl>
                                        <p:attrNameLst>
                                          <p:attrName>ppt_w</p:attrName>
                                        </p:attrNameLst>
                                      </p:cBhvr>
                                      <p:tavLst>
                                        <p:tav tm="0">
                                          <p:val>
                                            <p:strVal val="#ppt_w+.3"/>
                                          </p:val>
                                        </p:tav>
                                        <p:tav tm="100000">
                                          <p:val>
                                            <p:strVal val="#ppt_w"/>
                                          </p:val>
                                        </p:tav>
                                      </p:tavLst>
                                    </p:anim>
                                    <p:anim calcmode="lin" valueType="num">
                                      <p:cBhvr>
                                        <p:cTn id="64" dur="1000" fill="hold"/>
                                        <p:tgtEl>
                                          <p:spTgt spid="98306">
                                            <p:txEl>
                                              <p:pRg st="10" end="10"/>
                                            </p:txEl>
                                          </p:spTgt>
                                        </p:tgtEl>
                                        <p:attrNameLst>
                                          <p:attrName>ppt_h</p:attrName>
                                        </p:attrNameLst>
                                      </p:cBhvr>
                                      <p:tavLst>
                                        <p:tav tm="0">
                                          <p:val>
                                            <p:strVal val="#ppt_h"/>
                                          </p:val>
                                        </p:tav>
                                        <p:tav tm="100000">
                                          <p:val>
                                            <p:strVal val="#ppt_h"/>
                                          </p:val>
                                        </p:tav>
                                      </p:tavLst>
                                    </p:anim>
                                    <p:animEffect transition="in" filter="fade">
                                      <p:cBhvr>
                                        <p:cTn id="65" dur="1000"/>
                                        <p:tgtEl>
                                          <p:spTgt spid="9830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250825" y="188913"/>
            <a:ext cx="8893175" cy="9361487"/>
          </a:xfrm>
        </p:spPr>
        <p:txBody>
          <a:bodyPr/>
          <a:lstStyle/>
          <a:p>
            <a:pPr marL="0" indent="0" algn="ctr">
              <a:lnSpc>
                <a:spcPct val="80000"/>
              </a:lnSpc>
              <a:buFontTx/>
              <a:buNone/>
              <a:defRPr/>
            </a:pPr>
            <a:r>
              <a:rPr lang="el-GR" sz="2400" b="1" smtClean="0">
                <a:solidFill>
                  <a:schemeClr val="tx2"/>
                </a:solidFill>
                <a:effectLst>
                  <a:outerShdw blurRad="38100" dist="38100" dir="2700000" algn="tl">
                    <a:srgbClr val="000000"/>
                  </a:outerShdw>
                </a:effectLst>
              </a:rPr>
              <a:t>	           </a:t>
            </a:r>
            <a:r>
              <a:rPr lang="el-GR" sz="2400" b="1" smtClean="0">
                <a:solidFill>
                  <a:srgbClr val="FF9900"/>
                </a:solidFill>
                <a:effectLst>
                  <a:outerShdw blurRad="38100" dist="38100" dir="2700000" algn="tl">
                    <a:srgbClr val="000000"/>
                  </a:outerShdw>
                </a:effectLst>
              </a:rPr>
              <a:t>Απαλλαγή από φόρο κληρονομίας πρώτης κατοικίας</a:t>
            </a:r>
            <a:r>
              <a:rPr lang="el-GR" sz="2400" b="1" smtClean="0">
                <a:solidFill>
                  <a:schemeClr val="tx2"/>
                </a:solidFill>
                <a:effectLst>
                  <a:outerShdw blurRad="38100" dist="38100" dir="2700000" algn="tl">
                    <a:srgbClr val="000000"/>
                  </a:outerShdw>
                </a:effectLst>
              </a:rPr>
              <a:t> </a:t>
            </a:r>
          </a:p>
          <a:p>
            <a:pPr marL="0" indent="0">
              <a:lnSpc>
                <a:spcPct val="80000"/>
              </a:lnSpc>
              <a:buFontTx/>
              <a:buNone/>
              <a:defRPr/>
            </a:pPr>
            <a:r>
              <a:rPr lang="el-GR" sz="2300" b="1" smtClean="0">
                <a:solidFill>
                  <a:schemeClr val="tx2"/>
                </a:solidFill>
                <a:effectLst>
                  <a:outerShdw blurRad="38100" dist="38100" dir="2700000" algn="tl">
                    <a:srgbClr val="000000"/>
                  </a:outerShdw>
                </a:effectLst>
              </a:rPr>
              <a:t>Η απαλλαγή  παρέχεται </a:t>
            </a:r>
            <a:r>
              <a:rPr lang="el-GR" sz="2300" b="1" u="sng" smtClean="0">
                <a:solidFill>
                  <a:schemeClr val="tx2"/>
                </a:solidFill>
                <a:effectLst>
                  <a:outerShdw blurRad="38100" dist="38100" dir="2700000" algn="tl">
                    <a:srgbClr val="000000"/>
                  </a:outerShdw>
                </a:effectLst>
              </a:rPr>
              <a:t>στους κληρονόμους μόνιμους κατοίκους Ελλάδας</a:t>
            </a:r>
            <a:r>
              <a:rPr lang="el-GR" sz="2300" b="1" u="sng" smtClean="0">
                <a:effectLst>
                  <a:outerShdw blurRad="38100" dist="38100" dir="2700000" algn="tl">
                    <a:srgbClr val="000000"/>
                  </a:outerShdw>
                </a:effectLst>
              </a:rPr>
              <a:t> :</a:t>
            </a:r>
          </a:p>
          <a:p>
            <a:pPr marL="0" indent="0">
              <a:lnSpc>
                <a:spcPct val="80000"/>
              </a:lnSpc>
              <a:buFontTx/>
              <a:buNone/>
              <a:defRPr/>
            </a:pPr>
            <a:r>
              <a:rPr lang="el-GR" sz="2300" b="1" smtClean="0">
                <a:effectLst>
                  <a:outerShdw blurRad="38100" dist="38100" dir="2700000" algn="tl">
                    <a:srgbClr val="000000"/>
                  </a:outerShdw>
                </a:effectLst>
              </a:rPr>
              <a:t>α) κατοικίας μέχρι 200.000 ευρώ για κάθε ανήλικο ή άγαμο κληρονόμο και μέχρι 250.000 ευρώ για κάθε έγγαμο κληρονόμο. Το ποσό αυτό προσαυξάνεται κατά 25.000 ευρώ για καθένα από τα δύο πρώτα τέκνα του και κατά 30.000 ευρώ για το τρίτο και καθένα από τα επόμενα τέκνα, εφόσον στο δικαιούχο περιέρχεται μία μόνο κατοικία εξ ολοκλήρου και κατά πλήρη κυριότητα και όχι ποσοστό εξ αδιαιρέτου. Στο ποσό της απαλλαγής περιλαμβάνεται και η αξία μιας θέσης στάθμευσης αυτοκινήτου και ενός αποθηκευτικού χώρου, για επιφάνεια εκάστου έως 20 τ.μ., εφόσον βρίσκονται στο ίδιο ακίνητο και αποκτώνται ταυτόχρονα.</a:t>
            </a:r>
          </a:p>
          <a:p>
            <a:pPr marL="0" indent="0">
              <a:lnSpc>
                <a:spcPct val="80000"/>
              </a:lnSpc>
              <a:buFontTx/>
              <a:buNone/>
              <a:defRPr/>
            </a:pPr>
            <a:r>
              <a:rPr lang="el-GR" sz="2300" b="1" smtClean="0">
                <a:effectLst>
                  <a:outerShdw blurRad="38100" dist="38100" dir="2700000" algn="tl">
                    <a:srgbClr val="000000"/>
                  </a:outerShdw>
                </a:effectLst>
              </a:rPr>
              <a:t>β) οικοπέδου μέχρι 50.000 ευρώ για κάθε ανήλικο ή άγαμο κληρονόμο και μέχρι 100.000 ευρώ για κάθε έγγαμο κληρονόμο. Το ποσό αυτό προσαυξάνεται κατά 10.000 ευρώ για καθένα από τα δύο πρώτα τέκνα του και κατά 15.000 ευρώ για το τρίτο και καθένα από τα επόμενα τέκνα, εφόσον στο δικαιούχο περιέρχεται ένα μόνο οικόπεδο εξ ολοκλήρου και κατά πλήρη κυριότητα και όχι ποσοστό εξ αδιαιρέτου.</a:t>
            </a:r>
          </a:p>
          <a:p>
            <a:pPr marL="0" indent="0">
              <a:lnSpc>
                <a:spcPct val="80000"/>
              </a:lnSpc>
              <a:buFontTx/>
              <a:buNone/>
              <a:defRPr/>
            </a:pPr>
            <a:r>
              <a:rPr lang="el-GR" sz="2300" b="1" smtClean="0">
                <a:effectLst>
                  <a:outerShdw blurRad="38100" dist="38100" dir="2700000" algn="tl">
                    <a:srgbClr val="000000"/>
                  </a:outerShdw>
                </a:effectLst>
              </a:rPr>
              <a:t>Αντίστοιχη απαλλαγή παρέχεται και κατά τη γονική παροχή πρώτης κατοικίας.</a:t>
            </a:r>
          </a:p>
          <a:p>
            <a:pPr marL="0" indent="0" algn="ctr">
              <a:lnSpc>
                <a:spcPct val="80000"/>
              </a:lnSpc>
              <a:buFontTx/>
              <a:buNone/>
              <a:defRPr/>
            </a:pPr>
            <a:endParaRPr lang="el-GR" sz="2300" b="1" smtClean="0">
              <a:solidFill>
                <a:srgbClr val="FF9900"/>
              </a:solidFill>
              <a:effectLst>
                <a:outerShdw blurRad="38100" dist="38100" dir="2700000" algn="tl">
                  <a:srgbClr val="000000"/>
                </a:outerShdw>
              </a:effectLst>
            </a:endParaRPr>
          </a:p>
          <a:p>
            <a:pPr marL="0" indent="0" algn="ctr">
              <a:lnSpc>
                <a:spcPct val="80000"/>
              </a:lnSpc>
              <a:buFontTx/>
              <a:buNone/>
              <a:defRPr/>
            </a:pPr>
            <a:endParaRPr lang="el-GR" sz="2800" b="1" smtClean="0">
              <a:solidFill>
                <a:srgbClr val="FF9900"/>
              </a:solidFill>
              <a:effectLst>
                <a:outerShdw blurRad="38100" dist="38100" dir="2700000" algn="tl">
                  <a:srgbClr val="000000"/>
                </a:outerShdw>
              </a:effectLst>
            </a:endParaRPr>
          </a:p>
          <a:p>
            <a:pPr marL="0" indent="0">
              <a:lnSpc>
                <a:spcPct val="80000"/>
              </a:lnSpc>
              <a:buFontTx/>
              <a:buNone/>
              <a:defRPr/>
            </a:pPr>
            <a:r>
              <a:rPr lang="el-GR" sz="2000" b="1" smtClean="0">
                <a:effectLst>
                  <a:outerShdw blurRad="38100" dist="38100" dir="2700000" algn="tl">
                    <a:srgbClr val="000000"/>
                  </a:outerShdw>
                </a:effectLst>
              </a:rPr>
              <a:t/>
            </a:r>
            <a:br>
              <a:rPr lang="el-GR" sz="2000" b="1" smtClean="0">
                <a:effectLst>
                  <a:outerShdw blurRad="38100" dist="38100" dir="2700000" algn="tl">
                    <a:srgbClr val="000000"/>
                  </a:outerShdw>
                </a:effectLst>
              </a:rPr>
            </a:br>
            <a:endParaRPr lang="en-US" sz="2800" b="1" smtClean="0">
              <a:solidFill>
                <a:schemeClr val="tx2"/>
              </a:solidFill>
              <a:effectLst>
                <a:outerShdw blurRad="38100" dist="38100" dir="2700000" algn="tl">
                  <a:srgbClr val="000000"/>
                </a:outerShdw>
              </a:effectLst>
            </a:endParaRPr>
          </a:p>
          <a:p>
            <a:pPr marL="0" indent="0">
              <a:lnSpc>
                <a:spcPct val="80000"/>
              </a:lnSpc>
              <a:defRPr/>
            </a:pPr>
            <a:endParaRPr lang="en-US" sz="2200" b="1" smtClean="0">
              <a:effectLst>
                <a:outerShdw blurRad="38100" dist="38100" dir="2700000" algn="tl">
                  <a:srgbClr val="000000"/>
                </a:outerShdw>
              </a:effectLst>
            </a:endParaRPr>
          </a:p>
        </p:txBody>
      </p:sp>
      <p:pic>
        <p:nvPicPr>
          <p:cNvPr id="161794"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1" end="1"/>
                                            </p:txEl>
                                          </p:spTgt>
                                        </p:tgtEl>
                                        <p:attrNameLst>
                                          <p:attrName>style.visibility</p:attrName>
                                        </p:attrNameLst>
                                      </p:cBhvr>
                                      <p:to>
                                        <p:strVal val="visible"/>
                                      </p:to>
                                    </p:set>
                                    <p:anim calcmode="lin" valueType="num">
                                      <p:cBhvr>
                                        <p:cTn id="14" dur="1000" fill="hold"/>
                                        <p:tgtEl>
                                          <p:spTgt spid="98306">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98306">
                                            <p:txEl>
                                              <p:pRg st="2" end="2"/>
                                            </p:txEl>
                                          </p:spTgt>
                                        </p:tgtEl>
                                        <p:attrNameLst>
                                          <p:attrName>style.visibility</p:attrName>
                                        </p:attrNameLst>
                                      </p:cBhvr>
                                      <p:to>
                                        <p:strVal val="visible"/>
                                      </p:to>
                                    </p:set>
                                    <p:anim calcmode="lin" valueType="num">
                                      <p:cBhvr>
                                        <p:cTn id="21" dur="1000" fill="hold"/>
                                        <p:tgtEl>
                                          <p:spTgt spid="98306">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9830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830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98306">
                                            <p:txEl>
                                              <p:pRg st="3" end="3"/>
                                            </p:txEl>
                                          </p:spTgt>
                                        </p:tgtEl>
                                        <p:attrNameLst>
                                          <p:attrName>style.visibility</p:attrName>
                                        </p:attrNameLst>
                                      </p:cBhvr>
                                      <p:to>
                                        <p:strVal val="visible"/>
                                      </p:to>
                                    </p:set>
                                    <p:anim calcmode="lin" valueType="num">
                                      <p:cBhvr>
                                        <p:cTn id="28" dur="1000" fill="hold"/>
                                        <p:tgtEl>
                                          <p:spTgt spid="98306">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9830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830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98306">
                                            <p:txEl>
                                              <p:pRg st="4" end="4"/>
                                            </p:txEl>
                                          </p:spTgt>
                                        </p:tgtEl>
                                        <p:attrNameLst>
                                          <p:attrName>style.visibility</p:attrName>
                                        </p:attrNameLst>
                                      </p:cBhvr>
                                      <p:to>
                                        <p:strVal val="visible"/>
                                      </p:to>
                                    </p:set>
                                    <p:anim calcmode="lin" valueType="num">
                                      <p:cBhvr>
                                        <p:cTn id="35" dur="1000" fill="hold"/>
                                        <p:tgtEl>
                                          <p:spTgt spid="98306">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9830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830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98306">
                                            <p:txEl>
                                              <p:pRg st="7" end="7"/>
                                            </p:txEl>
                                          </p:spTgt>
                                        </p:tgtEl>
                                        <p:attrNameLst>
                                          <p:attrName>style.visibility</p:attrName>
                                        </p:attrNameLst>
                                      </p:cBhvr>
                                      <p:to>
                                        <p:strVal val="visible"/>
                                      </p:to>
                                    </p:set>
                                    <p:anim calcmode="lin" valueType="num">
                                      <p:cBhvr>
                                        <p:cTn id="42" dur="1000" fill="hold"/>
                                        <p:tgtEl>
                                          <p:spTgt spid="98306">
                                            <p:txEl>
                                              <p:pRg st="7" end="7"/>
                                            </p:txEl>
                                          </p:spTgt>
                                        </p:tgtEl>
                                        <p:attrNameLst>
                                          <p:attrName>ppt_w</p:attrName>
                                        </p:attrNameLst>
                                      </p:cBhvr>
                                      <p:tavLst>
                                        <p:tav tm="0">
                                          <p:val>
                                            <p:strVal val="#ppt_w+.3"/>
                                          </p:val>
                                        </p:tav>
                                        <p:tav tm="100000">
                                          <p:val>
                                            <p:strVal val="#ppt_w"/>
                                          </p:val>
                                        </p:tav>
                                      </p:tavLst>
                                    </p:anim>
                                    <p:anim calcmode="lin" valueType="num">
                                      <p:cBhvr>
                                        <p:cTn id="43" dur="1000" fill="hold"/>
                                        <p:tgtEl>
                                          <p:spTgt spid="9830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983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0" y="522288"/>
            <a:ext cx="9144000" cy="6335712"/>
          </a:xfrm>
        </p:spPr>
        <p:txBody>
          <a:bodyPr/>
          <a:lstStyle/>
          <a:p>
            <a:pPr>
              <a:defRPr/>
            </a:pPr>
            <a:r>
              <a:rPr lang="el-GR" sz="2600" b="1" smtClean="0">
                <a:effectLst>
                  <a:outerShdw blurRad="38100" dist="38100" dir="2700000" algn="tl">
                    <a:srgbClr val="000000"/>
                  </a:outerShdw>
                </a:effectLst>
              </a:rPr>
              <a:t>Ο υπολογισμός </a:t>
            </a:r>
            <a:r>
              <a:rPr lang="el-GR" sz="2600" b="1" u="sng" smtClean="0">
                <a:solidFill>
                  <a:schemeClr val="tx2"/>
                </a:solidFill>
                <a:effectLst>
                  <a:outerShdw blurRad="38100" dist="38100" dir="2700000" algn="tl">
                    <a:srgbClr val="000000"/>
                  </a:outerShdw>
                </a:effectLst>
              </a:rPr>
              <a:t>του φόρου κληρονομιών γίνεται πλέον για όλα τα περιουσιακά στοιχεία</a:t>
            </a:r>
            <a:r>
              <a:rPr lang="el-GR" sz="2600" b="1" smtClean="0">
                <a:effectLst>
                  <a:outerShdw blurRad="38100" dist="38100" dir="2700000" algn="tl">
                    <a:srgbClr val="000000"/>
                  </a:outerShdw>
                </a:effectLst>
              </a:rPr>
              <a:t> (ακίνητα, μετοχές, χρήματα, λοιπά κινητά) </a:t>
            </a:r>
            <a:r>
              <a:rPr lang="el-GR" sz="2600" b="1" u="sng" smtClean="0">
                <a:solidFill>
                  <a:schemeClr val="tx2"/>
                </a:solidFill>
                <a:effectLst>
                  <a:outerShdw blurRad="38100" dist="38100" dir="2700000" algn="tl">
                    <a:srgbClr val="000000"/>
                  </a:outerShdw>
                </a:effectLst>
              </a:rPr>
              <a:t>με βάση τις φορολογικές κλίμακες</a:t>
            </a:r>
            <a:r>
              <a:rPr lang="el-GR" sz="2600" b="1" smtClean="0">
                <a:effectLst>
                  <a:outerShdw blurRad="38100" dist="38100" dir="2700000" algn="tl">
                    <a:srgbClr val="000000"/>
                  </a:outerShdw>
                </a:effectLst>
              </a:rPr>
              <a:t>. </a:t>
            </a:r>
            <a:r>
              <a:rPr lang="el-GR" sz="2600" b="1" smtClean="0">
                <a:solidFill>
                  <a:schemeClr val="hlink"/>
                </a:solidFill>
                <a:effectLst>
                  <a:outerShdw blurRad="38100" dist="38100" dir="2700000" algn="tl">
                    <a:srgbClr val="000000"/>
                  </a:outerShdw>
                </a:effectLst>
              </a:rPr>
              <a:t>Καταργείται  η αυτοτελής φορολόγηση χρηματικών ποσών και η αυτοτελής φορολόγηση με χαμηλούς συντελεστές (από 0,6% έως 2,4%) που ίσχυε για απόκτηση μετοχών λόγω  κληρονομιάς. </a:t>
            </a:r>
          </a:p>
          <a:p>
            <a:pPr>
              <a:defRPr/>
            </a:pPr>
            <a:r>
              <a:rPr lang="el-GR" sz="2600" b="1" smtClean="0">
                <a:effectLst>
                  <a:outerShdw blurRad="38100" dist="38100" dir="2700000" algn="tl">
                    <a:srgbClr val="000000"/>
                  </a:outerShdw>
                </a:effectLst>
              </a:rPr>
              <a:t>Ο υπολογισμός του φόρου δωρεών/γονικών παροχών επίσης γίνεται με βάση τις φορολογικές κλίμακες </a:t>
            </a:r>
            <a:r>
              <a:rPr lang="el-GR" sz="2600" b="1" u="sng" smtClean="0">
                <a:solidFill>
                  <a:schemeClr val="tx2"/>
                </a:solidFill>
                <a:effectLst>
                  <a:outerShdw blurRad="38100" dist="38100" dir="2700000" algn="tl">
                    <a:srgbClr val="000000"/>
                  </a:outerShdw>
                </a:effectLst>
              </a:rPr>
              <a:t>εξαιρουμένων των χρηματικών ποσών που φορολογούνται αυτοτελώς</a:t>
            </a:r>
            <a:r>
              <a:rPr lang="el-GR" sz="2600" b="1" smtClean="0">
                <a:effectLst>
                  <a:outerShdw blurRad="38100" dist="38100" dir="2700000" algn="tl">
                    <a:srgbClr val="000000"/>
                  </a:outerShdw>
                </a:effectLst>
              </a:rPr>
              <a:t> (χωρίς αφορολόγητο ποσό) </a:t>
            </a:r>
            <a:r>
              <a:rPr lang="el-GR" sz="2600" b="1" u="sng" smtClean="0">
                <a:solidFill>
                  <a:schemeClr val="tx2"/>
                </a:solidFill>
                <a:effectLst>
                  <a:outerShdw blurRad="38100" dist="38100" dir="2700000" algn="tl">
                    <a:srgbClr val="000000"/>
                  </a:outerShdw>
                </a:effectLst>
              </a:rPr>
              <a:t>με συντελεστές 10%, 20% και 40%</a:t>
            </a:r>
            <a:r>
              <a:rPr lang="el-GR" sz="2600" b="1" smtClean="0">
                <a:effectLst>
                  <a:outerShdw blurRad="38100" dist="38100" dir="2700000" algn="tl">
                    <a:srgbClr val="000000"/>
                  </a:outerShdw>
                </a:effectLst>
              </a:rPr>
              <a:t> ανά κατηγορία αντίστοιχα. Χρηματικά ποσά για αγορά πρώτης κατοικίας που απαλλάσσεται από τον ΦΜΑ, απαλλάσσονται από τον παραπάνω φόρο (με το τελευταίο κατατεθέν νομοσχέδιο). </a:t>
            </a:r>
          </a:p>
          <a:p>
            <a:pPr>
              <a:defRPr/>
            </a:pPr>
            <a:endParaRPr lang="el-GR" sz="2600" b="1" smtClean="0">
              <a:solidFill>
                <a:schemeClr val="hlink"/>
              </a:solidFill>
              <a:effectLst>
                <a:outerShdw blurRad="38100" dist="38100" dir="2700000" algn="tl">
                  <a:srgbClr val="000000"/>
                </a:outerShdw>
              </a:effectLst>
            </a:endParaRPr>
          </a:p>
          <a:p>
            <a:pPr>
              <a:defRPr/>
            </a:pPr>
            <a:endParaRPr lang="el-GR" sz="2800" b="1" smtClean="0">
              <a:solidFill>
                <a:schemeClr val="hlink"/>
              </a:solidFill>
              <a:effectLst>
                <a:outerShdw blurRad="38100" dist="38100" dir="2700000" algn="tl">
                  <a:srgbClr val="000000"/>
                </a:outerShdw>
              </a:effectLst>
            </a:endParaRPr>
          </a:p>
        </p:txBody>
      </p:sp>
      <p:pic>
        <p:nvPicPr>
          <p:cNvPr id="162818"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188913"/>
            <a:ext cx="8893175" cy="6335712"/>
          </a:xfrm>
        </p:spPr>
        <p:txBody>
          <a:bodyPr/>
          <a:lstStyle/>
          <a:p>
            <a:pPr>
              <a:buFontTx/>
              <a:buNone/>
              <a:defRPr/>
            </a:pPr>
            <a:r>
              <a:rPr lang="el-GR" sz="2900" b="1" smtClean="0">
                <a:effectLst>
                  <a:outerShdw blurRad="38100" dist="38100" dir="2700000" algn="tl">
                    <a:srgbClr val="000000"/>
                  </a:outerShdw>
                </a:effectLst>
              </a:rPr>
              <a:t> </a:t>
            </a:r>
          </a:p>
          <a:p>
            <a:pPr>
              <a:defRPr/>
            </a:pPr>
            <a:r>
              <a:rPr lang="el-GR" sz="2900" b="1" smtClean="0">
                <a:effectLst>
                  <a:outerShdw blurRad="38100" dist="38100" dir="2700000" algn="tl">
                    <a:srgbClr val="000000"/>
                  </a:outerShdw>
                </a:effectLst>
              </a:rPr>
              <a:t>Περιορίζονται δραστικά οι παρεχόμενες μέχρι σήμερα απαλλαγές από το φόρο κληρονομιών και δωρεών. Παραμένουν αυτές που είναι κοινωνικού ή οικονομικού χαρακτήρα π.χ. </a:t>
            </a:r>
          </a:p>
          <a:p>
            <a:pPr>
              <a:defRPr/>
            </a:pPr>
            <a:r>
              <a:rPr lang="el-GR" sz="2900" b="1" smtClean="0">
                <a:effectLst>
                  <a:outerShdw blurRad="38100" dist="38100" dir="2700000" algn="tl">
                    <a:srgbClr val="000000"/>
                  </a:outerShdw>
                </a:effectLst>
              </a:rPr>
              <a:t>- η απαλλαγή για σύζυγο και ανήλικα τέκνα του κληρονομουμένου (</a:t>
            </a:r>
            <a:r>
              <a:rPr lang="el-GR" sz="2800" b="1" smtClean="0">
                <a:effectLst>
                  <a:outerShdw blurRad="38100" dist="38100" dir="2700000" algn="tl">
                    <a:srgbClr val="000000"/>
                  </a:outerShdw>
                </a:effectLst>
              </a:rPr>
              <a:t>€ </a:t>
            </a:r>
            <a:r>
              <a:rPr lang="el-GR" sz="2900" b="1" smtClean="0">
                <a:effectLst>
                  <a:outerShdw blurRad="38100" dist="38100" dir="2700000" algn="tl">
                    <a:srgbClr val="000000"/>
                  </a:outerShdw>
                </a:effectLst>
              </a:rPr>
              <a:t>400.000 ) </a:t>
            </a:r>
          </a:p>
          <a:p>
            <a:pPr>
              <a:defRPr/>
            </a:pPr>
            <a:r>
              <a:rPr lang="el-GR" sz="2900" b="1" smtClean="0">
                <a:effectLst>
                  <a:outerShdw blurRad="38100" dist="38100" dir="2700000" algn="tl">
                    <a:srgbClr val="000000"/>
                  </a:outerShdw>
                </a:effectLst>
              </a:rPr>
              <a:t>- η απαλλαγή του κοινού τραπεζικού λογαριασμού, κλπ. </a:t>
            </a:r>
          </a:p>
          <a:p>
            <a:pPr>
              <a:defRPr/>
            </a:pPr>
            <a:endParaRPr lang="el-GR" sz="30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63842"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250825" y="522288"/>
            <a:ext cx="8642350" cy="6335712"/>
          </a:xfrm>
        </p:spPr>
        <p:txBody>
          <a:bodyPr/>
          <a:lstStyle/>
          <a:p>
            <a:pPr>
              <a:defRPr/>
            </a:pPr>
            <a:r>
              <a:rPr lang="el-GR" b="1" smtClean="0">
                <a:effectLst>
                  <a:outerShdw blurRad="38100" dist="38100" dir="2700000" algn="tl">
                    <a:srgbClr val="000000"/>
                  </a:outerShdw>
                </a:effectLst>
              </a:rPr>
              <a:t>Σε περίπτωση μη εμπρόθεσμης υποβολής δήλωσης φόρου κληρονομιάς, γονικής παροχής ή δωρεάς μεριδίων, μετοχών ή οποιοδήποτε τίτλων εταιρειών ακινήτων (που υπόκεινται στον ειδικό φόρο επί των ακινήτων- «εξωχώριων»  εταιριών), </a:t>
            </a:r>
            <a:r>
              <a:rPr lang="el-GR" b="1" u="sng" smtClean="0">
                <a:solidFill>
                  <a:schemeClr val="tx2"/>
                </a:solidFill>
                <a:effectLst>
                  <a:outerShdw blurRad="38100" dist="38100" dir="2700000" algn="tl">
                    <a:srgbClr val="000000"/>
                  </a:outerShdw>
                </a:effectLst>
              </a:rPr>
              <a:t>η επιβολή του φόρου θα γίνεται επί της αξίας των ακινήτων των εταιρειών αυτών και όχι επί της αξίας των  τίτλων των εταιριών.</a:t>
            </a:r>
          </a:p>
          <a:p>
            <a:pPr>
              <a:defRPr/>
            </a:pPr>
            <a:endParaRPr lang="el-GR" b="1" u="sng" smtClean="0">
              <a:solidFill>
                <a:schemeClr val="tx2"/>
              </a:solidFill>
              <a:effectLst>
                <a:outerShdw blurRad="38100" dist="38100" dir="2700000" algn="tl">
                  <a:srgbClr val="000000"/>
                </a:outerShdw>
              </a:effectLst>
            </a:endParaRPr>
          </a:p>
          <a:p>
            <a:pPr>
              <a:defRPr/>
            </a:pPr>
            <a:endParaRPr lang="el-GR"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64866" name="Picture 3"/>
          <p:cNvPicPr>
            <a:picLocks noChangeAspect="1" noChangeArrowheads="1"/>
          </p:cNvPicPr>
          <p:nvPr/>
        </p:nvPicPr>
        <p:blipFill>
          <a:blip r:embed="rId2" cstate="print"/>
          <a:srcRect/>
          <a:stretch>
            <a:fillRect/>
          </a:stretch>
        </p:blipFill>
        <p:spPr bwMode="auto">
          <a:xfrm>
            <a:off x="0" y="0"/>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body" idx="4294967295"/>
          </p:nvPr>
        </p:nvSpPr>
        <p:spPr>
          <a:xfrm>
            <a:off x="0" y="2349500"/>
            <a:ext cx="9144000" cy="4724400"/>
          </a:xfrm>
        </p:spPr>
        <p:txBody>
          <a:bodyPr/>
          <a:lstStyle/>
          <a:p>
            <a:pPr algn="ctr">
              <a:buFontTx/>
              <a:buNone/>
              <a:defRPr/>
            </a:pPr>
            <a:r>
              <a:rPr lang="el-GR" sz="12000" b="1" smtClean="0">
                <a:solidFill>
                  <a:srgbClr val="990000"/>
                </a:solidFill>
                <a:effectLst>
                  <a:outerShdw blurRad="38100" dist="38100" dir="2700000" algn="tl">
                    <a:srgbClr val="000000"/>
                  </a:outerShdw>
                </a:effectLst>
              </a:rPr>
              <a:t>Τ έ λ ο ς </a:t>
            </a:r>
          </a:p>
          <a:p>
            <a:pPr algn="ctr">
              <a:buFontTx/>
              <a:buNone/>
              <a:defRPr/>
            </a:pPr>
            <a:endParaRPr lang="el-GR" sz="12000" b="1" smtClean="0">
              <a:solidFill>
                <a:srgbClr val="990000"/>
              </a:solidFill>
              <a:effectLst>
                <a:outerShdw blurRad="38100" dist="38100" dir="2700000" algn="tl">
                  <a:srgbClr val="000000"/>
                </a:outerShdw>
              </a:effectLst>
            </a:endParaRPr>
          </a:p>
          <a:p>
            <a:pPr>
              <a:defRPr/>
            </a:pPr>
            <a:endParaRPr lang="el-GR" sz="2800" b="1" smtClean="0">
              <a:solidFill>
                <a:schemeClr val="tx2"/>
              </a:solidFill>
              <a:effectLst>
                <a:outerShdw blurRad="38100" dist="38100" dir="2700000" algn="tl">
                  <a:srgbClr val="000000"/>
                </a:outerShdw>
              </a:effectLst>
            </a:endParaRPr>
          </a:p>
          <a:p>
            <a:pPr algn="ct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buFontTx/>
              <a:buNone/>
              <a:defRPr/>
            </a:pPr>
            <a:endParaRPr lang="el-GR" sz="2800" b="1" smtClean="0">
              <a:effectLst>
                <a:outerShdw blurRad="38100" dist="38100" dir="2700000" algn="tl">
                  <a:srgbClr val="000000"/>
                </a:outerShdw>
              </a:effectLst>
            </a:endParaRPr>
          </a:p>
          <a:p>
            <a:pPr algn="ct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65890" name="Picture 3"/>
          <p:cNvPicPr>
            <a:picLocks noChangeAspect="1" noChangeArrowheads="1"/>
          </p:cNvPicPr>
          <p:nvPr/>
        </p:nvPicPr>
        <p:blipFill>
          <a:blip r:embed="rId2" cstate="print"/>
          <a:srcRect/>
          <a:stretch>
            <a:fillRect/>
          </a:stretch>
        </p:blipFill>
        <p:spPr bwMode="auto">
          <a:xfrm>
            <a:off x="0" y="0"/>
            <a:ext cx="3276600" cy="1196975"/>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p:cTn id="7" dur="1000" fill="hold"/>
                                        <p:tgtEl>
                                          <p:spTgt spid="98306">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9830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83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98306">
                                            <p:txEl>
                                              <p:pRg st="7" end="7"/>
                                            </p:txEl>
                                          </p:spTgt>
                                        </p:tgtEl>
                                        <p:attrNameLst>
                                          <p:attrName>style.visibility</p:attrName>
                                        </p:attrNameLst>
                                      </p:cBhvr>
                                      <p:to>
                                        <p:strVal val="visible"/>
                                      </p:to>
                                    </p:set>
                                    <p:anim calcmode="lin" valueType="num">
                                      <p:cBhvr>
                                        <p:cTn id="14" dur="1000" fill="hold"/>
                                        <p:tgtEl>
                                          <p:spTgt spid="98306">
                                            <p:txEl>
                                              <p:pRg st="7" end="7"/>
                                            </p:txEl>
                                          </p:spTgt>
                                        </p:tgtEl>
                                        <p:attrNameLst>
                                          <p:attrName>ppt_w</p:attrName>
                                        </p:attrNameLst>
                                      </p:cBhvr>
                                      <p:tavLst>
                                        <p:tav tm="0">
                                          <p:val>
                                            <p:strVal val="#ppt_w+.3"/>
                                          </p:val>
                                        </p:tav>
                                        <p:tav tm="100000">
                                          <p:val>
                                            <p:strVal val="#ppt_w"/>
                                          </p:val>
                                        </p:tav>
                                      </p:tavLst>
                                    </p:anim>
                                    <p:anim calcmode="lin" valueType="num">
                                      <p:cBhvr>
                                        <p:cTn id="15" dur="1000" fill="hold"/>
                                        <p:tgtEl>
                                          <p:spTgt spid="98306">
                                            <p:txEl>
                                              <p:pRg st="7" end="7"/>
                                            </p:txEl>
                                          </p:spTgt>
                                        </p:tgtEl>
                                        <p:attrNameLst>
                                          <p:attrName>ppt_h</p:attrName>
                                        </p:attrNameLst>
                                      </p:cBhvr>
                                      <p:tavLst>
                                        <p:tav tm="0">
                                          <p:val>
                                            <p:strVal val="#ppt_h"/>
                                          </p:val>
                                        </p:tav>
                                        <p:tav tm="100000">
                                          <p:val>
                                            <p:strVal val="#ppt_h"/>
                                          </p:val>
                                        </p:tav>
                                      </p:tavLst>
                                    </p:anim>
                                    <p:animEffect transition="in" filter="fade">
                                      <p:cBhvr>
                                        <p:cTn id="16" dur="1000"/>
                                        <p:tgtEl>
                                          <p:spTgt spid="983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53D23F1-C0E3-4EAD-90FE-EC4DFD14867D}" type="slidenum">
              <a:rPr lang="el-GR" sz="1400"/>
              <a:pPr algn="r"/>
              <a:t>15</a:t>
            </a:fld>
            <a:endParaRPr lang="el-GR" sz="1400"/>
          </a:p>
        </p:txBody>
      </p:sp>
      <p:sp>
        <p:nvSpPr>
          <p:cNvPr id="38914" name="Rectangle 2"/>
          <p:cNvSpPr>
            <a:spLocks noGrp="1" noChangeArrowheads="1"/>
          </p:cNvSpPr>
          <p:nvPr>
            <p:ph type="title" idx="4294967295"/>
          </p:nvPr>
        </p:nvSpPr>
        <p:spPr>
          <a:xfrm>
            <a:off x="0" y="266700"/>
            <a:ext cx="8915400" cy="571500"/>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n-US" sz="3200" b="1" smtClean="0"/>
              <a:t/>
            </a:r>
            <a:br>
              <a:rPr lang="en-US" sz="3200" b="1" smtClean="0"/>
            </a:br>
            <a:r>
              <a:rPr lang="el-GR" sz="3200" b="1" smtClean="0"/>
              <a:t>Φορολογία εισοδήματος – Φυσικά πρόσωπα</a:t>
            </a:r>
            <a:r>
              <a:rPr lang="el-GR" sz="3200" b="1" smtClean="0">
                <a:effectLst>
                  <a:outerShdw blurRad="38100" dist="38100" dir="2700000" algn="tl">
                    <a:srgbClr val="000000"/>
                  </a:outerShdw>
                </a:effectLst>
                <a:latin typeface="Arial" charset="0"/>
                <a:cs typeface="Arial" charset="0"/>
              </a:rPr>
              <a:t>:</a:t>
            </a:r>
            <a:r>
              <a:rPr lang="en-US" sz="3200" b="1" smtClean="0">
                <a:effectLst>
                  <a:outerShdw blurRad="38100" dist="38100" dir="2700000" algn="tl">
                    <a:srgbClr val="000000"/>
                  </a:outerShdw>
                </a:effectLst>
                <a:latin typeface="Arial" charset="0"/>
                <a:cs typeface="Arial" charset="0"/>
              </a:rPr>
              <a:t/>
            </a:r>
            <a:br>
              <a:rPr lang="en-US" sz="3200" b="1" smtClean="0">
                <a:effectLst>
                  <a:outerShdw blurRad="38100" dist="38100" dir="2700000" algn="tl">
                    <a:srgbClr val="000000"/>
                  </a:outerShdw>
                </a:effectLst>
                <a:latin typeface="Arial" charset="0"/>
                <a:cs typeface="Arial" charset="0"/>
              </a:rPr>
            </a:br>
            <a:endParaRPr lang="el-GR" sz="3200" b="1" smtClean="0">
              <a:effectLst>
                <a:outerShdw blurRad="38100" dist="38100" dir="2700000" algn="tl">
                  <a:srgbClr val="000000"/>
                </a:outerShdw>
              </a:effectLst>
              <a:latin typeface="Arial" charset="0"/>
              <a:cs typeface="Arial" charset="0"/>
            </a:endParaRPr>
          </a:p>
        </p:txBody>
      </p:sp>
      <p:sp>
        <p:nvSpPr>
          <p:cNvPr id="38915" name="Rectangle 3"/>
          <p:cNvSpPr>
            <a:spLocks noGrp="1" noChangeArrowheads="1"/>
          </p:cNvSpPr>
          <p:nvPr>
            <p:ph type="body" idx="4294967295"/>
          </p:nvPr>
        </p:nvSpPr>
        <p:spPr>
          <a:xfrm>
            <a:off x="228600" y="1412875"/>
            <a:ext cx="8686800" cy="5292725"/>
          </a:xfrm>
          <a:effectLst>
            <a:outerShdw dist="35921" dir="2700000" algn="ctr" rotWithShape="0">
              <a:schemeClr val="bg2"/>
            </a:outerShdw>
          </a:effectLst>
        </p:spPr>
        <p:txBody>
          <a:bodyPr/>
          <a:lstStyle/>
          <a:p>
            <a:pPr>
              <a:spcBef>
                <a:spcPct val="0"/>
              </a:spcBef>
              <a:buClr>
                <a:schemeClr val="hlink"/>
              </a:buClr>
              <a:buSzPct val="156000"/>
              <a:buFontTx/>
              <a:buNone/>
              <a:defRPr/>
            </a:pPr>
            <a:endParaRPr lang="en-US" sz="3500" b="1" u="sng" smtClean="0"/>
          </a:p>
          <a:p>
            <a:pPr>
              <a:spcBef>
                <a:spcPct val="0"/>
              </a:spcBef>
              <a:buClr>
                <a:schemeClr val="hlink"/>
              </a:buClr>
              <a:buSzPct val="156000"/>
              <a:buFontTx/>
              <a:buNone/>
              <a:defRPr/>
            </a:pPr>
            <a:r>
              <a:rPr lang="en-US" sz="3500" b="1" u="sng" smtClean="0"/>
              <a:t> </a:t>
            </a:r>
            <a:endParaRPr lang="el-GR" sz="4000" b="1" smtClean="0">
              <a:effectLst>
                <a:outerShdw blurRad="38100" dist="38100" dir="2700000" algn="tl">
                  <a:srgbClr val="000000"/>
                </a:outerShdw>
              </a:effectLst>
              <a:cs typeface="Times New Roman" pitchFamily="18" charset="0"/>
            </a:endParaRPr>
          </a:p>
        </p:txBody>
      </p:sp>
      <p:pic>
        <p:nvPicPr>
          <p:cNvPr id="29700"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2" name="Rectangle 3"/>
          <p:cNvSpPr>
            <a:spLocks noChangeArrowheads="1"/>
          </p:cNvSpPr>
          <p:nvPr/>
        </p:nvSpPr>
        <p:spPr bwMode="auto">
          <a:xfrm>
            <a:off x="444500" y="1052513"/>
            <a:ext cx="8686800" cy="5868987"/>
          </a:xfrm>
          <a:prstGeom prst="rect">
            <a:avLst/>
          </a:prstGeom>
          <a:noFill/>
          <a:ln w="9525">
            <a:noFill/>
            <a:miter lim="800000"/>
            <a:headEnd/>
            <a:tailEnd/>
          </a:ln>
          <a:effectLst>
            <a:outerShdw dist="35921" dir="2700000" algn="ctr" rotWithShape="0">
              <a:schemeClr val="bg2"/>
            </a:outerShdw>
          </a:effectLst>
        </p:spPr>
        <p:txBody>
          <a:bodyPr/>
          <a:lstStyle/>
          <a:p>
            <a:pPr marL="342900" indent="-342900" algn="ctr" eaLnBrk="0" hangingPunct="0">
              <a:buClr>
                <a:schemeClr val="hlink"/>
              </a:buClr>
              <a:buSzPct val="156000"/>
              <a:defRPr/>
            </a:pPr>
            <a:r>
              <a:rPr lang="el-GR" sz="2800" b="1" u="sng">
                <a:solidFill>
                  <a:schemeClr val="tx2"/>
                </a:solidFill>
              </a:rPr>
              <a:t>Τρεις κατηγορίες δαπανών </a:t>
            </a:r>
            <a:br>
              <a:rPr lang="el-GR" sz="2800" b="1" u="sng">
                <a:solidFill>
                  <a:schemeClr val="tx2"/>
                </a:solidFill>
              </a:rPr>
            </a:br>
            <a:r>
              <a:rPr lang="el-GR" sz="2800" b="1" u="sng">
                <a:solidFill>
                  <a:schemeClr val="tx2"/>
                </a:solidFill>
              </a:rPr>
              <a:t>(αποδείξεων)</a:t>
            </a:r>
          </a:p>
          <a:p>
            <a:pPr marL="342900" indent="-342900" eaLnBrk="0" hangingPunct="0">
              <a:buClr>
                <a:schemeClr val="hlink"/>
              </a:buClr>
              <a:buSzPct val="156000"/>
              <a:defRPr/>
            </a:pPr>
            <a:r>
              <a:rPr lang="el-GR" sz="2800" b="1" u="sng"/>
              <a:t>Δαπάνες</a:t>
            </a:r>
          </a:p>
          <a:p>
            <a:pPr marL="342900" indent="-342900" eaLnBrk="0" hangingPunct="0">
              <a:buClr>
                <a:schemeClr val="hlink"/>
              </a:buClr>
              <a:buSzPct val="156000"/>
              <a:buFontTx/>
              <a:buChar char="•"/>
              <a:defRPr/>
            </a:pPr>
            <a:r>
              <a:rPr lang="el-GR" sz="2800" b="1" u="sng"/>
              <a:t> για κάλυψη του αφορολογήτου των 12.000 </a:t>
            </a:r>
          </a:p>
          <a:p>
            <a:pPr marL="342900" indent="-342900" eaLnBrk="0" hangingPunct="0">
              <a:buClr>
                <a:schemeClr val="hlink"/>
              </a:buClr>
              <a:buSzPct val="156000"/>
              <a:buFontTx/>
              <a:buChar char="•"/>
              <a:defRPr/>
            </a:pPr>
            <a:r>
              <a:rPr lang="el-GR" sz="2800" b="1" u="sng"/>
              <a:t>Που μειώνουν το φορολογητέο εισόδημα (άρθ.8)</a:t>
            </a:r>
          </a:p>
          <a:p>
            <a:pPr marL="342900" indent="-342900" eaLnBrk="0" hangingPunct="0">
              <a:buClr>
                <a:schemeClr val="hlink"/>
              </a:buClr>
              <a:buSzPct val="156000"/>
              <a:buFontTx/>
              <a:buChar char="•"/>
              <a:defRPr/>
            </a:pPr>
            <a:r>
              <a:rPr lang="el-GR" sz="2800" b="1" u="sng"/>
              <a:t>Μειώνουν το φόρο  (άρθ.9)</a:t>
            </a:r>
            <a:endParaRPr lang="en-US" sz="2800" b="1" u="sng"/>
          </a:p>
          <a:p>
            <a:pPr marL="342900" indent="-342900" eaLnBrk="0" hangingPunct="0">
              <a:buClr>
                <a:schemeClr val="hlink"/>
              </a:buClr>
              <a:buSzPct val="156000"/>
              <a:defRPr/>
            </a:pPr>
            <a:r>
              <a:rPr lang="en-US" sz="3500" b="1" u="sng"/>
              <a:t> </a:t>
            </a:r>
            <a:endParaRPr lang="el-GR" sz="3500" b="1" u="sng"/>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1000" fill="hold"/>
                                        <p:tgtEl>
                                          <p:spTgt spid="3891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55808C48-799E-4800-824E-F0CFE583B3D1}" type="slidenum">
              <a:rPr lang="el-GR" smtClean="0"/>
              <a:pPr/>
              <a:t>16</a:t>
            </a:fld>
            <a:endParaRPr lang="el-GR" smtClean="0"/>
          </a:p>
        </p:txBody>
      </p:sp>
      <p:sp>
        <p:nvSpPr>
          <p:cNvPr id="55298" name="Rectangle 2"/>
          <p:cNvSpPr>
            <a:spLocks noGrp="1" noChangeArrowheads="1"/>
          </p:cNvSpPr>
          <p:nvPr>
            <p:ph type="title"/>
          </p:nvPr>
        </p:nvSpPr>
        <p:spPr>
          <a:xfrm>
            <a:off x="228600" y="3508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228600" y="1174750"/>
            <a:ext cx="8486775" cy="5421313"/>
          </a:xfrm>
        </p:spPr>
        <p:txBody>
          <a:bodyPr anchor="ctr">
            <a:spAutoFit/>
          </a:bodyPr>
          <a:lstStyle/>
          <a:p>
            <a:pPr marL="0" indent="0" eaLnBrk="1" hangingPunct="1">
              <a:spcBef>
                <a:spcPct val="0"/>
              </a:spcBef>
              <a:tabLst>
                <a:tab pos="109538" algn="l"/>
              </a:tabLst>
              <a:defRPr/>
            </a:pPr>
            <a:r>
              <a:rPr lang="el-GR" sz="2200" b="1" u="sng" smtClean="0">
                <a:solidFill>
                  <a:srgbClr val="FF9900"/>
                </a:solidFill>
                <a:effectLst>
                  <a:outerShdw blurRad="38100" dist="38100" dir="2700000" algn="tl">
                    <a:srgbClr val="000000"/>
                  </a:outerShdw>
                </a:effectLst>
                <a:cs typeface="Times New Roman" pitchFamily="18" charset="0"/>
              </a:rPr>
              <a:t>Για τον σχηματισμό του αφορολόγητου 12.000 ευρώ  δεν</a:t>
            </a:r>
            <a:r>
              <a:rPr lang="el-GR" sz="2200" b="1" u="sng" smtClean="0">
                <a:solidFill>
                  <a:srgbClr val="FF9900"/>
                </a:solidFill>
                <a:effectLst>
                  <a:outerShdw blurRad="38100" dist="38100" dir="2700000" algn="tl">
                    <a:srgbClr val="000000"/>
                  </a:outerShdw>
                </a:effectLst>
                <a:ea typeface="Times New Roman" pitchFamily="18" charset="0"/>
                <a:cs typeface="Arial" charset="0"/>
              </a:rPr>
              <a:t> λαμβάνονται</a:t>
            </a:r>
            <a:r>
              <a:rPr lang="el-GR" sz="2200" b="1" u="sng" smtClean="0">
                <a:solidFill>
                  <a:srgbClr val="FF9900"/>
                </a:solidFill>
                <a:effectLst>
                  <a:outerShdw blurRad="38100" dist="38100" dir="2700000" algn="tl">
                    <a:srgbClr val="000000"/>
                  </a:outerShdw>
                </a:effectLst>
                <a:cs typeface="Times New Roman" pitchFamily="18" charset="0"/>
              </a:rPr>
              <a:t> υπόψη</a:t>
            </a:r>
            <a:r>
              <a:rPr lang="el-GR" sz="2200" b="1" smtClean="0">
                <a:solidFill>
                  <a:srgbClr val="FF9900"/>
                </a:solidFill>
                <a:cs typeface="Times New Roman" pitchFamily="18" charset="0"/>
              </a:rPr>
              <a:t>:</a:t>
            </a:r>
            <a:endParaRPr lang="el-GR" sz="2200" b="1" smtClean="0">
              <a:solidFill>
                <a:srgbClr val="FF9900"/>
              </a:solidFill>
            </a:endParaRPr>
          </a:p>
          <a:p>
            <a:pPr marL="0" indent="0">
              <a:spcBef>
                <a:spcPct val="0"/>
              </a:spcBef>
              <a:tabLst>
                <a:tab pos="109538" algn="l"/>
              </a:tabLst>
              <a:defRPr/>
            </a:pPr>
            <a:r>
              <a:rPr lang="el-GR" sz="2200" b="1" smtClean="0">
                <a:effectLst>
                  <a:outerShdw blurRad="38100" dist="38100" dir="2700000" algn="tl">
                    <a:srgbClr val="000000"/>
                  </a:outerShdw>
                </a:effectLst>
                <a:cs typeface="Times New Roman" pitchFamily="18" charset="0"/>
              </a:rPr>
              <a:t> οι δαπάνες που </a:t>
            </a:r>
            <a:r>
              <a:rPr lang="el-GR" sz="2200" b="1" smtClean="0">
                <a:solidFill>
                  <a:srgbClr val="FFFF00"/>
                </a:solidFill>
                <a:effectLst>
                  <a:outerShdw blurRad="38100" dist="38100" dir="2700000" algn="tl">
                    <a:srgbClr val="000000"/>
                  </a:outerShdw>
                </a:effectLst>
                <a:cs typeface="Times New Roman" pitchFamily="18" charset="0"/>
              </a:rPr>
              <a:t>μειώνουν το φορολογητέο εισόδημα </a:t>
            </a:r>
          </a:p>
          <a:p>
            <a:pPr marL="0" indent="0">
              <a:spcBef>
                <a:spcPct val="0"/>
              </a:spcBef>
              <a:buFontTx/>
              <a:buNone/>
              <a:tabLst>
                <a:tab pos="109538" algn="l"/>
              </a:tabLst>
              <a:defRPr/>
            </a:pPr>
            <a:r>
              <a:rPr lang="el-GR" sz="2200" b="1" smtClean="0">
                <a:solidFill>
                  <a:srgbClr val="FFFF00"/>
                </a:solidFill>
                <a:effectLst>
                  <a:outerShdw blurRad="38100" dist="38100" dir="2700000" algn="tl">
                    <a:srgbClr val="000000"/>
                  </a:outerShdw>
                </a:effectLst>
                <a:cs typeface="Times New Roman" pitchFamily="18" charset="0"/>
              </a:rPr>
              <a:t>         </a:t>
            </a:r>
            <a:r>
              <a:rPr lang="el-GR" sz="2200" b="1" smtClean="0">
                <a:effectLst>
                  <a:outerShdw blurRad="38100" dist="38100" dir="2700000" algn="tl">
                    <a:srgbClr val="000000"/>
                  </a:outerShdw>
                </a:effectLst>
                <a:cs typeface="Times New Roman" pitchFamily="18" charset="0"/>
              </a:rPr>
              <a:t>(π.χ. εισφορές προς ταμεία ασφάλισης, αμοιβές σε γιατρούς)</a:t>
            </a:r>
            <a:endParaRPr lang="el-GR" sz="2200" b="1" smtClean="0">
              <a:effectLst>
                <a:outerShdw blurRad="38100" dist="38100" dir="2700000" algn="tl">
                  <a:srgbClr val="000000"/>
                </a:outerShdw>
              </a:effectLst>
            </a:endParaRPr>
          </a:p>
          <a:p>
            <a:pPr marL="0" indent="0">
              <a:spcBef>
                <a:spcPct val="0"/>
              </a:spcBef>
              <a:tabLst>
                <a:tab pos="109538" algn="l"/>
              </a:tabLst>
              <a:defRPr/>
            </a:pPr>
            <a:r>
              <a:rPr lang="el-GR" sz="2200" b="1" smtClean="0">
                <a:effectLst>
                  <a:outerShdw blurRad="38100" dist="38100" dir="2700000" algn="tl">
                    <a:srgbClr val="000000"/>
                  </a:outerShdw>
                </a:effectLst>
                <a:cs typeface="Times New Roman" pitchFamily="18" charset="0"/>
              </a:rPr>
              <a:t> οι δαπάνες που </a:t>
            </a:r>
            <a:r>
              <a:rPr lang="el-GR" sz="2200" b="1" smtClean="0">
                <a:solidFill>
                  <a:srgbClr val="FFFF00"/>
                </a:solidFill>
                <a:effectLst>
                  <a:outerShdw blurRad="38100" dist="38100" dir="2700000" algn="tl">
                    <a:srgbClr val="000000"/>
                  </a:outerShdw>
                </a:effectLst>
                <a:cs typeface="Times New Roman" pitchFamily="18" charset="0"/>
              </a:rPr>
              <a:t>μειώνουν το φόρο</a:t>
            </a:r>
          </a:p>
          <a:p>
            <a:pPr marL="0" indent="0">
              <a:spcBef>
                <a:spcPct val="0"/>
              </a:spcBef>
              <a:buFontTx/>
              <a:buNone/>
              <a:tabLst>
                <a:tab pos="109538" algn="l"/>
              </a:tabLst>
              <a:defRPr/>
            </a:pPr>
            <a:r>
              <a:rPr lang="el-GR" sz="2200" b="1" smtClean="0">
                <a:solidFill>
                  <a:srgbClr val="FFFF00"/>
                </a:solidFill>
                <a:effectLst>
                  <a:outerShdw blurRad="38100" dist="38100" dir="2700000" algn="tl">
                    <a:srgbClr val="000000"/>
                  </a:outerShdw>
                </a:effectLst>
                <a:cs typeface="Times New Roman" pitchFamily="18" charset="0"/>
              </a:rPr>
              <a:t>         </a:t>
            </a:r>
            <a:r>
              <a:rPr lang="el-GR" sz="2200" b="1" smtClean="0">
                <a:effectLst>
                  <a:outerShdw blurRad="38100" dist="38100" dir="2700000" algn="tl">
                    <a:srgbClr val="000000"/>
                  </a:outerShdw>
                </a:effectLst>
                <a:cs typeface="Times New Roman" pitchFamily="18" charset="0"/>
              </a:rPr>
              <a:t>(π.χ. ασφάλιστρα, τόκοι στεγαστικών δανείων, έξοδα ιατρικής    </a:t>
            </a:r>
          </a:p>
          <a:p>
            <a:pPr marL="0" indent="0">
              <a:spcBef>
                <a:spcPct val="0"/>
              </a:spcBef>
              <a:buFontTx/>
              <a:buNone/>
              <a:tabLst>
                <a:tab pos="109538" algn="l"/>
              </a:tabLst>
              <a:defRPr/>
            </a:pPr>
            <a:r>
              <a:rPr lang="el-GR" sz="2200" b="1" smtClean="0">
                <a:effectLst>
                  <a:outerShdw blurRad="38100" dist="38100" dir="2700000" algn="tl">
                    <a:srgbClr val="000000"/>
                  </a:outerShdw>
                </a:effectLst>
                <a:cs typeface="Times New Roman" pitchFamily="18" charset="0"/>
              </a:rPr>
              <a:t>          νοσοκομειακής περίθαλψης, μίσθωμα πρώτης κατοικίας,     </a:t>
            </a:r>
          </a:p>
          <a:p>
            <a:pPr marL="0" indent="0">
              <a:spcBef>
                <a:spcPct val="0"/>
              </a:spcBef>
              <a:buFontTx/>
              <a:buNone/>
              <a:tabLst>
                <a:tab pos="109538" algn="l"/>
              </a:tabLst>
              <a:defRPr/>
            </a:pPr>
            <a:r>
              <a:rPr lang="el-GR" sz="2200" b="1" smtClean="0">
                <a:effectLst>
                  <a:outerShdw blurRad="38100" dist="38100" dir="2700000" algn="tl">
                    <a:srgbClr val="000000"/>
                  </a:outerShdw>
                </a:effectLst>
                <a:cs typeface="Times New Roman" pitchFamily="18" charset="0"/>
              </a:rPr>
              <a:t>           </a:t>
            </a:r>
            <a:r>
              <a:rPr lang="el-GR" sz="2200" b="1" smtClean="0">
                <a:effectLst>
                  <a:outerShdw blurRad="38100" dist="38100" dir="2700000" algn="tl">
                    <a:srgbClr val="000000"/>
                  </a:outerShdw>
                </a:effectLst>
              </a:rPr>
              <a:t>παράδοση κατ’ οίκον μαθημάτων ή για φροντιστήρια,</a:t>
            </a:r>
            <a:r>
              <a:rPr lang="el-GR" sz="2200" smtClean="0"/>
              <a:t> </a:t>
            </a:r>
            <a:r>
              <a:rPr lang="el-GR" sz="2200" b="1" smtClean="0">
                <a:effectLst>
                  <a:outerShdw blurRad="38100" dist="38100" dir="2700000" algn="tl">
                    <a:srgbClr val="000000"/>
                  </a:outerShdw>
                </a:effectLst>
                <a:cs typeface="Times New Roman" pitchFamily="18" charset="0"/>
              </a:rPr>
              <a:t> κλπ)</a:t>
            </a:r>
            <a:endParaRPr lang="el-GR" sz="2200" b="1" smtClean="0">
              <a:effectLst>
                <a:outerShdw blurRad="38100" dist="38100" dir="2700000" algn="tl">
                  <a:srgbClr val="000000"/>
                </a:outerShdw>
              </a:effectLst>
            </a:endParaRPr>
          </a:p>
          <a:p>
            <a:pPr marL="0" indent="0">
              <a:spcBef>
                <a:spcPct val="0"/>
              </a:spcBef>
              <a:tabLst>
                <a:tab pos="109538" algn="l"/>
              </a:tabLst>
              <a:defRPr/>
            </a:pPr>
            <a:r>
              <a:rPr lang="el-GR" sz="2200" b="1" smtClean="0">
                <a:effectLst>
                  <a:outerShdw blurRad="38100" dist="38100" dir="2700000" algn="tl">
                    <a:srgbClr val="000000"/>
                  </a:outerShdw>
                </a:effectLst>
                <a:cs typeface="Times New Roman" pitchFamily="18" charset="0"/>
              </a:rPr>
              <a:t> οι δαπάνες που αφαιρούνται από το  </a:t>
            </a:r>
            <a:r>
              <a:rPr lang="el-GR" sz="2200" b="1" smtClean="0">
                <a:solidFill>
                  <a:srgbClr val="FFFF00"/>
                </a:solidFill>
                <a:effectLst>
                  <a:outerShdw blurRad="38100" dist="38100" dir="2700000" algn="tl">
                    <a:srgbClr val="000000"/>
                  </a:outerShdw>
                </a:effectLst>
                <a:cs typeface="Times New Roman" pitchFamily="18" charset="0"/>
              </a:rPr>
              <a:t>εισόδημα από ακίνητα </a:t>
            </a:r>
            <a:r>
              <a:rPr lang="el-GR" sz="2200" b="1" smtClean="0">
                <a:effectLst>
                  <a:outerShdw blurRad="38100" dist="38100" dir="2700000" algn="tl">
                    <a:srgbClr val="000000"/>
                  </a:outerShdw>
                </a:effectLst>
                <a:cs typeface="Times New Roman" pitchFamily="18" charset="0"/>
              </a:rPr>
              <a:t>(π.χ. </a:t>
            </a:r>
            <a:r>
              <a:rPr lang="el-GR" sz="2200" b="1" smtClean="0">
                <a:effectLst>
                  <a:outerShdw blurRad="38100" dist="38100" dir="2700000" algn="tl">
                    <a:srgbClr val="000000"/>
                  </a:outerShdw>
                </a:effectLst>
              </a:rPr>
              <a:t>για ασφάλιστρα πυρκαγιάς ή άλλων κινδύνων, για δικαστικές δαπάνες και για αμοιβή δικηγόρων για δίκες μισθωτικών διαφορών</a:t>
            </a:r>
            <a:r>
              <a:rPr lang="el-GR" smtClean="0"/>
              <a:t> </a:t>
            </a:r>
          </a:p>
          <a:p>
            <a:pPr marL="0" indent="0">
              <a:spcBef>
                <a:spcPct val="0"/>
              </a:spcBef>
              <a:tabLst>
                <a:tab pos="109538" algn="l"/>
              </a:tabLst>
              <a:defRPr/>
            </a:pPr>
            <a:r>
              <a:rPr lang="el-GR" smtClean="0"/>
              <a:t> </a:t>
            </a:r>
            <a:r>
              <a:rPr lang="el-GR" sz="2200" b="1" smtClean="0">
                <a:effectLst>
                  <a:outerShdw blurRad="38100" dist="38100" dir="2700000" algn="tl">
                    <a:srgbClr val="000000"/>
                  </a:outerShdw>
                </a:effectLst>
                <a:cs typeface="Times New Roman" pitchFamily="18" charset="0"/>
              </a:rPr>
              <a:t>Η </a:t>
            </a:r>
            <a:r>
              <a:rPr lang="el-GR" sz="2200" b="1" smtClean="0">
                <a:solidFill>
                  <a:srgbClr val="FFFF00"/>
                </a:solidFill>
                <a:effectLst>
                  <a:outerShdw blurRad="38100" dist="38100" dir="2700000" algn="tl">
                    <a:srgbClr val="000000"/>
                  </a:outerShdw>
                </a:effectLst>
                <a:cs typeface="Times New Roman" pitchFamily="18" charset="0"/>
              </a:rPr>
              <a:t>απόκτηση περιουσιακών στοιχείων </a:t>
            </a:r>
            <a:r>
              <a:rPr lang="el-GR" sz="2200" b="1" smtClean="0">
                <a:effectLst>
                  <a:outerShdw blurRad="38100" dist="38100" dir="2700000" algn="tl">
                    <a:srgbClr val="000000"/>
                  </a:outerShdw>
                </a:effectLst>
                <a:cs typeface="Times New Roman" pitchFamily="18" charset="0"/>
              </a:rPr>
              <a:t>αξίας άνω των €10.000 (αγορά ακινήτων, αυτοκινήτων, κινητών πραγμάτων)</a:t>
            </a:r>
            <a:endParaRPr lang="el-GR" sz="2200" b="1" smtClean="0">
              <a:effectLst>
                <a:outerShdw blurRad="38100" dist="38100" dir="2700000" algn="tl">
                  <a:srgbClr val="000000"/>
                </a:outerShdw>
              </a:effectLst>
            </a:endParaRPr>
          </a:p>
          <a:p>
            <a:pPr marL="0" indent="0">
              <a:spcBef>
                <a:spcPct val="0"/>
              </a:spcBef>
              <a:tabLst>
                <a:tab pos="109538" algn="l"/>
              </a:tabLst>
              <a:defRPr/>
            </a:pPr>
            <a:r>
              <a:rPr lang="el-GR" sz="2200" b="1" smtClean="0">
                <a:effectLst>
                  <a:outerShdw blurRad="38100" dist="38100" dir="2700000" algn="tl">
                    <a:srgbClr val="000000"/>
                  </a:outerShdw>
                </a:effectLst>
                <a:cs typeface="Times New Roman" pitchFamily="18" charset="0"/>
              </a:rPr>
              <a:t> οι δαπάνες για </a:t>
            </a:r>
            <a:r>
              <a:rPr lang="el-GR" sz="2200" b="1" smtClean="0">
                <a:solidFill>
                  <a:srgbClr val="FFFF00"/>
                </a:solidFill>
                <a:effectLst>
                  <a:outerShdw blurRad="38100" dist="38100" dir="2700000" algn="tl">
                    <a:srgbClr val="000000"/>
                  </a:outerShdw>
                </a:effectLst>
                <a:cs typeface="Times New Roman" pitchFamily="18" charset="0"/>
              </a:rPr>
              <a:t>ύδρευση, αποχέτευση, ηλεκτρισμό, τηλεπικοινωνίες </a:t>
            </a:r>
            <a:r>
              <a:rPr lang="el-GR" sz="2200" b="1" smtClean="0">
                <a:effectLst>
                  <a:outerShdw blurRad="38100" dist="38100" dir="2700000" algn="tl">
                    <a:srgbClr val="000000"/>
                  </a:outerShdw>
                </a:effectLst>
                <a:cs typeface="Times New Roman" pitchFamily="18" charset="0"/>
              </a:rPr>
              <a:t>κλπ, εισιτήρια για κάθε είδους </a:t>
            </a:r>
            <a:r>
              <a:rPr lang="el-GR" sz="2200" b="1" smtClean="0">
                <a:solidFill>
                  <a:srgbClr val="FFFF00"/>
                </a:solidFill>
                <a:effectLst>
                  <a:outerShdw blurRad="38100" dist="38100" dir="2700000" algn="tl">
                    <a:srgbClr val="000000"/>
                  </a:outerShdw>
                </a:effectLst>
                <a:cs typeface="Times New Roman" pitchFamily="18" charset="0"/>
              </a:rPr>
              <a:t>μεταφορικά μέσα</a:t>
            </a:r>
            <a:r>
              <a:rPr lang="el-GR" sz="2200" b="1" smtClean="0">
                <a:effectLst>
                  <a:outerShdw blurRad="38100" dist="38100" dir="2700000" algn="tl">
                    <a:srgbClr val="000000"/>
                  </a:outerShdw>
                </a:effectLst>
                <a:cs typeface="Times New Roman" pitchFamily="18" charset="0"/>
              </a:rPr>
              <a:t>.</a:t>
            </a:r>
          </a:p>
        </p:txBody>
      </p:sp>
      <p:pic>
        <p:nvPicPr>
          <p:cNvPr id="30725"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E451E0B-6730-4A36-902A-5B08007F0C50}" type="slidenum">
              <a:rPr lang="el-GR" sz="1400"/>
              <a:pPr algn="r"/>
              <a:t>17</a:t>
            </a:fld>
            <a:endParaRPr lang="el-GR" sz="1400"/>
          </a:p>
        </p:txBody>
      </p:sp>
      <p:sp>
        <p:nvSpPr>
          <p:cNvPr id="55298" name="Rectangle 2"/>
          <p:cNvSpPr>
            <a:spLocks noGrp="1" noChangeArrowheads="1"/>
          </p:cNvSpPr>
          <p:nvPr>
            <p:ph type="title" idx="4294967295"/>
          </p:nvPr>
        </p:nvSpPr>
        <p:spPr>
          <a:xfrm>
            <a:off x="228600" y="3508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228600" y="1065213"/>
            <a:ext cx="8486775" cy="6442075"/>
          </a:xfrm>
        </p:spPr>
        <p:txBody>
          <a:bodyPr anchor="ctr">
            <a:spAutoFit/>
          </a:bodyPr>
          <a:lstStyle/>
          <a:p>
            <a:pPr marL="0" indent="0" eaLnBrk="1" hangingPunct="1">
              <a:spcBef>
                <a:spcPct val="0"/>
              </a:spcBef>
              <a:buFontTx/>
              <a:buNone/>
              <a:tabLst>
                <a:tab pos="109538" algn="l"/>
              </a:tabLst>
              <a:defRPr/>
            </a:pPr>
            <a:r>
              <a:rPr lang="el-GR" sz="2600" b="1" smtClean="0">
                <a:solidFill>
                  <a:srgbClr val="FF9900"/>
                </a:solidFill>
                <a:effectLst>
                  <a:outerShdw blurRad="38100" dist="38100" dir="2700000" algn="tl">
                    <a:srgbClr val="000000"/>
                  </a:outerShdw>
                </a:effectLst>
                <a:cs typeface="Times New Roman" pitchFamily="18" charset="0"/>
              </a:rPr>
              <a:t>ΠΩΣ ΘΑ ΥΠΟΒΛΗΘΟΥΝ ΟΙ ΑΠΟΔΕΙΞΕΙΣ  </a:t>
            </a:r>
          </a:p>
          <a:p>
            <a:pPr marL="0" indent="0" eaLnBrk="1" hangingPunct="1">
              <a:spcBef>
                <a:spcPct val="0"/>
              </a:spcBef>
              <a:buFontTx/>
              <a:buNone/>
              <a:tabLst>
                <a:tab pos="109538" algn="l"/>
              </a:tabLst>
              <a:defRPr/>
            </a:pPr>
            <a:r>
              <a:rPr lang="el-GR" sz="2600" b="1" smtClean="0">
                <a:effectLst>
                  <a:outerShdw blurRad="38100" dist="38100" dir="2700000" algn="tl">
                    <a:srgbClr val="000000"/>
                  </a:outerShdw>
                </a:effectLst>
              </a:rPr>
              <a:t>Σε ειδική ηλεκτρονική φόρμα αν η δήλωση υποβληθεί ηλεκτρονικά ή σε κλειστό φάκελο στην αρμόδια Δ.Ο.Υ στον οποίο θα αναγράφονται:</a:t>
            </a:r>
            <a:br>
              <a:rPr lang="el-GR" sz="2600" b="1" smtClean="0">
                <a:effectLst>
                  <a:outerShdw blurRad="38100" dist="38100" dir="2700000" algn="tl">
                    <a:srgbClr val="000000"/>
                  </a:outerShdw>
                </a:effectLst>
              </a:rPr>
            </a:br>
            <a:r>
              <a:rPr lang="el-GR" sz="2600" b="1" smtClean="0">
                <a:solidFill>
                  <a:schemeClr val="tx2"/>
                </a:solidFill>
                <a:effectLst>
                  <a:outerShdw blurRad="38100" dist="38100" dir="2700000" algn="tl">
                    <a:srgbClr val="000000"/>
                  </a:outerShdw>
                </a:effectLst>
              </a:rPr>
              <a:t>α. Το ονοματεπώνυμο, και ο ΑΦΜ του υπόχρεου</a:t>
            </a:r>
            <a:br>
              <a:rPr lang="el-GR" sz="2600" b="1" smtClean="0">
                <a:solidFill>
                  <a:schemeClr val="tx2"/>
                </a:solidFill>
                <a:effectLst>
                  <a:outerShdw blurRad="38100" dist="38100" dir="2700000" algn="tl">
                    <a:srgbClr val="000000"/>
                  </a:outerShdw>
                </a:effectLst>
              </a:rPr>
            </a:br>
            <a:r>
              <a:rPr lang="el-GR" sz="2600" b="1" smtClean="0">
                <a:solidFill>
                  <a:schemeClr val="tx2"/>
                </a:solidFill>
                <a:effectLst>
                  <a:outerShdw blurRad="38100" dist="38100" dir="2700000" algn="tl">
                    <a:srgbClr val="000000"/>
                  </a:outerShdw>
                </a:effectLst>
              </a:rPr>
              <a:t>β. ο αριθμός των αποδείξεων και</a:t>
            </a:r>
            <a:br>
              <a:rPr lang="el-GR" sz="2600" b="1" smtClean="0">
                <a:solidFill>
                  <a:schemeClr val="tx2"/>
                </a:solidFill>
                <a:effectLst>
                  <a:outerShdw blurRad="38100" dist="38100" dir="2700000" algn="tl">
                    <a:srgbClr val="000000"/>
                  </a:outerShdw>
                </a:effectLst>
              </a:rPr>
            </a:br>
            <a:r>
              <a:rPr lang="el-GR" sz="2600" b="1" smtClean="0">
                <a:solidFill>
                  <a:schemeClr val="tx2"/>
                </a:solidFill>
                <a:effectLst>
                  <a:outerShdw blurRad="38100" dist="38100" dir="2700000" algn="tl">
                    <a:srgbClr val="000000"/>
                  </a:outerShdw>
                </a:effectLst>
              </a:rPr>
              <a:t>γ. το συνολικό ποσό αυτών  </a:t>
            </a:r>
            <a:br>
              <a:rPr lang="el-GR" sz="2600" b="1" smtClean="0">
                <a:solidFill>
                  <a:schemeClr val="tx2"/>
                </a:solidFill>
                <a:effectLst>
                  <a:outerShdw blurRad="38100" dist="38100" dir="2700000" algn="tl">
                    <a:srgbClr val="000000"/>
                  </a:outerShdw>
                </a:effectLst>
              </a:rPr>
            </a:br>
            <a:r>
              <a:rPr lang="el-GR" sz="2600" b="1" smtClean="0">
                <a:effectLst>
                  <a:outerShdw blurRad="38100" dist="38100" dir="2700000" algn="tl">
                    <a:srgbClr val="000000"/>
                  </a:outerShdw>
                </a:effectLst>
              </a:rPr>
              <a:t/>
            </a:r>
            <a:br>
              <a:rPr lang="el-GR" sz="2600" b="1" smtClean="0">
                <a:effectLst>
                  <a:outerShdw blurRad="38100" dist="38100" dir="2700000" algn="tl">
                    <a:srgbClr val="000000"/>
                  </a:outerShdw>
                </a:effectLst>
              </a:rPr>
            </a:br>
            <a:r>
              <a:rPr lang="el-GR" sz="2600" b="1" smtClean="0">
                <a:effectLst>
                  <a:outerShdw blurRad="38100" dist="38100" dir="2700000" algn="tl">
                    <a:srgbClr val="000000"/>
                  </a:outerShdw>
                </a:effectLst>
              </a:rPr>
              <a:t>Ο φάκελος θα παραμένει κλειστός στη ΔΟΥ μέχρι την ημερομηνία λήξης της προθεσμίας υποβολής των δηλώσεων. Μετά την ολοκλήρωση της υποβολής των δηλώσεων θα ανοιχθούν και  θα πραγματοποιηθεί δειγματοληπτικός έλεγχος με οδηγίες της Διοίκησης που θα δοθούν στο χρόνο εκείνο.</a:t>
            </a:r>
            <a:br>
              <a:rPr lang="el-GR" sz="2600" b="1" smtClean="0">
                <a:effectLst>
                  <a:outerShdw blurRad="38100" dist="38100" dir="2700000" algn="tl">
                    <a:srgbClr val="000000"/>
                  </a:outerShdw>
                </a:effectLst>
              </a:rPr>
            </a:br>
            <a:r>
              <a:rPr lang="el-GR" sz="2600" b="1" smtClean="0">
                <a:effectLst>
                  <a:outerShdw blurRad="38100" dist="38100" dir="2700000" algn="tl">
                    <a:srgbClr val="000000"/>
                  </a:outerShdw>
                </a:effectLst>
              </a:rPr>
              <a:t/>
            </a:r>
            <a:br>
              <a:rPr lang="el-GR" sz="2600" b="1" smtClean="0">
                <a:effectLst>
                  <a:outerShdw blurRad="38100" dist="38100" dir="2700000" algn="tl">
                    <a:srgbClr val="000000"/>
                  </a:outerShdw>
                </a:effectLst>
              </a:rPr>
            </a:br>
            <a:endParaRPr lang="el-GR" sz="2600" b="1" smtClean="0">
              <a:effectLst>
                <a:outerShdw blurRad="38100" dist="38100" dir="2700000" algn="tl">
                  <a:srgbClr val="000000"/>
                </a:outerShdw>
              </a:effectLst>
            </a:endParaRPr>
          </a:p>
        </p:txBody>
      </p:sp>
      <p:pic>
        <p:nvPicPr>
          <p:cNvPr id="31749"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302">
                                            <p:txEl>
                                              <p:pRg st="1" end="1"/>
                                            </p:txEl>
                                          </p:spTgt>
                                        </p:tgtEl>
                                        <p:attrNameLst>
                                          <p:attrName>style.visibility</p:attrName>
                                        </p:attrNameLst>
                                      </p:cBhvr>
                                      <p:to>
                                        <p:strVal val="visible"/>
                                      </p:to>
                                    </p:set>
                                    <p:anim calcmode="lin" valueType="num">
                                      <p:cBhvr>
                                        <p:cTn id="21" dur="1000" fill="hold"/>
                                        <p:tgtEl>
                                          <p:spTgt spid="55302">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530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53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C3BCBF5-F578-4971-8DD2-D6DB6F4E15F5}" type="slidenum">
              <a:rPr lang="el-GR" sz="1400"/>
              <a:pPr algn="r"/>
              <a:t>18</a:t>
            </a:fld>
            <a:endParaRPr lang="el-GR" sz="1400"/>
          </a:p>
        </p:txBody>
      </p:sp>
      <p:sp>
        <p:nvSpPr>
          <p:cNvPr id="55298" name="Rectangle 2"/>
          <p:cNvSpPr>
            <a:spLocks noGrp="1" noChangeArrowheads="1"/>
          </p:cNvSpPr>
          <p:nvPr>
            <p:ph type="title" idx="4294967295"/>
          </p:nvPr>
        </p:nvSpPr>
        <p:spPr>
          <a:xfrm>
            <a:off x="228600" y="3508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228600" y="1062038"/>
            <a:ext cx="8486775" cy="5643562"/>
          </a:xfrm>
        </p:spPr>
        <p:txBody>
          <a:bodyPr anchor="ctr">
            <a:spAutoFit/>
          </a:bodyPr>
          <a:lstStyle/>
          <a:p>
            <a:pPr marL="0" indent="0" eaLnBrk="1" hangingPunct="1">
              <a:spcBef>
                <a:spcPct val="0"/>
              </a:spcBef>
              <a:buFontTx/>
              <a:buNone/>
              <a:tabLst>
                <a:tab pos="109538" algn="l"/>
              </a:tabLst>
              <a:defRPr/>
            </a:pPr>
            <a:r>
              <a:rPr lang="el-GR" sz="2800" b="1" smtClean="0">
                <a:solidFill>
                  <a:srgbClr val="FF9900"/>
                </a:solidFill>
                <a:effectLst>
                  <a:outerShdw blurRad="38100" dist="38100" dir="2700000" algn="tl">
                    <a:srgbClr val="000000"/>
                  </a:outerShdw>
                </a:effectLst>
                <a:cs typeface="Times New Roman" pitchFamily="18" charset="0"/>
              </a:rPr>
              <a:t>ΠΩΣ ΘΑ ΥΠΟΒΛΗΘΟΥΝ ΟΙ ΑΠΟΔΕΙΞΕΙΣ  </a:t>
            </a: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r>
              <a:rPr lang="el-GR" sz="2800" b="1" smtClean="0">
                <a:effectLst>
                  <a:outerShdw blurRad="38100" dist="38100" dir="2700000" algn="tl">
                    <a:srgbClr val="000000"/>
                  </a:outerShdw>
                </a:effectLst>
              </a:rPr>
              <a:t>Για την αναγνώριση των αποδείξεων από τη Φορολογική Αρχή απαιτείται να διακρίνεται </a:t>
            </a:r>
            <a:r>
              <a:rPr lang="el-GR" sz="2800" b="1" u="sng" smtClean="0">
                <a:solidFill>
                  <a:schemeClr val="tx2"/>
                </a:solidFill>
                <a:effectLst>
                  <a:outerShdw blurRad="38100" dist="38100" dir="2700000" algn="tl">
                    <a:srgbClr val="000000"/>
                  </a:outerShdw>
                </a:effectLst>
              </a:rPr>
              <a:t>η επωνυμία της εκδότριας επιχείρησης, ο ΑΦΜ αυτής, η ημερομηνία έκδοσης και το τελικό ποσό.</a:t>
            </a:r>
            <a:r>
              <a:rPr lang="el-GR" sz="2800" b="1" smtClean="0">
                <a:effectLst>
                  <a:outerShdw blurRad="38100" dist="38100" dir="2700000" algn="tl">
                    <a:srgbClr val="000000"/>
                  </a:outerShdw>
                </a:effectLst>
              </a:rPr>
              <a:t> Σε περίπτωση  που πιθανολογείται η εξαφάνισή τους ο φορολογούμενος πρέπει να επαναλάβει τα προαναφερθέντα στοιχεία ούτως ώστε  να καθίσταται στη συνέχεια  εφικτός ο έλεγχός τους από τη Φορολογούσα Αρχή.</a:t>
            </a:r>
            <a:br>
              <a:rPr lang="el-GR" sz="2800" b="1" smtClean="0">
                <a:effectLst>
                  <a:outerShdw blurRad="38100" dist="38100" dir="2700000" algn="tl">
                    <a:srgbClr val="000000"/>
                  </a:outerShdw>
                </a:effectLst>
              </a:rPr>
            </a:b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endParaRPr lang="el-GR" sz="2800" b="1" smtClean="0">
              <a:effectLst>
                <a:outerShdw blurRad="38100" dist="38100" dir="2700000" algn="tl">
                  <a:srgbClr val="000000"/>
                </a:outerShdw>
              </a:effectLst>
            </a:endParaRPr>
          </a:p>
        </p:txBody>
      </p:sp>
      <p:pic>
        <p:nvPicPr>
          <p:cNvPr id="32773"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DF9EEF49-3B9D-4D31-876F-091F24064D47}" type="slidenum">
              <a:rPr lang="el-GR" smtClean="0"/>
              <a:pPr/>
              <a:t>19</a:t>
            </a:fld>
            <a:endParaRPr lang="el-GR" smtClean="0"/>
          </a:p>
        </p:txBody>
      </p:sp>
      <p:sp>
        <p:nvSpPr>
          <p:cNvPr id="55298" name="Rectangle 2"/>
          <p:cNvSpPr>
            <a:spLocks noGrp="1" noChangeArrowheads="1"/>
          </p:cNvSpPr>
          <p:nvPr>
            <p:ph type="title"/>
          </p:nvPr>
        </p:nvSpPr>
        <p:spPr>
          <a:xfrm>
            <a:off x="22860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989013"/>
            <a:ext cx="8486775" cy="6884987"/>
          </a:xfrm>
        </p:spPr>
        <p:txBody>
          <a:bodyPr anchor="ctr">
            <a:spAutoFit/>
          </a:bodyPr>
          <a:lstStyle/>
          <a:p>
            <a:pPr marL="0" indent="0" eaLnBrk="1" hangingPunct="1">
              <a:spcBef>
                <a:spcPct val="0"/>
              </a:spcBef>
              <a:buFontTx/>
              <a:buNone/>
              <a:tabLst>
                <a:tab pos="109538" algn="l"/>
              </a:tabLst>
              <a:defRPr/>
            </a:pPr>
            <a:r>
              <a:rPr lang="el-GR" sz="2800" b="1" u="sng" smtClean="0">
                <a:solidFill>
                  <a:srgbClr val="FF9900"/>
                </a:solidFill>
                <a:effectLst>
                  <a:outerShdw blurRad="38100" dist="38100" dir="2700000" algn="tl">
                    <a:srgbClr val="000000"/>
                  </a:outerShdw>
                </a:effectLst>
              </a:rPr>
              <a:t>Εκπτώσεις από το εισόδημα</a:t>
            </a:r>
          </a:p>
          <a:p>
            <a:pPr marL="0" indent="0" eaLnBrk="1" hangingPunct="1">
              <a:buFontTx/>
              <a:buNone/>
              <a:tabLst>
                <a:tab pos="109538" algn="l"/>
              </a:tabLst>
              <a:defRPr/>
            </a:pPr>
            <a:r>
              <a:rPr lang="el-GR" sz="1600" b="1" smtClean="0"/>
              <a:t> </a:t>
            </a:r>
            <a:r>
              <a:rPr lang="el-GR" sz="2400" b="1" smtClean="0">
                <a:solidFill>
                  <a:srgbClr val="FF0000"/>
                </a:solidFill>
                <a:effectLst>
                  <a:outerShdw blurRad="38100" dist="38100" dir="2700000" algn="tl">
                    <a:srgbClr val="000000"/>
                  </a:outerShdw>
                </a:effectLst>
              </a:rPr>
              <a:t>Καταργείται</a:t>
            </a:r>
            <a:r>
              <a:rPr lang="el-GR" sz="2400" b="1" smtClean="0">
                <a:effectLst>
                  <a:outerShdw blurRad="38100" dist="38100" dir="2700000" algn="tl">
                    <a:srgbClr val="000000"/>
                  </a:outerShdw>
                </a:effectLst>
              </a:rPr>
              <a:t> </a:t>
            </a:r>
            <a:r>
              <a:rPr lang="el-GR" sz="2000" b="1" smtClean="0">
                <a:effectLst>
                  <a:outerShdw blurRad="38100" dist="38100" dir="2700000" algn="tl">
                    <a:srgbClr val="000000"/>
                  </a:outerShdw>
                </a:effectLst>
              </a:rPr>
              <a:t>η έκπτωση από το εισόδημα των ακόλουθων δαπανών:</a:t>
            </a:r>
            <a:endParaRPr lang="el-GR" sz="2400" b="1" smtClean="0">
              <a:effectLst>
                <a:outerShdw blurRad="38100" dist="38100" dir="2700000" algn="tl">
                  <a:srgbClr val="000000"/>
                </a:outerShdw>
              </a:effectLst>
            </a:endParaRPr>
          </a:p>
          <a:p>
            <a:pPr marL="0" indent="0" eaLnBrk="1" hangingPunct="1">
              <a:tabLst>
                <a:tab pos="109538" algn="l"/>
              </a:tabLst>
              <a:defRPr/>
            </a:pPr>
            <a:r>
              <a:rPr lang="el-GR" sz="2400" b="1" smtClean="0">
                <a:solidFill>
                  <a:srgbClr val="FFFF00"/>
                </a:solidFill>
                <a:effectLst>
                  <a:outerShdw blurRad="38100" dist="38100" dir="2700000" algn="tl">
                    <a:srgbClr val="000000"/>
                  </a:outerShdw>
                </a:effectLst>
              </a:rPr>
              <a:t>Ασφάλιστρα</a:t>
            </a:r>
            <a:r>
              <a:rPr lang="el-GR" sz="2400" b="1" smtClean="0">
                <a:effectLst>
                  <a:outerShdw blurRad="38100" dist="38100" dir="2700000" algn="tl">
                    <a:srgbClr val="000000"/>
                  </a:outerShdw>
                </a:effectLst>
              </a:rPr>
              <a:t>  ζωής ή θανάτου, προσωπικών ατυχημάτων και ασθένειας,</a:t>
            </a:r>
          </a:p>
          <a:p>
            <a:pPr marL="0" indent="0" eaLnBrk="1" hangingPunct="1">
              <a:tabLst>
                <a:tab pos="109538" algn="l"/>
              </a:tabLst>
              <a:defRPr/>
            </a:pPr>
            <a:r>
              <a:rPr lang="el-GR" sz="2400" b="1" smtClean="0">
                <a:solidFill>
                  <a:srgbClr val="FFFF00"/>
                </a:solidFill>
                <a:effectLst>
                  <a:outerShdw blurRad="38100" dist="38100" dir="2700000" algn="tl">
                    <a:srgbClr val="000000"/>
                  </a:outerShdw>
                </a:effectLst>
              </a:rPr>
              <a:t>Ενοίκιο </a:t>
            </a:r>
            <a:r>
              <a:rPr lang="el-GR" sz="2400" b="1" smtClean="0">
                <a:effectLst>
                  <a:outerShdw blurRad="38100" dist="38100" dir="2700000" algn="tl">
                    <a:srgbClr val="000000"/>
                  </a:outerShdw>
                </a:effectLst>
              </a:rPr>
              <a:t> κύριας κατοικίας εκτός Νομών Αττικής ή Θεσσαλονίκης στην περίπτωση μετεγκατάστασης,</a:t>
            </a:r>
          </a:p>
          <a:p>
            <a:pPr marL="0" indent="0" eaLnBrk="1" hangingPunct="1">
              <a:tabLst>
                <a:tab pos="109538" algn="l"/>
              </a:tabLst>
              <a:defRPr/>
            </a:pPr>
            <a:r>
              <a:rPr lang="el-GR" sz="2400" b="1" smtClean="0">
                <a:solidFill>
                  <a:srgbClr val="FFFF00"/>
                </a:solidFill>
                <a:effectLst>
                  <a:outerShdw blurRad="38100" dist="38100" dir="2700000" algn="tl">
                    <a:srgbClr val="000000"/>
                  </a:outerShdw>
                </a:effectLst>
              </a:rPr>
              <a:t>Χρηματικές Δωρεές </a:t>
            </a:r>
            <a:r>
              <a:rPr lang="el-GR" sz="2400" b="1" smtClean="0">
                <a:effectLst>
                  <a:outerShdw blurRad="38100" dist="38100" dir="2700000" algn="tl">
                    <a:srgbClr val="000000"/>
                  </a:outerShdw>
                </a:effectLst>
              </a:rPr>
              <a:t>προς το δημόσιο, ιερούς ναούς κλπ</a:t>
            </a:r>
            <a:r>
              <a:rPr lang="el-GR" sz="2400" b="1" smtClean="0">
                <a:solidFill>
                  <a:srgbClr val="FFFF00"/>
                </a:solidFill>
                <a:effectLst>
                  <a:outerShdw blurRad="38100" dist="38100" dir="2700000" algn="tl">
                    <a:srgbClr val="000000"/>
                  </a:outerShdw>
                </a:effectLst>
              </a:rPr>
              <a:t> </a:t>
            </a:r>
            <a:r>
              <a:rPr lang="el-GR" sz="2400" b="1" smtClean="0">
                <a:effectLst>
                  <a:outerShdw blurRad="38100" dist="38100" dir="2700000" algn="tl">
                    <a:srgbClr val="000000"/>
                  </a:outerShdw>
                </a:effectLst>
              </a:rPr>
              <a:t> καθώς</a:t>
            </a:r>
            <a:r>
              <a:rPr lang="el-GR" sz="2400" b="1" smtClean="0">
                <a:solidFill>
                  <a:srgbClr val="FFFF00"/>
                </a:solidFill>
                <a:effectLst>
                  <a:outerShdw blurRad="38100" dist="38100" dir="2700000" algn="tl">
                    <a:srgbClr val="000000"/>
                  </a:outerShdw>
                </a:effectLst>
              </a:rPr>
              <a:t> </a:t>
            </a:r>
            <a:r>
              <a:rPr lang="el-GR" sz="2400" b="1" smtClean="0">
                <a:effectLst>
                  <a:outerShdw blurRad="38100" dist="38100" dir="2700000" algn="tl">
                    <a:srgbClr val="000000"/>
                  </a:outerShdw>
                </a:effectLst>
              </a:rPr>
              <a:t> και χορηγίες,</a:t>
            </a:r>
          </a:p>
          <a:p>
            <a:pPr marL="0" indent="0" eaLnBrk="1" hangingPunct="1">
              <a:tabLst>
                <a:tab pos="109538" algn="l"/>
              </a:tabLst>
              <a:defRPr/>
            </a:pPr>
            <a:r>
              <a:rPr lang="el-GR" sz="2400" b="1" smtClean="0">
                <a:effectLst>
                  <a:outerShdw blurRad="38100" dist="38100" dir="2700000" algn="tl">
                    <a:srgbClr val="000000"/>
                  </a:outerShdw>
                </a:effectLst>
              </a:rPr>
              <a:t>Δαπάνες αλλαγής καυστήρα, εγκατάστασης φυσικού αερίου κλπ,</a:t>
            </a:r>
          </a:p>
          <a:p>
            <a:pPr marL="0" indent="0" eaLnBrk="1" hangingPunct="1">
              <a:tabLst>
                <a:tab pos="109538" algn="l"/>
              </a:tabLst>
              <a:defRPr/>
            </a:pPr>
            <a:r>
              <a:rPr lang="el-GR" sz="2400" b="1" smtClean="0">
                <a:effectLst>
                  <a:outerShdw blurRad="38100" dist="38100" dir="2700000" algn="tl">
                    <a:srgbClr val="000000"/>
                  </a:outerShdw>
                </a:effectLst>
              </a:rPr>
              <a:t>Δαπάνες για </a:t>
            </a:r>
            <a:r>
              <a:rPr lang="el-GR" sz="2400" b="1" smtClean="0">
                <a:solidFill>
                  <a:srgbClr val="FFFF00"/>
                </a:solidFill>
                <a:effectLst>
                  <a:outerShdw blurRad="38100" dist="38100" dir="2700000" algn="tl">
                    <a:srgbClr val="000000"/>
                  </a:outerShdw>
                </a:effectLst>
              </a:rPr>
              <a:t>δεξιώσεις</a:t>
            </a:r>
            <a:r>
              <a:rPr lang="el-GR" sz="2400" b="1" smtClean="0">
                <a:effectLst>
                  <a:outerShdw blurRad="38100" dist="38100" dir="2700000" algn="tl">
                    <a:srgbClr val="000000"/>
                  </a:outerShdw>
                </a:effectLst>
              </a:rPr>
              <a:t> γάμων, βαφτίσεων, ταβέρνες κλπ (λαμβάνονται υπόψη για την κάλυψη του αφορολογήτου του πρώτου κλιμακίου),</a:t>
            </a:r>
          </a:p>
          <a:p>
            <a:pPr marL="0" indent="0" eaLnBrk="1" hangingPunct="1">
              <a:tabLst>
                <a:tab pos="109538" algn="l"/>
              </a:tabLst>
              <a:defRPr/>
            </a:pPr>
            <a:r>
              <a:rPr lang="el-GR" sz="2400" b="1" smtClean="0">
                <a:effectLst>
                  <a:outerShdw blurRad="38100" dist="38100" dir="2700000" algn="tl">
                    <a:srgbClr val="000000"/>
                  </a:outerShdw>
                </a:effectLst>
              </a:rPr>
              <a:t>Αμοιβές που καταβάλλονται σε </a:t>
            </a:r>
            <a:r>
              <a:rPr lang="el-GR" sz="2400" b="1" smtClean="0">
                <a:solidFill>
                  <a:srgbClr val="FFFF00"/>
                </a:solidFill>
                <a:effectLst>
                  <a:outerShdw blurRad="38100" dist="38100" dir="2700000" algn="tl">
                    <a:srgbClr val="000000"/>
                  </a:outerShdw>
                </a:effectLst>
              </a:rPr>
              <a:t>δικηγόρους</a:t>
            </a:r>
            <a:r>
              <a:rPr lang="el-GR" sz="2400" b="1" smtClean="0">
                <a:effectLst>
                  <a:outerShdw blurRad="38100" dist="38100" dir="2700000" algn="tl">
                    <a:srgbClr val="000000"/>
                  </a:outerShdw>
                </a:effectLst>
              </a:rPr>
              <a:t>.</a:t>
            </a:r>
          </a:p>
          <a:p>
            <a:pPr marL="0" indent="0" eaLnBrk="1" hangingPunct="1">
              <a:buFontTx/>
              <a:buNone/>
              <a:tabLst>
                <a:tab pos="109538" algn="l"/>
              </a:tabLst>
              <a:defRPr/>
            </a:pPr>
            <a:endParaRPr lang="el-GR" sz="2400" smtClean="0"/>
          </a:p>
          <a:p>
            <a:pPr marL="0" indent="0" eaLnBrk="1" hangingPunct="1">
              <a:spcBef>
                <a:spcPct val="0"/>
              </a:spcBef>
              <a:tabLst>
                <a:tab pos="109538" algn="l"/>
              </a:tabLst>
              <a:defRPr/>
            </a:pPr>
            <a:endParaRPr lang="el-GR" sz="2200" b="1" smtClean="0"/>
          </a:p>
          <a:p>
            <a:pPr marL="0" indent="0" eaLnBrk="1" hangingPunct="1">
              <a:spcBef>
                <a:spcPct val="0"/>
              </a:spcBef>
              <a:tabLst>
                <a:tab pos="109538" algn="l"/>
              </a:tabLst>
              <a:defRPr/>
            </a:pPr>
            <a:endParaRPr lang="el-GR" sz="2200" b="1" smtClean="0"/>
          </a:p>
        </p:txBody>
      </p:sp>
      <p:pic>
        <p:nvPicPr>
          <p:cNvPr id="33797"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a:noFill/>
        </p:spPr>
        <p:txBody>
          <a:bodyPr/>
          <a:lstStyle/>
          <a:p>
            <a:fld id="{C4BFD257-0291-4D74-95E6-0408A289EB7E}" type="slidenum">
              <a:rPr lang="el-GR" smtClean="0"/>
              <a:pPr/>
              <a:t>2</a:t>
            </a:fld>
            <a:endParaRPr lang="el-GR" smtClean="0"/>
          </a:p>
        </p:txBody>
      </p:sp>
      <p:sp>
        <p:nvSpPr>
          <p:cNvPr id="5" name="Rectangle 4"/>
          <p:cNvSpPr/>
          <p:nvPr/>
        </p:nvSpPr>
        <p:spPr>
          <a:xfrm>
            <a:off x="2857500" y="142875"/>
            <a:ext cx="2857500" cy="3571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000" dirty="0">
                <a:solidFill>
                  <a:schemeClr val="bg2"/>
                </a:solidFill>
              </a:rPr>
              <a:t>ΝΟΜΟΣ </a:t>
            </a:r>
            <a:r>
              <a:rPr lang="el-GR" b="1" dirty="0">
                <a:solidFill>
                  <a:schemeClr val="bg2"/>
                </a:solidFill>
              </a:rPr>
              <a:t>3842</a:t>
            </a:r>
            <a:r>
              <a:rPr lang="el-GR" sz="1600" dirty="0">
                <a:solidFill>
                  <a:schemeClr val="bg2"/>
                </a:solidFill>
              </a:rPr>
              <a:t>/20.4.2010</a:t>
            </a:r>
            <a:endParaRPr lang="en-US" sz="2000" dirty="0">
              <a:solidFill>
                <a:schemeClr val="bg2"/>
              </a:solidFill>
            </a:endParaRPr>
          </a:p>
        </p:txBody>
      </p:sp>
      <p:sp>
        <p:nvSpPr>
          <p:cNvPr id="6" name="Rounded Rectangle 5"/>
          <p:cNvSpPr/>
          <p:nvPr/>
        </p:nvSpPr>
        <p:spPr>
          <a:xfrm>
            <a:off x="1535113" y="2973388"/>
            <a:ext cx="2643187" cy="1598612"/>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800" b="1" dirty="0">
                <a:solidFill>
                  <a:schemeClr val="bg2"/>
                </a:solidFill>
              </a:rPr>
              <a:t>ΦΟΡΟΛΟΓΙΑ ΕΙΣΟΔΗΜΑΤΟΣ</a:t>
            </a:r>
            <a:endParaRPr lang="en-US" sz="3600" b="1" dirty="0">
              <a:solidFill>
                <a:schemeClr val="bg2"/>
              </a:solidFill>
            </a:endParaRPr>
          </a:p>
        </p:txBody>
      </p:sp>
      <p:sp>
        <p:nvSpPr>
          <p:cNvPr id="7" name="Rounded Rectangle 6"/>
          <p:cNvSpPr/>
          <p:nvPr/>
        </p:nvSpPr>
        <p:spPr>
          <a:xfrm>
            <a:off x="7358063" y="785813"/>
            <a:ext cx="1785937" cy="561975"/>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600" b="1" dirty="0">
                <a:solidFill>
                  <a:schemeClr val="bg2"/>
                </a:solidFill>
              </a:rPr>
              <a:t>Κ.Β.Σ.</a:t>
            </a:r>
            <a:endParaRPr lang="en-US" sz="3200" b="1" dirty="0">
              <a:solidFill>
                <a:schemeClr val="bg2"/>
              </a:solidFill>
            </a:endParaRPr>
          </a:p>
        </p:txBody>
      </p:sp>
      <p:sp>
        <p:nvSpPr>
          <p:cNvPr id="8" name="Rounded Rectangle 7"/>
          <p:cNvSpPr/>
          <p:nvPr/>
        </p:nvSpPr>
        <p:spPr>
          <a:xfrm>
            <a:off x="7366000" y="1749425"/>
            <a:ext cx="1778000" cy="750888"/>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b="1" dirty="0">
                <a:solidFill>
                  <a:schemeClr val="bg2"/>
                </a:solidFill>
              </a:rPr>
              <a:t>ΦΟΡΟΛΟΓΙΑ </a:t>
            </a:r>
          </a:p>
          <a:p>
            <a:pPr algn="ctr">
              <a:defRPr/>
            </a:pPr>
            <a:r>
              <a:rPr lang="el-GR" sz="1200" b="1" dirty="0">
                <a:solidFill>
                  <a:schemeClr val="bg2"/>
                </a:solidFill>
              </a:rPr>
              <a:t>ΚΕΦΑΛΑΙΟΥ</a:t>
            </a:r>
            <a:endParaRPr lang="en-US" b="1" dirty="0">
              <a:solidFill>
                <a:schemeClr val="bg2"/>
              </a:solidFill>
            </a:endParaRPr>
          </a:p>
        </p:txBody>
      </p:sp>
      <p:sp>
        <p:nvSpPr>
          <p:cNvPr id="9" name="Rounded Rectangle 8"/>
          <p:cNvSpPr/>
          <p:nvPr/>
        </p:nvSpPr>
        <p:spPr>
          <a:xfrm>
            <a:off x="7366000" y="2822575"/>
            <a:ext cx="1778000" cy="642938"/>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b="1" dirty="0">
                <a:solidFill>
                  <a:schemeClr val="bg2"/>
                </a:solidFill>
              </a:rPr>
              <a:t>ΕΜΜΕΣΟΙ</a:t>
            </a:r>
          </a:p>
          <a:p>
            <a:pPr algn="ctr">
              <a:defRPr/>
            </a:pPr>
            <a:r>
              <a:rPr lang="el-GR" sz="1200" b="1" dirty="0">
                <a:solidFill>
                  <a:schemeClr val="bg2"/>
                </a:solidFill>
              </a:rPr>
              <a:t>ΦΟΡΟΙ</a:t>
            </a:r>
            <a:endParaRPr lang="en-US" b="1" dirty="0">
              <a:solidFill>
                <a:schemeClr val="bg2"/>
              </a:solidFill>
            </a:endParaRPr>
          </a:p>
        </p:txBody>
      </p:sp>
      <p:sp>
        <p:nvSpPr>
          <p:cNvPr id="11" name="Rounded Rectangle 10"/>
          <p:cNvSpPr/>
          <p:nvPr/>
        </p:nvSpPr>
        <p:spPr>
          <a:xfrm>
            <a:off x="7366000" y="3582988"/>
            <a:ext cx="1778000" cy="641350"/>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b="1" dirty="0">
                <a:solidFill>
                  <a:schemeClr val="bg2"/>
                </a:solidFill>
              </a:rPr>
              <a:t>ΑΝΑΠΤΥΞΙΑΚΑ ΦΟΡΟΛΟΓΙΚΑ ΚΙΝΗΤΡΑ</a:t>
            </a:r>
            <a:endParaRPr lang="en-US" b="1" dirty="0">
              <a:solidFill>
                <a:schemeClr val="bg2"/>
              </a:solidFill>
            </a:endParaRPr>
          </a:p>
        </p:txBody>
      </p:sp>
      <p:sp>
        <p:nvSpPr>
          <p:cNvPr id="12" name="Rounded Rectangle 11"/>
          <p:cNvSpPr/>
          <p:nvPr/>
        </p:nvSpPr>
        <p:spPr>
          <a:xfrm>
            <a:off x="7358063" y="4572000"/>
            <a:ext cx="1785937" cy="500063"/>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200" dirty="0">
                <a:solidFill>
                  <a:schemeClr val="bg2"/>
                </a:solidFill>
              </a:rPr>
              <a:t>ΚΥΡΩΣΕΙΣ </a:t>
            </a:r>
          </a:p>
          <a:p>
            <a:pPr algn="ctr">
              <a:defRPr/>
            </a:pPr>
            <a:r>
              <a:rPr lang="el-GR" sz="1200" dirty="0">
                <a:solidFill>
                  <a:schemeClr val="bg2"/>
                </a:solidFill>
              </a:rPr>
              <a:t>ΠΟΙΝΕΣ</a:t>
            </a:r>
            <a:endParaRPr lang="en-US" dirty="0">
              <a:solidFill>
                <a:schemeClr val="bg2"/>
              </a:solidFill>
            </a:endParaRPr>
          </a:p>
        </p:txBody>
      </p:sp>
      <p:sp>
        <p:nvSpPr>
          <p:cNvPr id="13" name="Rounded Rectangle 12"/>
          <p:cNvSpPr/>
          <p:nvPr/>
        </p:nvSpPr>
        <p:spPr>
          <a:xfrm>
            <a:off x="7358063" y="5281613"/>
            <a:ext cx="1785937" cy="889000"/>
          </a:xfrm>
          <a:prstGeom prst="roundRect">
            <a:avLst/>
          </a:prstGeom>
          <a:solidFill>
            <a:srgbClr val="FFFF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1000" dirty="0">
                <a:solidFill>
                  <a:schemeClr val="bg2"/>
                </a:solidFill>
              </a:rPr>
              <a:t>ΚΑΤΑΠΟΛΕΜΗΣΗ </a:t>
            </a:r>
            <a:r>
              <a:rPr lang="el-GR" sz="1100" dirty="0">
                <a:solidFill>
                  <a:schemeClr val="bg2"/>
                </a:solidFill>
              </a:rPr>
              <a:t>ΦΟΡΟΔΙΑΦΥΓΗΣ</a:t>
            </a:r>
            <a:endParaRPr lang="en-US" sz="2000" dirty="0">
              <a:solidFill>
                <a:schemeClr val="bg2"/>
              </a:solidFill>
            </a:endParaRPr>
          </a:p>
        </p:txBody>
      </p:sp>
      <p:cxnSp>
        <p:nvCxnSpPr>
          <p:cNvPr id="32" name="Elbow Connector 31"/>
          <p:cNvCxnSpPr/>
          <p:nvPr/>
        </p:nvCxnSpPr>
        <p:spPr>
          <a:xfrm rot="16200000" flipH="1">
            <a:off x="1650206" y="1921670"/>
            <a:ext cx="5915025" cy="3071812"/>
          </a:xfrm>
          <a:prstGeom prst="bentConnector3">
            <a:avLst>
              <a:gd name="adj1" fmla="val 3624"/>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151563" y="5846763"/>
            <a:ext cx="12620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2" idx="1"/>
          </p:cNvCxnSpPr>
          <p:nvPr/>
        </p:nvCxnSpPr>
        <p:spPr>
          <a:xfrm>
            <a:off x="6143625" y="4821238"/>
            <a:ext cx="12144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11" idx="1"/>
          </p:cNvCxnSpPr>
          <p:nvPr/>
        </p:nvCxnSpPr>
        <p:spPr>
          <a:xfrm>
            <a:off x="6151563" y="3903663"/>
            <a:ext cx="12144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151563" y="3214688"/>
            <a:ext cx="12065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51563" y="2071688"/>
            <a:ext cx="12144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43625" y="1071563"/>
            <a:ext cx="12144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hape 50"/>
          <p:cNvCxnSpPr/>
          <p:nvPr/>
        </p:nvCxnSpPr>
        <p:spPr>
          <a:xfrm rot="10800000" flipV="1">
            <a:off x="1571625" y="727075"/>
            <a:ext cx="2714625" cy="224631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pic>
        <p:nvPicPr>
          <p:cNvPr id="16402" name="Picture 4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ppt_x"/>
                                          </p:val>
                                        </p:tav>
                                        <p:tav tm="100000">
                                          <p:val>
                                            <p:strVal val="#ppt_x"/>
                                          </p:val>
                                        </p:tav>
                                      </p:tavLst>
                                    </p:anim>
                                    <p:anim calcmode="lin" valueType="num">
                                      <p:cBhvr additive="base">
                                        <p:cTn id="18" dur="2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2000" fill="hold"/>
                                        <p:tgtEl>
                                          <p:spTgt spid="11"/>
                                        </p:tgtEl>
                                        <p:attrNameLst>
                                          <p:attrName>ppt_x</p:attrName>
                                        </p:attrNameLst>
                                      </p:cBhvr>
                                      <p:tavLst>
                                        <p:tav tm="0">
                                          <p:val>
                                            <p:strVal val="#ppt_x"/>
                                          </p:val>
                                        </p:tav>
                                        <p:tav tm="100000">
                                          <p:val>
                                            <p:strVal val="#ppt_x"/>
                                          </p:val>
                                        </p:tav>
                                      </p:tavLst>
                                    </p:anim>
                                    <p:anim calcmode="lin" valueType="num">
                                      <p:cBhvr additive="base">
                                        <p:cTn id="28" dur="20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ppt_x"/>
                                          </p:val>
                                        </p:tav>
                                        <p:tav tm="100000">
                                          <p:val>
                                            <p:strVal val="#ppt_x"/>
                                          </p:val>
                                        </p:tav>
                                      </p:tavLst>
                                    </p:anim>
                                    <p:anim calcmode="lin" valueType="num">
                                      <p:cBhvr additive="base">
                                        <p:cTn id="33" dur="20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ppt_x"/>
                                          </p:val>
                                        </p:tav>
                                        <p:tav tm="100000">
                                          <p:val>
                                            <p:strVal val="#ppt_x"/>
                                          </p:val>
                                        </p:tav>
                                      </p:tavLst>
                                    </p:anim>
                                    <p:anim calcmode="lin" valueType="num">
                                      <p:cBhvr additive="base">
                                        <p:cTn id="3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p:spPr>
        <p:txBody>
          <a:bodyPr/>
          <a:lstStyle/>
          <a:p>
            <a:fld id="{ACE966EE-6677-4F84-8E2E-96457BC3B1FF}" type="slidenum">
              <a:rPr lang="el-GR" smtClean="0"/>
              <a:pPr/>
              <a:t>20</a:t>
            </a:fld>
            <a:endParaRPr lang="el-GR" smtClean="0"/>
          </a:p>
        </p:txBody>
      </p:sp>
      <p:sp>
        <p:nvSpPr>
          <p:cNvPr id="55298" name="Rectangle 2"/>
          <p:cNvSpPr>
            <a:spLocks noGrp="1" noChangeArrowheads="1"/>
          </p:cNvSpPr>
          <p:nvPr>
            <p:ph type="title"/>
          </p:nvPr>
        </p:nvSpPr>
        <p:spPr>
          <a:xfrm>
            <a:off x="0" y="71437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758950"/>
            <a:ext cx="8715375" cy="4446588"/>
          </a:xfrm>
        </p:spPr>
        <p:txBody>
          <a:bodyPr anchor="ctr">
            <a:spAutoFit/>
          </a:bodyPr>
          <a:lstStyle/>
          <a:p>
            <a:pPr marL="0" indent="0" eaLnBrk="1" hangingPunct="1">
              <a:spcBef>
                <a:spcPct val="0"/>
              </a:spcBef>
              <a:buFontTx/>
              <a:buNone/>
              <a:tabLst>
                <a:tab pos="109538" algn="l"/>
              </a:tabLst>
              <a:defRPr/>
            </a:pPr>
            <a:r>
              <a:rPr lang="el-GR" sz="2800" b="1" u="sng" smtClean="0">
                <a:effectLst>
                  <a:outerShdw blurRad="38100" dist="38100" dir="2700000" algn="tl">
                    <a:srgbClr val="000000"/>
                  </a:outerShdw>
                </a:effectLst>
              </a:rPr>
              <a:t>Από το εισόδημα </a:t>
            </a:r>
            <a:r>
              <a:rPr lang="el-GR" sz="2800" b="1" u="sng" smtClean="0">
                <a:solidFill>
                  <a:srgbClr val="FFFF00"/>
                </a:solidFill>
                <a:effectLst>
                  <a:outerShdw blurRad="38100" dist="38100" dir="2700000" algn="tl">
                    <a:srgbClr val="000000"/>
                  </a:outerShdw>
                </a:effectLst>
              </a:rPr>
              <a:t>αφαιρούνται </a:t>
            </a:r>
            <a:r>
              <a:rPr lang="el-GR" sz="2800" b="1" u="sng" smtClean="0">
                <a:effectLst>
                  <a:outerShdw blurRad="38100" dist="38100" dir="2700000" algn="tl">
                    <a:srgbClr val="000000"/>
                  </a:outerShdw>
                </a:effectLst>
              </a:rPr>
              <a:t> πια  ΜΟΝΟ οι ακόλουθες δαπάνες</a:t>
            </a:r>
            <a:r>
              <a:rPr lang="el-GR" sz="2800" b="1" smtClean="0">
                <a:effectLst>
                  <a:outerShdw blurRad="38100" dist="38100" dir="2700000" algn="tl">
                    <a:srgbClr val="000000"/>
                  </a:outerShdw>
                </a:effectLst>
              </a:rPr>
              <a:t>:</a:t>
            </a:r>
          </a:p>
          <a:p>
            <a:pPr marL="0" indent="0" eaLnBrk="1" hangingPunct="1">
              <a:tabLst>
                <a:tab pos="109538" algn="l"/>
              </a:tabLst>
              <a:defRPr/>
            </a:pPr>
            <a:r>
              <a:rPr lang="el-GR" sz="2800" b="1" smtClean="0">
                <a:effectLst>
                  <a:outerShdw blurRad="38100" dist="38100" dir="2700000" algn="tl">
                    <a:srgbClr val="000000"/>
                  </a:outerShdw>
                </a:effectLst>
              </a:rPr>
              <a:t>Εισφορές στα ταμεία ασφάλισης,</a:t>
            </a:r>
          </a:p>
          <a:p>
            <a:pPr marL="0" indent="0" eaLnBrk="1" hangingPunct="1">
              <a:tabLst>
                <a:tab pos="109538" algn="l"/>
              </a:tabLst>
              <a:defRPr/>
            </a:pPr>
            <a:r>
              <a:rPr lang="el-GR" sz="2800" b="1" smtClean="0">
                <a:effectLst>
                  <a:outerShdw blurRad="38100" dist="38100" dir="2700000" algn="tl">
                    <a:srgbClr val="000000"/>
                  </a:outerShdw>
                </a:effectLst>
              </a:rPr>
              <a:t>Αμοιβές σε ιατρούς  και ιατρικές εξετάσεις </a:t>
            </a:r>
          </a:p>
          <a:p>
            <a:pPr marL="0" indent="0" eaLnBrk="1" hangingPunct="1">
              <a:tabLst>
                <a:tab pos="109538" algn="l"/>
              </a:tabLst>
              <a:defRPr/>
            </a:pPr>
            <a:r>
              <a:rPr lang="el-GR" sz="2800" b="1" smtClean="0">
                <a:effectLst>
                  <a:outerShdw blurRad="38100" dist="38100" dir="2700000" algn="tl">
                    <a:srgbClr val="000000"/>
                  </a:outerShdw>
                </a:effectLst>
              </a:rPr>
              <a:t>Τόκοι στεγαστικών δανείων για απόκτηση πρώτης κατοικίας  με υποθήκη σε ακίνητο του φορολογούμενου, συζύγου, τέκνων κλπ.</a:t>
            </a:r>
          </a:p>
          <a:p>
            <a:pPr marL="0" indent="0" eaLnBrk="1" hangingPunct="1">
              <a:buFontTx/>
              <a:buNone/>
              <a:tabLst>
                <a:tab pos="109538" algn="l"/>
              </a:tabLst>
              <a:defRPr/>
            </a:pPr>
            <a:endParaRPr lang="el-GR" sz="2400" smtClean="0"/>
          </a:p>
          <a:p>
            <a:pPr marL="0" indent="0" eaLnBrk="1" hangingPunct="1">
              <a:spcBef>
                <a:spcPct val="0"/>
              </a:spcBef>
              <a:tabLst>
                <a:tab pos="109538" algn="l"/>
              </a:tabLst>
              <a:defRPr/>
            </a:pPr>
            <a:endParaRPr lang="el-GR" sz="2200" b="1" smtClean="0"/>
          </a:p>
          <a:p>
            <a:pPr marL="0" indent="0" eaLnBrk="1" hangingPunct="1">
              <a:spcBef>
                <a:spcPct val="0"/>
              </a:spcBef>
              <a:tabLst>
                <a:tab pos="109538" algn="l"/>
              </a:tabLst>
              <a:defRPr/>
            </a:pPr>
            <a:endParaRPr lang="el-GR" sz="2200" b="1" smtClean="0"/>
          </a:p>
        </p:txBody>
      </p:sp>
      <p:pic>
        <p:nvPicPr>
          <p:cNvPr id="34821"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28B2D801-F8ED-4497-A726-FD462D71A83B}" type="slidenum">
              <a:rPr lang="el-GR" smtClean="0"/>
              <a:pPr/>
              <a:t>21</a:t>
            </a:fld>
            <a:endParaRPr lang="el-GR" smtClean="0"/>
          </a:p>
        </p:txBody>
      </p:sp>
      <p:sp>
        <p:nvSpPr>
          <p:cNvPr id="55298" name="Rectangle 2"/>
          <p:cNvSpPr>
            <a:spLocks noGrp="1" noChangeArrowheads="1"/>
          </p:cNvSpPr>
          <p:nvPr>
            <p:ph type="title"/>
          </p:nvPr>
        </p:nvSpPr>
        <p:spPr>
          <a:xfrm>
            <a:off x="0" y="57467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893888"/>
            <a:ext cx="8486775" cy="3052762"/>
          </a:xfrm>
        </p:spPr>
        <p:txBody>
          <a:bodyPr anchor="ctr">
            <a:spAutoFit/>
          </a:bodyPr>
          <a:lstStyle/>
          <a:p>
            <a:pPr marL="0" indent="0" eaLnBrk="1" hangingPunct="1">
              <a:spcBef>
                <a:spcPct val="0"/>
              </a:spcBef>
              <a:buFontTx/>
              <a:buNone/>
              <a:tabLst>
                <a:tab pos="109538" algn="l"/>
              </a:tabLst>
              <a:defRPr/>
            </a:pPr>
            <a:r>
              <a:rPr lang="el-GR" sz="2800" b="1" u="sng" smtClean="0">
                <a:solidFill>
                  <a:srgbClr val="FF9900"/>
                </a:solidFill>
                <a:effectLst>
                  <a:outerShdw blurRad="38100" dist="38100" dir="2700000" algn="tl">
                    <a:srgbClr val="000000"/>
                  </a:outerShdw>
                </a:effectLst>
              </a:rPr>
              <a:t>Μειώνουν τον φόρο</a:t>
            </a:r>
            <a:r>
              <a:rPr lang="el-GR" sz="2800" b="1" u="sng" smtClean="0">
                <a:solidFill>
                  <a:srgbClr val="FFFF00"/>
                </a:solidFill>
                <a:effectLst>
                  <a:outerShdw blurRad="38100" dist="38100" dir="2700000" algn="tl">
                    <a:srgbClr val="000000"/>
                  </a:outerShdw>
                </a:effectLst>
              </a:rPr>
              <a:t>  </a:t>
            </a:r>
            <a:r>
              <a:rPr lang="el-GR" sz="2800" b="1" smtClean="0">
                <a:effectLst>
                  <a:outerShdw blurRad="38100" dist="38100" dir="2700000" algn="tl">
                    <a:srgbClr val="000000"/>
                  </a:outerShdw>
                </a:effectLst>
              </a:rPr>
              <a:t>:</a:t>
            </a:r>
          </a:p>
          <a:p>
            <a:pPr marL="0" indent="0" eaLnBrk="1" hangingPunct="1">
              <a:buFontTx/>
              <a:buNone/>
              <a:tabLst>
                <a:tab pos="109538" algn="l"/>
              </a:tabLst>
              <a:defRPr/>
            </a:pPr>
            <a:r>
              <a:rPr lang="el-GR" sz="2400" b="1" smtClean="0">
                <a:effectLst>
                  <a:outerShdw blurRad="38100" dist="38100" dir="2700000" algn="tl">
                    <a:srgbClr val="000000"/>
                  </a:outerShdw>
                </a:effectLst>
              </a:rPr>
              <a:t> 	</a:t>
            </a:r>
            <a:r>
              <a:rPr lang="el-GR" smtClean="0"/>
              <a:t> </a:t>
            </a:r>
            <a:r>
              <a:rPr lang="el-GR" b="1" smtClean="0">
                <a:solidFill>
                  <a:schemeClr val="tx2"/>
                </a:solidFill>
                <a:effectLst>
                  <a:outerShdw blurRad="38100" dist="38100" dir="2700000" algn="tl">
                    <a:srgbClr val="000000"/>
                  </a:outerShdw>
                </a:effectLst>
              </a:rPr>
              <a:t>Κατά 20% του ποσού της δαπάνης</a:t>
            </a:r>
            <a:r>
              <a:rPr lang="el-GR" b="1" smtClean="0">
                <a:effectLst>
                  <a:outerShdw blurRad="38100" dist="38100" dir="2700000" algn="tl">
                    <a:srgbClr val="000000"/>
                  </a:outerShdw>
                </a:effectLst>
              </a:rPr>
              <a:t> </a:t>
            </a:r>
            <a:r>
              <a:rPr lang="el-GR" b="1" smtClean="0">
                <a:solidFill>
                  <a:schemeClr val="tx2"/>
                </a:solidFill>
                <a:effectLst>
                  <a:outerShdw blurRad="38100" dist="38100" dir="2700000" algn="tl">
                    <a:srgbClr val="000000"/>
                  </a:outerShdw>
                </a:effectLst>
              </a:rPr>
              <a:t>για ασφάλιστρα ασφαλίσεων ζωής</a:t>
            </a:r>
            <a:r>
              <a:rPr lang="el-GR" b="1" smtClean="0">
                <a:effectLst>
                  <a:outerShdw blurRad="38100" dist="38100" dir="2700000" algn="tl">
                    <a:srgbClr val="000000"/>
                  </a:outerShdw>
                </a:effectLst>
              </a:rPr>
              <a:t>, </a:t>
            </a:r>
            <a:r>
              <a:rPr lang="el-GR" b="1" smtClean="0">
                <a:solidFill>
                  <a:schemeClr val="tx2"/>
                </a:solidFill>
                <a:effectLst>
                  <a:outerShdw blurRad="38100" dist="38100" dir="2700000" algn="tl">
                    <a:srgbClr val="000000"/>
                  </a:outerShdw>
                </a:effectLst>
              </a:rPr>
              <a:t>θανάτου, προσωπικών ατυχημάτων και ασθένειας</a:t>
            </a:r>
            <a:r>
              <a:rPr lang="el-GR" b="1" smtClean="0">
                <a:effectLst>
                  <a:outerShdw blurRad="38100" dist="38100" dir="2700000" algn="tl">
                    <a:srgbClr val="000000"/>
                  </a:outerShdw>
                </a:effectLst>
              </a:rPr>
              <a:t> και μέχρι € 240 για τον άγαμο και  € 480 για την οικογένεια</a:t>
            </a:r>
            <a:endParaRPr lang="el-GR" sz="2200" b="1" smtClean="0"/>
          </a:p>
        </p:txBody>
      </p:sp>
      <p:pic>
        <p:nvPicPr>
          <p:cNvPr id="35845"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ACD8ABE-7613-49B8-8417-283A7D85A430}" type="slidenum">
              <a:rPr lang="el-GR" sz="1400"/>
              <a:pPr algn="r"/>
              <a:t>22</a:t>
            </a:fld>
            <a:endParaRPr lang="el-GR" sz="1400"/>
          </a:p>
        </p:txBody>
      </p:sp>
      <p:sp>
        <p:nvSpPr>
          <p:cNvPr id="55298" name="Rectangle 2"/>
          <p:cNvSpPr>
            <a:spLocks noGrp="1" noChangeArrowheads="1"/>
          </p:cNvSpPr>
          <p:nvPr>
            <p:ph type="title" idx="4294967295"/>
          </p:nvPr>
        </p:nvSpPr>
        <p:spPr>
          <a:xfrm>
            <a:off x="0" y="57467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228600" y="892175"/>
            <a:ext cx="8915400" cy="6272213"/>
          </a:xfrm>
        </p:spPr>
        <p:txBody>
          <a:bodyPr anchor="ctr">
            <a:spAutoFit/>
          </a:bodyPr>
          <a:lstStyle/>
          <a:p>
            <a:pPr marL="0" indent="0" eaLnBrk="1" hangingPunct="1">
              <a:spcBef>
                <a:spcPct val="0"/>
              </a:spcBef>
              <a:buFontTx/>
              <a:buNone/>
              <a:tabLst>
                <a:tab pos="109538" algn="l"/>
              </a:tabLst>
              <a:defRPr/>
            </a:pPr>
            <a:endParaRPr lang="el-GR" b="1" u="sng" smtClean="0">
              <a:solidFill>
                <a:srgbClr val="FFFF00"/>
              </a:solidFill>
              <a:effectLst>
                <a:outerShdw blurRad="38100" dist="38100" dir="2700000" algn="tl">
                  <a:srgbClr val="000000"/>
                </a:outerShdw>
              </a:effectLst>
            </a:endParaRPr>
          </a:p>
          <a:p>
            <a:pPr marL="0" indent="0" eaLnBrk="1" hangingPunct="1">
              <a:spcBef>
                <a:spcPct val="0"/>
              </a:spcBef>
              <a:buFontTx/>
              <a:buNone/>
              <a:tabLst>
                <a:tab pos="109538" algn="l"/>
              </a:tabLst>
              <a:defRPr/>
            </a:pPr>
            <a:r>
              <a:rPr lang="el-GR" b="1" u="sng" smtClean="0">
                <a:solidFill>
                  <a:srgbClr val="FF9900"/>
                </a:solidFill>
                <a:effectLst>
                  <a:outerShdw blurRad="38100" dist="38100" dir="2700000" algn="tl">
                    <a:srgbClr val="000000"/>
                  </a:outerShdw>
                </a:effectLst>
              </a:rPr>
              <a:t>Μειώνουν τον φόρο  </a:t>
            </a:r>
            <a:r>
              <a:rPr lang="el-GR" b="1" smtClean="0">
                <a:solidFill>
                  <a:srgbClr val="FF9900"/>
                </a:solidFill>
                <a:effectLst>
                  <a:outerShdw blurRad="38100" dist="38100" dir="2700000" algn="tl">
                    <a:srgbClr val="000000"/>
                  </a:outerShdw>
                </a:effectLst>
              </a:rPr>
              <a:t>:</a:t>
            </a:r>
          </a:p>
          <a:p>
            <a:pPr marL="0" indent="0" eaLnBrk="1" hangingPunct="1">
              <a:buFontTx/>
              <a:buNone/>
              <a:tabLst>
                <a:tab pos="109538" algn="l"/>
              </a:tabLst>
              <a:defRPr/>
            </a:pPr>
            <a:r>
              <a:rPr lang="el-GR" b="1" smtClean="0">
                <a:effectLst>
                  <a:outerShdw blurRad="38100" dist="38100" dir="2700000" algn="tl">
                    <a:srgbClr val="000000"/>
                  </a:outerShdw>
                </a:effectLst>
              </a:rPr>
              <a:t> </a:t>
            </a:r>
            <a:r>
              <a:rPr lang="el-GR" sz="2600" b="1" smtClean="0">
                <a:effectLst>
                  <a:outerShdw blurRad="38100" dist="38100" dir="2700000" algn="tl">
                    <a:srgbClr val="000000"/>
                  </a:outerShdw>
                </a:effectLst>
              </a:rPr>
              <a:t>	- Οι  χρηματικές  </a:t>
            </a:r>
            <a:r>
              <a:rPr lang="el-GR" sz="2600" b="1" smtClean="0">
                <a:solidFill>
                  <a:schemeClr val="tx2"/>
                </a:solidFill>
                <a:effectLst>
                  <a:outerShdw blurRad="38100" dist="38100" dir="2700000" algn="tl">
                    <a:srgbClr val="000000"/>
                  </a:outerShdw>
                </a:effectLst>
              </a:rPr>
              <a:t>δωρεές και χορηγίες</a:t>
            </a:r>
            <a:r>
              <a:rPr lang="el-GR" sz="2600" b="1" smtClean="0">
                <a:effectLst>
                  <a:outerShdw blurRad="38100" dist="38100" dir="2700000" algn="tl">
                    <a:srgbClr val="000000"/>
                  </a:outerShdw>
                </a:effectLst>
              </a:rPr>
              <a:t>, κατά 20% της δαπάνης </a:t>
            </a:r>
          </a:p>
          <a:p>
            <a:pPr marL="0" indent="0" eaLnBrk="1" hangingPunct="1">
              <a:buFontTx/>
              <a:buChar char="-"/>
              <a:tabLst>
                <a:tab pos="109538" algn="l"/>
              </a:tabLst>
              <a:defRPr/>
            </a:pPr>
            <a:r>
              <a:rPr lang="el-GR" sz="2600" b="1" smtClean="0">
                <a:effectLst>
                  <a:outerShdw blurRad="38100" dist="38100" dir="2700000" algn="tl">
                    <a:srgbClr val="000000"/>
                  </a:outerShdw>
                </a:effectLst>
              </a:rPr>
              <a:t>  </a:t>
            </a:r>
            <a:r>
              <a:rPr lang="el-GR" sz="2600" b="1" smtClean="0">
                <a:solidFill>
                  <a:schemeClr val="tx2"/>
                </a:solidFill>
                <a:effectLst>
                  <a:outerShdw blurRad="38100" dist="38100" dir="2700000" algn="tl">
                    <a:srgbClr val="000000"/>
                  </a:outerShdw>
                </a:effectLst>
              </a:rPr>
              <a:t>Παροχή υπηρεσιών από δικηγόρο</a:t>
            </a:r>
            <a:r>
              <a:rPr lang="el-GR" sz="2600" b="1" smtClean="0">
                <a:effectLst>
                  <a:outerShdw blurRad="38100" dist="38100" dir="2700000" algn="tl">
                    <a:srgbClr val="000000"/>
                  </a:outerShdw>
                </a:effectLst>
              </a:rPr>
              <a:t> κατά 20% της δαπάνης </a:t>
            </a:r>
          </a:p>
          <a:p>
            <a:pPr marL="0" indent="0" eaLnBrk="1" hangingPunct="1">
              <a:buFontTx/>
              <a:buChar char="-"/>
              <a:tabLst>
                <a:tab pos="109538" algn="l"/>
              </a:tabLst>
              <a:defRPr/>
            </a:pPr>
            <a:r>
              <a:rPr lang="el-GR" sz="2600" b="1" smtClean="0">
                <a:effectLst>
                  <a:outerShdw blurRad="38100" dist="38100" dir="2700000" algn="tl">
                    <a:srgbClr val="000000"/>
                  </a:outerShdw>
                </a:effectLst>
              </a:rPr>
              <a:t>  Το κόστος </a:t>
            </a:r>
            <a:r>
              <a:rPr lang="el-GR" sz="2600" b="1" smtClean="0">
                <a:solidFill>
                  <a:schemeClr val="tx2"/>
                </a:solidFill>
                <a:effectLst>
                  <a:outerShdw blurRad="38100" dist="38100" dir="2700000" algn="tl">
                    <a:srgbClr val="000000"/>
                  </a:outerShdw>
                </a:effectLst>
              </a:rPr>
              <a:t>αλλαγής εγκατάστασης κεντρικού κλιματισμού</a:t>
            </a:r>
            <a:r>
              <a:rPr lang="el-GR" sz="2600" b="1" smtClean="0">
                <a:effectLst>
                  <a:outerShdw blurRad="38100" dist="38100" dir="2700000" algn="tl">
                    <a:srgbClr val="000000"/>
                  </a:outerShdw>
                </a:effectLst>
              </a:rPr>
              <a:t> χρήσης καυσίμου από πετρέλαιο σε φυσικό αέριο κλπ. </a:t>
            </a:r>
          </a:p>
          <a:p>
            <a:pPr marL="0" indent="0" eaLnBrk="1" hangingPunct="1">
              <a:buFontTx/>
              <a:buNone/>
              <a:tabLst>
                <a:tab pos="109538" algn="l"/>
              </a:tabLst>
              <a:defRPr/>
            </a:pPr>
            <a:r>
              <a:rPr lang="el-GR" sz="2600" b="1" smtClean="0">
                <a:effectLst>
                  <a:outerShdw blurRad="38100" dist="38100" dir="2700000" algn="tl">
                    <a:srgbClr val="000000"/>
                  </a:outerShdw>
                </a:effectLst>
              </a:rPr>
              <a:t>κατά 10%. </a:t>
            </a:r>
          </a:p>
          <a:p>
            <a:pPr marL="0" indent="0" eaLnBrk="1" hangingPunct="1">
              <a:buFontTx/>
              <a:buNone/>
              <a:tabLst>
                <a:tab pos="109538" algn="l"/>
              </a:tabLst>
              <a:defRPr/>
            </a:pPr>
            <a:r>
              <a:rPr lang="el-GR" sz="2600" b="1" smtClean="0">
                <a:effectLst>
                  <a:outerShdw blurRad="38100" dist="38100" dir="2700000" algn="tl">
                    <a:srgbClr val="000000"/>
                  </a:outerShdw>
                </a:effectLst>
              </a:rPr>
              <a:t>Ειδικά για τις δωρεές – χορηγίες και αμοιβές σε δικηγόρους  το συνολικό ετήσιο ποσό στο οποίο υπολογίζεται </a:t>
            </a:r>
            <a:r>
              <a:rPr lang="el-GR" sz="2600" b="1" smtClean="0">
                <a:solidFill>
                  <a:schemeClr val="tx2"/>
                </a:solidFill>
                <a:effectLst>
                  <a:outerShdw blurRad="38100" dist="38100" dir="2700000" algn="tl">
                    <a:srgbClr val="000000"/>
                  </a:outerShdw>
                </a:effectLst>
              </a:rPr>
              <a:t>η μείωση δεν μπορεί να είναι μεγαλύτερο από 10% του συνολικού εισοδήματος</a:t>
            </a:r>
            <a:r>
              <a:rPr lang="el-GR" sz="2600" b="1" smtClean="0">
                <a:effectLst>
                  <a:outerShdw blurRad="38100" dist="38100" dir="2700000" algn="tl">
                    <a:srgbClr val="000000"/>
                  </a:outerShdw>
                </a:effectLst>
              </a:rPr>
              <a:t> που φορολογείται με τις γενικές διατάξεις. </a:t>
            </a:r>
            <a:br>
              <a:rPr lang="el-GR" sz="2600" b="1" smtClean="0">
                <a:effectLst>
                  <a:outerShdw blurRad="38100" dist="38100" dir="2700000" algn="tl">
                    <a:srgbClr val="000000"/>
                  </a:outerShdw>
                </a:effectLst>
              </a:rPr>
            </a:br>
            <a:endParaRPr lang="el-GR" sz="2600" b="1" smtClean="0">
              <a:effectLst>
                <a:outerShdw blurRad="38100" dist="38100" dir="2700000" algn="tl">
                  <a:srgbClr val="000000"/>
                </a:outerShdw>
              </a:effectLst>
            </a:endParaRPr>
          </a:p>
          <a:p>
            <a:pPr marL="0" indent="0" eaLnBrk="1" hangingPunct="1">
              <a:spcBef>
                <a:spcPct val="0"/>
              </a:spcBef>
              <a:tabLst>
                <a:tab pos="109538" algn="l"/>
              </a:tabLst>
              <a:defRPr/>
            </a:pPr>
            <a:endParaRPr lang="el-GR" sz="2200" b="1" smtClean="0"/>
          </a:p>
        </p:txBody>
      </p:sp>
      <p:pic>
        <p:nvPicPr>
          <p:cNvPr id="36869"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1" end="1"/>
                                            </p:txEl>
                                          </p:spTgt>
                                        </p:tgtEl>
                                        <p:attrNameLst>
                                          <p:attrName>style.visibility</p:attrName>
                                        </p:attrNameLst>
                                      </p:cBhvr>
                                      <p:to>
                                        <p:strVal val="visible"/>
                                      </p:to>
                                    </p:set>
                                    <p:anim calcmode="lin" valueType="num">
                                      <p:cBhvr>
                                        <p:cTn id="14" dur="1000" fill="hold"/>
                                        <p:tgtEl>
                                          <p:spTgt spid="5530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302">
                                            <p:txEl>
                                              <p:pRg st="2" end="2"/>
                                            </p:txEl>
                                          </p:spTgt>
                                        </p:tgtEl>
                                        <p:attrNameLst>
                                          <p:attrName>style.visibility</p:attrName>
                                        </p:attrNameLst>
                                      </p:cBhvr>
                                      <p:to>
                                        <p:strVal val="visible"/>
                                      </p:to>
                                    </p:set>
                                    <p:anim calcmode="lin" valueType="num">
                                      <p:cBhvr>
                                        <p:cTn id="21" dur="1000" fill="hold"/>
                                        <p:tgtEl>
                                          <p:spTgt spid="5530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530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30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302">
                                            <p:txEl>
                                              <p:pRg st="3" end="3"/>
                                            </p:txEl>
                                          </p:spTgt>
                                        </p:tgtEl>
                                        <p:attrNameLst>
                                          <p:attrName>style.visibility</p:attrName>
                                        </p:attrNameLst>
                                      </p:cBhvr>
                                      <p:to>
                                        <p:strVal val="visible"/>
                                      </p:to>
                                    </p:set>
                                    <p:anim calcmode="lin" valueType="num">
                                      <p:cBhvr>
                                        <p:cTn id="28" dur="1000" fill="hold"/>
                                        <p:tgtEl>
                                          <p:spTgt spid="55302">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530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530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5302">
                                            <p:txEl>
                                              <p:pRg st="4" end="4"/>
                                            </p:txEl>
                                          </p:spTgt>
                                        </p:tgtEl>
                                        <p:attrNameLst>
                                          <p:attrName>style.visibility</p:attrName>
                                        </p:attrNameLst>
                                      </p:cBhvr>
                                      <p:to>
                                        <p:strVal val="visible"/>
                                      </p:to>
                                    </p:set>
                                    <p:anim calcmode="lin" valueType="num">
                                      <p:cBhvr>
                                        <p:cTn id="35" dur="1000" fill="hold"/>
                                        <p:tgtEl>
                                          <p:spTgt spid="55302">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5530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530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5302">
                                            <p:txEl>
                                              <p:pRg st="5" end="5"/>
                                            </p:txEl>
                                          </p:spTgt>
                                        </p:tgtEl>
                                        <p:attrNameLst>
                                          <p:attrName>style.visibility</p:attrName>
                                        </p:attrNameLst>
                                      </p:cBhvr>
                                      <p:to>
                                        <p:strVal val="visible"/>
                                      </p:to>
                                    </p:set>
                                    <p:anim calcmode="lin" valueType="num">
                                      <p:cBhvr>
                                        <p:cTn id="42" dur="1000" fill="hold"/>
                                        <p:tgtEl>
                                          <p:spTgt spid="55302">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5530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530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5302">
                                            <p:txEl>
                                              <p:pRg st="6" end="6"/>
                                            </p:txEl>
                                          </p:spTgt>
                                        </p:tgtEl>
                                        <p:attrNameLst>
                                          <p:attrName>style.visibility</p:attrName>
                                        </p:attrNameLst>
                                      </p:cBhvr>
                                      <p:to>
                                        <p:strVal val="visible"/>
                                      </p:to>
                                    </p:set>
                                    <p:anim calcmode="lin" valueType="num">
                                      <p:cBhvr>
                                        <p:cTn id="49" dur="1000" fill="hold"/>
                                        <p:tgtEl>
                                          <p:spTgt spid="55302">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5530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53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A20CED07-EE58-47BE-9EEA-AE8F6FB696F4}" type="slidenum">
              <a:rPr lang="el-GR" sz="1400"/>
              <a:pPr algn="r"/>
              <a:t>23</a:t>
            </a:fld>
            <a:endParaRPr lang="el-GR" sz="1400"/>
          </a:p>
        </p:txBody>
      </p:sp>
      <p:sp>
        <p:nvSpPr>
          <p:cNvPr id="55298" name="Rectangle 2"/>
          <p:cNvSpPr>
            <a:spLocks noGrp="1" noChangeArrowheads="1"/>
          </p:cNvSpPr>
          <p:nvPr>
            <p:ph type="title" idx="4294967295"/>
          </p:nvPr>
        </p:nvSpPr>
        <p:spPr>
          <a:xfrm>
            <a:off x="0" y="57467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228600" y="1049338"/>
            <a:ext cx="8915400" cy="5470525"/>
          </a:xfrm>
        </p:spPr>
        <p:txBody>
          <a:bodyPr anchor="ctr">
            <a:spAutoFit/>
          </a:bodyPr>
          <a:lstStyle/>
          <a:p>
            <a:pPr marL="0" indent="0" eaLnBrk="1" hangingPunct="1">
              <a:spcBef>
                <a:spcPct val="0"/>
              </a:spcBef>
              <a:buFontTx/>
              <a:buNone/>
              <a:tabLst>
                <a:tab pos="109538" algn="l"/>
              </a:tabLst>
              <a:defRPr/>
            </a:pPr>
            <a:endParaRPr lang="el-GR" sz="900" b="1" u="sng" smtClean="0">
              <a:solidFill>
                <a:srgbClr val="FFFF00"/>
              </a:solidFill>
              <a:effectLst>
                <a:outerShdw blurRad="38100" dist="38100" dir="2700000" algn="tl">
                  <a:srgbClr val="000000"/>
                </a:outerShdw>
              </a:effectLst>
            </a:endParaRPr>
          </a:p>
          <a:p>
            <a:pPr marL="0" indent="0" eaLnBrk="1" hangingPunct="1">
              <a:spcBef>
                <a:spcPct val="0"/>
              </a:spcBef>
              <a:buFontTx/>
              <a:buNone/>
              <a:tabLst>
                <a:tab pos="109538" algn="l"/>
              </a:tabLst>
              <a:defRPr/>
            </a:pPr>
            <a:r>
              <a:rPr lang="el-GR" sz="2400" b="1" u="sng" smtClean="0">
                <a:solidFill>
                  <a:srgbClr val="FF9900"/>
                </a:solidFill>
                <a:effectLst>
                  <a:outerShdw blurRad="38100" dist="38100" dir="2700000" algn="tl">
                    <a:srgbClr val="000000"/>
                  </a:outerShdw>
                </a:effectLst>
              </a:rPr>
              <a:t>Μειώνουν τον φόρο  </a:t>
            </a:r>
            <a:r>
              <a:rPr lang="el-GR" sz="2400" b="1" smtClean="0">
                <a:solidFill>
                  <a:srgbClr val="FF9900"/>
                </a:solidFill>
                <a:effectLst>
                  <a:outerShdw blurRad="38100" dist="38100" dir="2700000" algn="tl">
                    <a:srgbClr val="000000"/>
                  </a:outerShdw>
                </a:effectLst>
              </a:rPr>
              <a:t>:</a:t>
            </a:r>
          </a:p>
          <a:p>
            <a:pPr marL="0" indent="0" eaLnBrk="1" hangingPunct="1">
              <a:buFontTx/>
              <a:buNone/>
              <a:tabLst>
                <a:tab pos="109538" algn="l"/>
              </a:tabLst>
              <a:defRPr/>
            </a:pPr>
            <a:r>
              <a:rPr lang="en-US" sz="2400" b="1" smtClean="0">
                <a:effectLst>
                  <a:outerShdw blurRad="38100" dist="38100" dir="2700000" algn="tl">
                    <a:srgbClr val="000000"/>
                  </a:outerShdw>
                </a:effectLst>
              </a:rPr>
              <a:t>To</a:t>
            </a:r>
            <a:r>
              <a:rPr lang="el-GR" sz="2400" b="1" smtClean="0">
                <a:effectLst>
                  <a:outerShdw blurRad="38100" dist="38100" dir="2700000" algn="tl">
                    <a:srgbClr val="000000"/>
                  </a:outerShdw>
                </a:effectLst>
              </a:rPr>
              <a:t> 10% και μέχρι € 6.000 της δαπάνης για επεμβάσεις ενεργειακής αναβάθμισης σε ακινήτο  και  </a:t>
            </a:r>
            <a:r>
              <a:rPr lang="el-GR" sz="2400" b="1" smtClean="0">
                <a:solidFill>
                  <a:schemeClr val="tx2"/>
                </a:solidFill>
                <a:effectLst>
                  <a:outerShdw blurRad="38100" dist="38100" dir="2700000" algn="tl">
                    <a:srgbClr val="000000"/>
                  </a:outerShdw>
                </a:effectLst>
              </a:rPr>
              <a:t>μετά από ενεργειακή επιθεώρηση</a:t>
            </a:r>
            <a:r>
              <a:rPr lang="el-GR" sz="2400" b="1" smtClean="0">
                <a:effectLst>
                  <a:outerShdw blurRad="38100" dist="38100" dir="2700000" algn="tl">
                    <a:srgbClr val="000000"/>
                  </a:outerShdw>
                </a:effectLst>
              </a:rPr>
              <a:t>, σύμφωνα με τις διατάξεις του ν. </a:t>
            </a:r>
            <a:r>
              <a:rPr lang="el-GR" sz="2400" b="1" smtClean="0">
                <a:effectLst>
                  <a:outerShdw blurRad="38100" dist="38100" dir="2700000" algn="tl">
                    <a:srgbClr val="000000"/>
                  </a:outerShdw>
                </a:effectLst>
                <a:hlinkClick r:id="rId2"/>
              </a:rPr>
              <a:t>3661/2008</a:t>
            </a:r>
            <a:r>
              <a:rPr lang="en-US" sz="24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«Μέτρα για την μείωση της ενεργειακής κατανάλωσης»  και αφορούν:</a:t>
            </a:r>
          </a:p>
          <a:p>
            <a:pPr marL="0" indent="0" eaLnBrk="1" hangingPunct="1">
              <a:buFontTx/>
              <a:buNone/>
              <a:tabLst>
                <a:tab pos="109538" algn="l"/>
              </a:tabLst>
              <a:defRPr/>
            </a:pPr>
            <a:r>
              <a:rPr lang="el-GR" sz="2400" b="1" smtClean="0">
                <a:effectLst>
                  <a:outerShdw blurRad="38100" dist="38100" dir="2700000" algn="tl">
                    <a:srgbClr val="000000"/>
                  </a:outerShdw>
                </a:effectLst>
              </a:rPr>
              <a:t>α) Την αντικατάσταση του λέβητα πετρελαίου με χρήση ανανεώσιμων πηγών ενέργειας, καθώς και στον καυστήρα/λέβητα σε συνδυασμό με αυτονομία θέρμανσης και μόνωση σωληνώσεων,</a:t>
            </a:r>
          </a:p>
          <a:p>
            <a:pPr marL="0" indent="0" eaLnBrk="1" hangingPunct="1">
              <a:buFontTx/>
              <a:buNone/>
              <a:tabLst>
                <a:tab pos="109538" algn="l"/>
              </a:tabLst>
              <a:defRPr/>
            </a:pPr>
            <a:r>
              <a:rPr lang="el-GR" sz="2400" b="1" smtClean="0">
                <a:effectLst>
                  <a:outerShdw blurRad="38100" dist="38100" dir="2700000" algn="tl">
                    <a:srgbClr val="000000"/>
                  </a:outerShdw>
                </a:effectLst>
              </a:rPr>
              <a:t>β) Την αλλαγή κεντρικού κλιματισμού χρήσης καυσίμου από πετρέλαιο σε φυσικό αέριο ή για νέα εγκατάσταση φυσικού αερίου,</a:t>
            </a:r>
            <a:br>
              <a:rPr lang="el-GR" sz="2400" b="1" smtClean="0">
                <a:effectLst>
                  <a:outerShdw blurRad="38100" dist="38100" dir="2700000" algn="tl">
                    <a:srgbClr val="000000"/>
                  </a:outerShdw>
                </a:effectLst>
              </a:rPr>
            </a:br>
            <a:r>
              <a:rPr lang="el-GR" sz="2400" b="1" smtClean="0">
                <a:effectLst>
                  <a:outerShdw blurRad="38100" dist="38100" dir="2700000" algn="tl">
                    <a:srgbClr val="000000"/>
                  </a:outerShdw>
                </a:effectLst>
              </a:rPr>
              <a:t>γ) Την αγορά και εγκατάσταση ηλιακών συλλεκτών και για την εγκατάσταση κεντρικού κλιματισμού με χρήση ηλιακής ενέργειας, </a:t>
            </a:r>
            <a:br>
              <a:rPr lang="el-GR" sz="2400" b="1" smtClean="0">
                <a:effectLst>
                  <a:outerShdw blurRad="38100" dist="38100" dir="2700000" algn="tl">
                    <a:srgbClr val="000000"/>
                  </a:outerShdw>
                </a:effectLst>
              </a:rPr>
            </a:br>
            <a:r>
              <a:rPr lang="el-GR" sz="2100" b="1" smtClean="0">
                <a:effectLst>
                  <a:outerShdw blurRad="38100" dist="38100" dir="2700000" algn="tl">
                    <a:srgbClr val="000000"/>
                  </a:outerShdw>
                </a:effectLst>
              </a:rPr>
              <a:t/>
            </a:r>
            <a:br>
              <a:rPr lang="el-GR" sz="2100" b="1" smtClean="0">
                <a:effectLst>
                  <a:outerShdw blurRad="38100" dist="38100" dir="2700000" algn="tl">
                    <a:srgbClr val="000000"/>
                  </a:outerShdw>
                </a:effectLst>
              </a:rPr>
            </a:br>
            <a:endParaRPr lang="el-GR" sz="2100" b="1" smtClean="0">
              <a:effectLst>
                <a:outerShdw blurRad="38100" dist="38100" dir="2700000" algn="tl">
                  <a:srgbClr val="000000"/>
                </a:outerShdw>
              </a:effectLst>
            </a:endParaRPr>
          </a:p>
        </p:txBody>
      </p:sp>
      <p:pic>
        <p:nvPicPr>
          <p:cNvPr id="37893"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1" end="1"/>
                                            </p:txEl>
                                          </p:spTgt>
                                        </p:tgtEl>
                                        <p:attrNameLst>
                                          <p:attrName>style.visibility</p:attrName>
                                        </p:attrNameLst>
                                      </p:cBhvr>
                                      <p:to>
                                        <p:strVal val="visible"/>
                                      </p:to>
                                    </p:set>
                                    <p:anim calcmode="lin" valueType="num">
                                      <p:cBhvr>
                                        <p:cTn id="14" dur="1000" fill="hold"/>
                                        <p:tgtEl>
                                          <p:spTgt spid="5530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302">
                                            <p:txEl>
                                              <p:pRg st="2" end="2"/>
                                            </p:txEl>
                                          </p:spTgt>
                                        </p:tgtEl>
                                        <p:attrNameLst>
                                          <p:attrName>style.visibility</p:attrName>
                                        </p:attrNameLst>
                                      </p:cBhvr>
                                      <p:to>
                                        <p:strVal val="visible"/>
                                      </p:to>
                                    </p:set>
                                    <p:anim calcmode="lin" valueType="num">
                                      <p:cBhvr>
                                        <p:cTn id="21" dur="1000" fill="hold"/>
                                        <p:tgtEl>
                                          <p:spTgt spid="5530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530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30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302">
                                            <p:txEl>
                                              <p:pRg st="3" end="3"/>
                                            </p:txEl>
                                          </p:spTgt>
                                        </p:tgtEl>
                                        <p:attrNameLst>
                                          <p:attrName>style.visibility</p:attrName>
                                        </p:attrNameLst>
                                      </p:cBhvr>
                                      <p:to>
                                        <p:strVal val="visible"/>
                                      </p:to>
                                    </p:set>
                                    <p:anim calcmode="lin" valueType="num">
                                      <p:cBhvr>
                                        <p:cTn id="28" dur="1000" fill="hold"/>
                                        <p:tgtEl>
                                          <p:spTgt spid="55302">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530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530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5302">
                                            <p:txEl>
                                              <p:pRg st="4" end="4"/>
                                            </p:txEl>
                                          </p:spTgt>
                                        </p:tgtEl>
                                        <p:attrNameLst>
                                          <p:attrName>style.visibility</p:attrName>
                                        </p:attrNameLst>
                                      </p:cBhvr>
                                      <p:to>
                                        <p:strVal val="visible"/>
                                      </p:to>
                                    </p:set>
                                    <p:anim calcmode="lin" valueType="num">
                                      <p:cBhvr>
                                        <p:cTn id="35" dur="1000" fill="hold"/>
                                        <p:tgtEl>
                                          <p:spTgt spid="55302">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5530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53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D4583C6-AA64-4CAE-9343-3286FE45CD3D}" type="slidenum">
              <a:rPr lang="el-GR" sz="1400"/>
              <a:pPr algn="r"/>
              <a:t>24</a:t>
            </a:fld>
            <a:endParaRPr lang="el-GR" sz="1400"/>
          </a:p>
        </p:txBody>
      </p:sp>
      <p:sp>
        <p:nvSpPr>
          <p:cNvPr id="55298" name="Rectangle 2"/>
          <p:cNvSpPr>
            <a:spLocks noGrp="1" noChangeArrowheads="1"/>
          </p:cNvSpPr>
          <p:nvPr>
            <p:ph type="title" idx="4294967295"/>
          </p:nvPr>
        </p:nvSpPr>
        <p:spPr>
          <a:xfrm>
            <a:off x="0" y="21748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0" y="150813"/>
            <a:ext cx="8915400" cy="5886450"/>
          </a:xfrm>
        </p:spPr>
        <p:txBody>
          <a:bodyPr anchor="ctr">
            <a:spAutoFit/>
          </a:bodyPr>
          <a:lstStyle/>
          <a:p>
            <a:pPr marL="0" indent="0" eaLnBrk="1" hangingPunct="1">
              <a:spcBef>
                <a:spcPct val="0"/>
              </a:spcBef>
              <a:buFontTx/>
              <a:buNone/>
              <a:tabLst>
                <a:tab pos="109538" algn="l"/>
              </a:tabLst>
              <a:defRPr/>
            </a:pPr>
            <a:endParaRPr lang="el-GR" sz="4000" b="1" u="sng" smtClean="0">
              <a:solidFill>
                <a:srgbClr val="FFFF00"/>
              </a:solidFill>
              <a:effectLst>
                <a:outerShdw blurRad="38100" dist="38100" dir="2700000" algn="tl">
                  <a:srgbClr val="000000"/>
                </a:outerShdw>
              </a:effectLst>
            </a:endParaRPr>
          </a:p>
          <a:p>
            <a:pPr marL="0" indent="0" eaLnBrk="1" hangingPunct="1">
              <a:spcBef>
                <a:spcPct val="0"/>
              </a:spcBef>
              <a:buFontTx/>
              <a:buNone/>
              <a:tabLst>
                <a:tab pos="109538" algn="l"/>
              </a:tabLst>
              <a:defRPr/>
            </a:pPr>
            <a:r>
              <a:rPr lang="el-GR" sz="2400" b="1" u="sng" smtClean="0">
                <a:solidFill>
                  <a:srgbClr val="FF9900"/>
                </a:solidFill>
                <a:effectLst>
                  <a:outerShdw blurRad="38100" dist="38100" dir="2700000" algn="tl">
                    <a:srgbClr val="000000"/>
                  </a:outerShdw>
                </a:effectLst>
              </a:rPr>
              <a:t>Μειώνουν τον φόρο  (συνέχεια)</a:t>
            </a:r>
            <a:r>
              <a:rPr lang="el-GR" sz="2400" b="1" smtClean="0">
                <a:solidFill>
                  <a:srgbClr val="FF9900"/>
                </a:solidFill>
                <a:effectLst>
                  <a:outerShdw blurRad="38100" dist="38100" dir="2700000" algn="tl">
                    <a:srgbClr val="000000"/>
                  </a:outerShdw>
                </a:effectLst>
              </a:rPr>
              <a:t>:</a:t>
            </a:r>
          </a:p>
          <a:p>
            <a:pPr marL="0" indent="0" eaLnBrk="1" hangingPunct="1">
              <a:buFontTx/>
              <a:buNone/>
              <a:tabLst>
                <a:tab pos="109538" algn="l"/>
              </a:tabLst>
              <a:defRPr/>
            </a:pPr>
            <a:r>
              <a:rPr lang="el-GR" sz="2400" b="1" smtClean="0">
                <a:effectLst>
                  <a:outerShdw blurRad="38100" dist="38100" dir="2700000" algn="tl">
                    <a:srgbClr val="000000"/>
                  </a:outerShdw>
                </a:effectLst>
              </a:rPr>
              <a:t/>
            </a:r>
            <a:br>
              <a:rPr lang="el-GR" sz="2400" b="1" smtClean="0">
                <a:effectLst>
                  <a:outerShdw blurRad="38100" dist="38100" dir="2700000" algn="tl">
                    <a:srgbClr val="000000"/>
                  </a:outerShdw>
                </a:effectLst>
              </a:rPr>
            </a:br>
            <a:r>
              <a:rPr lang="el-GR" sz="2400" b="1" smtClean="0">
                <a:effectLst>
                  <a:outerShdw blurRad="38100" dist="38100" dir="2700000" algn="tl">
                    <a:srgbClr val="000000"/>
                  </a:outerShdw>
                </a:effectLst>
              </a:rPr>
              <a:t>δ) Την εγκατάσταση συστημάτων παραγωγής ηλεκτρικής ενέργειας από Ανανεώσιμες Πηγές Ενέργειας (φωτοβολταϊκά, μικρές ανεμογεννήτριες) και συμπαραγωγής ηλεκτρισμού και ψύξης – θέρμανσης με χρήση φυσικού αερίου ή ανανεώσιμων πηγών,</a:t>
            </a:r>
            <a:br>
              <a:rPr lang="el-GR" sz="2400" b="1" smtClean="0">
                <a:effectLst>
                  <a:outerShdw blurRad="38100" dist="38100" dir="2700000" algn="tl">
                    <a:srgbClr val="000000"/>
                  </a:outerShdw>
                </a:effectLst>
              </a:rPr>
            </a:br>
            <a:r>
              <a:rPr lang="el-GR" sz="2400" b="1" smtClean="0">
                <a:effectLst>
                  <a:outerShdw blurRad="38100" dist="38100" dir="2700000" algn="tl">
                    <a:srgbClr val="000000"/>
                  </a:outerShdw>
                </a:effectLst>
              </a:rPr>
              <a:t>ε) Τη θερμομόνωση σε υφιστάμενα κτίρια με τοποθέτηση διπλών θερμομονωτικών υαλοπινάκων και θερμομονωτικών κουφωμάτων και τοποθέτηση θερμομόνωσης στο κέλυφος ή/και στην οροφή (δώμα ή στέγη) και</a:t>
            </a:r>
            <a:br>
              <a:rPr lang="el-GR" sz="2400" b="1" smtClean="0">
                <a:effectLst>
                  <a:outerShdw blurRad="38100" dist="38100" dir="2700000" algn="tl">
                    <a:srgbClr val="000000"/>
                  </a:outerShdw>
                </a:effectLst>
              </a:rPr>
            </a:br>
            <a:r>
              <a:rPr lang="el-GR" sz="2400" b="1" smtClean="0">
                <a:effectLst>
                  <a:outerShdw blurRad="38100" dist="38100" dir="2700000" algn="tl">
                    <a:srgbClr val="000000"/>
                  </a:outerShdw>
                </a:effectLst>
              </a:rPr>
              <a:t>στ) Τη δαπάνη για διενέργεια ενεργειακής επιθεώρησης από αρμόδιο επιθεωρητή.</a:t>
            </a:r>
            <a:r>
              <a:rPr lang="el-GR" sz="2400" smtClean="0"/>
              <a:t> </a:t>
            </a:r>
            <a:endParaRPr lang="el-GR" sz="2400" b="1" smtClean="0">
              <a:effectLst>
                <a:outerShdw blurRad="38100" dist="38100" dir="2700000" algn="tl">
                  <a:srgbClr val="000000"/>
                </a:outerShdw>
              </a:effectLst>
            </a:endParaRPr>
          </a:p>
          <a:p>
            <a:pPr marL="0" indent="0" eaLnBrk="1" hangingPunct="1">
              <a:spcBef>
                <a:spcPct val="0"/>
              </a:spcBef>
              <a:tabLst>
                <a:tab pos="109538" algn="l"/>
              </a:tabLst>
              <a:defRPr/>
            </a:pPr>
            <a:endParaRPr lang="el-GR" sz="2400" b="1" smtClean="0"/>
          </a:p>
        </p:txBody>
      </p:sp>
      <p:pic>
        <p:nvPicPr>
          <p:cNvPr id="38917"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1" end="1"/>
                                            </p:txEl>
                                          </p:spTgt>
                                        </p:tgtEl>
                                        <p:attrNameLst>
                                          <p:attrName>style.visibility</p:attrName>
                                        </p:attrNameLst>
                                      </p:cBhvr>
                                      <p:to>
                                        <p:strVal val="visible"/>
                                      </p:to>
                                    </p:set>
                                    <p:anim calcmode="lin" valueType="num">
                                      <p:cBhvr>
                                        <p:cTn id="14" dur="1000" fill="hold"/>
                                        <p:tgtEl>
                                          <p:spTgt spid="5530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302">
                                            <p:txEl>
                                              <p:pRg st="2" end="2"/>
                                            </p:txEl>
                                          </p:spTgt>
                                        </p:tgtEl>
                                        <p:attrNameLst>
                                          <p:attrName>style.visibility</p:attrName>
                                        </p:attrNameLst>
                                      </p:cBhvr>
                                      <p:to>
                                        <p:strVal val="visible"/>
                                      </p:to>
                                    </p:set>
                                    <p:anim calcmode="lin" valueType="num">
                                      <p:cBhvr>
                                        <p:cTn id="21" dur="1000" fill="hold"/>
                                        <p:tgtEl>
                                          <p:spTgt spid="55302">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530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p:spPr>
        <p:txBody>
          <a:bodyPr/>
          <a:lstStyle/>
          <a:p>
            <a:fld id="{F8F889F2-9699-4992-91C3-562A71BB9159}" type="slidenum">
              <a:rPr lang="el-GR" smtClean="0"/>
              <a:pPr/>
              <a:t>25</a:t>
            </a:fld>
            <a:endParaRPr lang="el-GR" smtClean="0"/>
          </a:p>
        </p:txBody>
      </p:sp>
      <p:sp>
        <p:nvSpPr>
          <p:cNvPr id="55298" name="Rectangle 2"/>
          <p:cNvSpPr>
            <a:spLocks noGrp="1" noChangeArrowheads="1"/>
          </p:cNvSpPr>
          <p:nvPr>
            <p:ph type="title"/>
          </p:nvPr>
        </p:nvSpPr>
        <p:spPr>
          <a:xfrm>
            <a:off x="228600" y="360363"/>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747713"/>
            <a:ext cx="8486775" cy="6519862"/>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outerShdw>
                </a:effectLst>
              </a:rPr>
              <a:t>	</a:t>
            </a:r>
            <a:endParaRPr lang="el-GR" sz="2400" b="1" u="sng" dirty="0" smtClean="0">
              <a:effectLst>
                <a:outerShdw blurRad="38100" dist="38100" dir="2700000" algn="tl">
                  <a:srgbClr val="000000"/>
                </a:outerShdw>
              </a:effectLst>
            </a:endParaRPr>
          </a:p>
          <a:p>
            <a:pPr marL="0" indent="0" eaLnBrk="1" hangingPunct="1">
              <a:tabLst>
                <a:tab pos="109538" algn="l"/>
              </a:tabLst>
              <a:defRPr/>
            </a:pPr>
            <a:r>
              <a:rPr lang="el-GR" sz="2800" b="1" dirty="0" smtClean="0">
                <a:solidFill>
                  <a:srgbClr val="FF0000"/>
                </a:solidFill>
                <a:effectLst>
                  <a:outerShdw blurRad="38100" dist="38100" dir="2700000" algn="tl">
                    <a:srgbClr val="000000"/>
                  </a:outerShdw>
                </a:effectLst>
              </a:rPr>
              <a:t>Καταργείται</a:t>
            </a:r>
            <a:r>
              <a:rPr lang="el-GR" sz="2800" b="1" dirty="0" smtClean="0">
                <a:effectLst>
                  <a:outerShdw blurRad="38100" dist="38100" dir="2700000" algn="tl">
                    <a:srgbClr val="000000"/>
                  </a:outerShdw>
                </a:effectLst>
              </a:rPr>
              <a:t> η έκπτωση του 40% των </a:t>
            </a:r>
            <a:r>
              <a:rPr lang="el-GR" sz="2800" b="1" dirty="0" smtClean="0">
                <a:solidFill>
                  <a:srgbClr val="FFFF00"/>
                </a:solidFill>
                <a:effectLst>
                  <a:outerShdw blurRad="38100" dist="38100" dir="2700000" algn="tl">
                    <a:srgbClr val="000000"/>
                  </a:outerShdw>
                </a:effectLst>
              </a:rPr>
              <a:t>τόκων στεγαστικών δανείων από το φόρο  </a:t>
            </a:r>
            <a:r>
              <a:rPr lang="el-GR" sz="2800" b="1" dirty="0" smtClean="0">
                <a:effectLst>
                  <a:outerShdw blurRad="38100" dist="38100" dir="2700000" algn="tl">
                    <a:srgbClr val="000000"/>
                  </a:outerShdw>
                </a:effectLst>
              </a:rPr>
              <a:t>που καταβάλλονται για συμβάσεις στεγαστικών δανείων που </a:t>
            </a:r>
            <a:r>
              <a:rPr lang="en-US" sz="2800" b="1" dirty="0" smtClean="0">
                <a:effectLst>
                  <a:outerShdw blurRad="38100" dist="38100" dir="2700000" algn="tl">
                    <a:srgbClr val="000000"/>
                  </a:outerShdw>
                </a:effectLst>
              </a:rPr>
              <a:t> </a:t>
            </a:r>
            <a:r>
              <a:rPr lang="el-GR" sz="2800" b="1" dirty="0" smtClean="0">
                <a:effectLst>
                  <a:outerShdw blurRad="38100" dist="38100" dir="2700000" algn="tl">
                    <a:srgbClr val="000000"/>
                  </a:outerShdw>
                </a:effectLst>
              </a:rPr>
              <a:t>είχαν συναφθεί  από 1.1.2009  και μετά για απόκτηση οποιασδήποτε κατοικίας μέχρι 200 </a:t>
            </a:r>
            <a:r>
              <a:rPr lang="el-GR" sz="2800" b="1" dirty="0" err="1" smtClean="0">
                <a:effectLst>
                  <a:outerShdw blurRad="38100" dist="38100" dir="2700000" algn="tl">
                    <a:srgbClr val="000000"/>
                  </a:outerShdw>
                </a:effectLst>
              </a:rPr>
              <a:t>τ.μ</a:t>
            </a:r>
            <a:r>
              <a:rPr lang="el-GR" sz="2800" b="1" dirty="0" smtClean="0">
                <a:effectLst>
                  <a:outerShdw blurRad="38100" dist="38100" dir="2700000" algn="tl">
                    <a:srgbClr val="000000"/>
                  </a:outerShdw>
                </a:effectLst>
              </a:rPr>
              <a:t>. και ύψος δανείων μέχρι €350.000.</a:t>
            </a:r>
          </a:p>
          <a:p>
            <a:pPr marL="0" indent="0" eaLnBrk="1" hangingPunct="1">
              <a:tabLst>
                <a:tab pos="109538" algn="l"/>
              </a:tabLst>
              <a:defRPr/>
            </a:pPr>
            <a:r>
              <a:rPr lang="el-GR" sz="2800" b="1" dirty="0" smtClean="0">
                <a:effectLst>
                  <a:outerShdw blurRad="38100" dist="38100" dir="2700000" algn="tl">
                    <a:srgbClr val="000000"/>
                  </a:outerShdw>
                </a:effectLst>
              </a:rPr>
              <a:t>Τις εκπτώσεις από το εισόδημα δικαιούνται  και οι κάτοικοι των Κρατών-Μελών της Ε.Ε που αποκτούν στην Ελλάδα πάνω από το 90% του συνολικού εισοδήματός τους.</a:t>
            </a:r>
          </a:p>
          <a:p>
            <a:pPr marL="0" indent="0" eaLnBrk="1" hangingPunct="1">
              <a:tabLst>
                <a:tab pos="109538" algn="l"/>
              </a:tabLst>
              <a:defRPr/>
            </a:pPr>
            <a:endParaRPr lang="el-GR" sz="2800" b="1" dirty="0" smtClean="0">
              <a:effectLst>
                <a:outerShdw blurRad="38100" dist="38100" dir="2700000" algn="tl">
                  <a:srgbClr val="000000"/>
                </a:outerShdw>
              </a:effectLst>
            </a:endParaRPr>
          </a:p>
          <a:p>
            <a:pPr marL="0" indent="0" eaLnBrk="1" hangingPunct="1">
              <a:buFontTx/>
              <a:buNone/>
              <a:tabLst>
                <a:tab pos="109538" algn="l"/>
              </a:tabLst>
              <a:defRPr/>
            </a:pPr>
            <a:endParaRPr lang="el-GR" sz="2400" dirty="0" smtClean="0"/>
          </a:p>
          <a:p>
            <a:pPr marL="0" indent="0" eaLnBrk="1" hangingPunct="1">
              <a:spcBef>
                <a:spcPct val="0"/>
              </a:spcBef>
              <a:tabLst>
                <a:tab pos="109538" algn="l"/>
              </a:tabLst>
              <a:defRPr/>
            </a:pPr>
            <a:endParaRPr lang="el-GR" sz="2200" b="1" dirty="0" smtClean="0"/>
          </a:p>
          <a:p>
            <a:pPr marL="0" indent="0" eaLnBrk="1" hangingPunct="1">
              <a:spcBef>
                <a:spcPct val="0"/>
              </a:spcBef>
              <a:tabLst>
                <a:tab pos="109538" algn="l"/>
              </a:tabLst>
              <a:defRPr/>
            </a:pPr>
            <a:endParaRPr lang="el-GR" sz="2200" b="1" dirty="0" smtClean="0"/>
          </a:p>
        </p:txBody>
      </p:sp>
      <p:pic>
        <p:nvPicPr>
          <p:cNvPr id="39941"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500063"/>
            <a:ext cx="8643938" cy="2117725"/>
          </a:xfrm>
          <a:prstGeom prst="rect">
            <a:avLst/>
          </a:prstGeom>
        </p:spPr>
        <p:txBody>
          <a:bodyPr>
            <a:spAutoFit/>
          </a:bodyPr>
          <a:lstStyle/>
          <a:p>
            <a:pPr algn="ctr">
              <a:defRPr/>
            </a:pPr>
            <a:r>
              <a:rPr lang="el-GR" sz="3200" b="1">
                <a:solidFill>
                  <a:schemeClr val="tx2"/>
                </a:solidFill>
                <a:effectLst>
                  <a:outerShdw blurRad="38100" dist="38100" dir="2700000" algn="tl">
                    <a:srgbClr val="000000"/>
                  </a:outerShdw>
                </a:effectLst>
              </a:rPr>
              <a:t>Φορολογία εισοδήματος – Φυσικά πρόσωπα:</a:t>
            </a:r>
          </a:p>
          <a:p>
            <a:pPr algn="ctr">
              <a:defRPr/>
            </a:pPr>
            <a:r>
              <a:rPr lang="el-GR" sz="3200" b="1">
                <a:solidFill>
                  <a:srgbClr val="FF9900"/>
                </a:solidFill>
                <a:effectLst>
                  <a:outerShdw blurRad="38100" dist="38100" dir="2700000" algn="tl">
                    <a:srgbClr val="000000"/>
                  </a:outerShdw>
                </a:effectLst>
              </a:rPr>
              <a:t>Προσδιορισμός εισοδήματος με βάση αντικειμενικά κριτήρια</a:t>
            </a:r>
          </a:p>
          <a:p>
            <a:pPr>
              <a:defRPr/>
            </a:pPr>
            <a:endParaRPr lang="el-GR" sz="900" b="1">
              <a:effectLst>
                <a:outerShdw blurRad="38100" dist="38100" dir="2700000" algn="tl">
                  <a:srgbClr val="000000"/>
                </a:outerShdw>
              </a:effectLst>
            </a:endParaRPr>
          </a:p>
          <a:p>
            <a:pPr>
              <a:buFontTx/>
              <a:buChar char="•"/>
              <a:defRPr/>
            </a:pPr>
            <a:r>
              <a:rPr lang="el-GR" sz="2800" b="1">
                <a:solidFill>
                  <a:schemeClr val="tx2"/>
                </a:solidFill>
                <a:effectLst>
                  <a:outerShdw blurRad="38100" dist="38100" dir="2700000" algn="tl">
                    <a:srgbClr val="000000"/>
                  </a:outerShdw>
                </a:effectLst>
              </a:rPr>
              <a:t>Τις δαπάνες διαβίωσης </a:t>
            </a:r>
          </a:p>
        </p:txBody>
      </p:sp>
      <p:sp>
        <p:nvSpPr>
          <p:cNvPr id="14340" name="TextBox 5"/>
          <p:cNvSpPr txBox="1">
            <a:spLocks noChangeArrowheads="1"/>
          </p:cNvSpPr>
          <p:nvPr/>
        </p:nvSpPr>
        <p:spPr bwMode="auto">
          <a:xfrm>
            <a:off x="627236" y="2617788"/>
            <a:ext cx="6824489" cy="3002745"/>
          </a:xfrm>
          <a:prstGeom prst="rect">
            <a:avLst/>
          </a:prstGeom>
          <a:solidFill>
            <a:schemeClr val="tx2">
              <a:lumMod val="40000"/>
              <a:lumOff val="60000"/>
            </a:schemeClr>
          </a:solidFill>
          <a:ln w="9525">
            <a:noFill/>
            <a:miter lim="800000"/>
            <a:headEnd/>
            <a:tailEnd/>
          </a:ln>
        </p:spPr>
        <p:txBody>
          <a:bodyPr>
            <a:spAutoFit/>
          </a:bodyPr>
          <a:lstStyle/>
          <a:p>
            <a:pPr>
              <a:lnSpc>
                <a:spcPct val="150000"/>
              </a:lnSpc>
              <a:buFont typeface="Arial" charset="0"/>
              <a:buChar char="•"/>
              <a:defRPr/>
            </a:pPr>
            <a:r>
              <a:rPr lang="en-US" sz="1600" dirty="0">
                <a:solidFill>
                  <a:srgbClr val="002060"/>
                </a:solidFill>
              </a:rPr>
              <a:t> </a:t>
            </a:r>
            <a:r>
              <a:rPr lang="el-GR" sz="1600" dirty="0" err="1">
                <a:solidFill>
                  <a:srgbClr val="002060"/>
                </a:solidFill>
              </a:rPr>
              <a:t>τ.μ</a:t>
            </a:r>
            <a:r>
              <a:rPr lang="el-GR" sz="1600" dirty="0">
                <a:solidFill>
                  <a:srgbClr val="002060"/>
                </a:solidFill>
              </a:rPr>
              <a:t>. Κύριας κατοικίας</a:t>
            </a:r>
          </a:p>
          <a:p>
            <a:pPr lvl="1">
              <a:lnSpc>
                <a:spcPct val="150000"/>
              </a:lnSpc>
              <a:buFont typeface="Arial" charset="0"/>
              <a:buChar char="•"/>
              <a:defRPr/>
            </a:pPr>
            <a:r>
              <a:rPr lang="el-GR" sz="1600" dirty="0">
                <a:solidFill>
                  <a:srgbClr val="002060"/>
                </a:solidFill>
              </a:rPr>
              <a:t> </a:t>
            </a:r>
            <a:r>
              <a:rPr lang="el-GR" sz="1600" dirty="0" err="1">
                <a:solidFill>
                  <a:srgbClr val="002060"/>
                </a:solidFill>
              </a:rPr>
              <a:t>τ.μ</a:t>
            </a:r>
            <a:r>
              <a:rPr lang="el-GR" sz="1600" dirty="0">
                <a:solidFill>
                  <a:srgbClr val="002060"/>
                </a:solidFill>
              </a:rPr>
              <a:t>. </a:t>
            </a:r>
            <a:r>
              <a:rPr lang="el-GR" sz="1600" dirty="0" err="1">
                <a:solidFill>
                  <a:srgbClr val="002060"/>
                </a:solidFill>
              </a:rPr>
              <a:t>Δευτερεύουσς</a:t>
            </a:r>
            <a:r>
              <a:rPr lang="el-GR" sz="1600" dirty="0">
                <a:solidFill>
                  <a:srgbClr val="002060"/>
                </a:solidFill>
              </a:rPr>
              <a:t> κατοικίας </a:t>
            </a:r>
          </a:p>
          <a:p>
            <a:pPr lvl="2">
              <a:lnSpc>
                <a:spcPct val="150000"/>
              </a:lnSpc>
              <a:buFont typeface="Arial" charset="0"/>
              <a:buChar char="•"/>
              <a:defRPr/>
            </a:pPr>
            <a:r>
              <a:rPr lang="el-GR" sz="1600" dirty="0">
                <a:solidFill>
                  <a:srgbClr val="002060"/>
                </a:solidFill>
              </a:rPr>
              <a:t> κυβικά εκατοστά </a:t>
            </a:r>
            <a:r>
              <a:rPr lang="el-GR" sz="1600" dirty="0" err="1">
                <a:solidFill>
                  <a:srgbClr val="002060"/>
                </a:solidFill>
              </a:rPr>
              <a:t>επιβατηγου</a:t>
            </a:r>
            <a:r>
              <a:rPr lang="el-GR" sz="1600" dirty="0">
                <a:solidFill>
                  <a:srgbClr val="002060"/>
                </a:solidFill>
              </a:rPr>
              <a:t> αυτοκινήτου ΙΧ</a:t>
            </a:r>
          </a:p>
          <a:p>
            <a:pPr lvl="3">
              <a:lnSpc>
                <a:spcPct val="150000"/>
              </a:lnSpc>
              <a:buFont typeface="Arial" charset="0"/>
              <a:buChar char="•"/>
              <a:defRPr/>
            </a:pPr>
            <a:r>
              <a:rPr lang="el-GR" sz="1600" dirty="0">
                <a:solidFill>
                  <a:srgbClr val="002060"/>
                </a:solidFill>
              </a:rPr>
              <a:t> δίδακτρα Ιδιωτικών σχολείων</a:t>
            </a:r>
          </a:p>
          <a:p>
            <a:pPr lvl="4">
              <a:lnSpc>
                <a:spcPct val="150000"/>
              </a:lnSpc>
              <a:buFont typeface="Arial" charset="0"/>
              <a:buChar char="•"/>
              <a:defRPr/>
            </a:pPr>
            <a:r>
              <a:rPr lang="el-GR" sz="1600" dirty="0">
                <a:solidFill>
                  <a:srgbClr val="002060"/>
                </a:solidFill>
              </a:rPr>
              <a:t> οικιακούς βοηθούς </a:t>
            </a:r>
          </a:p>
          <a:p>
            <a:pPr lvl="5">
              <a:lnSpc>
                <a:spcPct val="150000"/>
              </a:lnSpc>
              <a:buFont typeface="Arial" charset="0"/>
              <a:buChar char="•"/>
              <a:defRPr/>
            </a:pPr>
            <a:r>
              <a:rPr lang="el-GR" sz="1600" dirty="0">
                <a:solidFill>
                  <a:srgbClr val="002060"/>
                </a:solidFill>
              </a:rPr>
              <a:t> σκάφη αναψυχής </a:t>
            </a:r>
          </a:p>
          <a:p>
            <a:pPr lvl="6">
              <a:lnSpc>
                <a:spcPct val="150000"/>
              </a:lnSpc>
              <a:buFont typeface="Arial" charset="0"/>
              <a:buChar char="•"/>
              <a:defRPr/>
            </a:pPr>
            <a:r>
              <a:rPr lang="el-GR" sz="1600" dirty="0">
                <a:solidFill>
                  <a:srgbClr val="002060"/>
                </a:solidFill>
              </a:rPr>
              <a:t> αεροσκάφη</a:t>
            </a:r>
          </a:p>
          <a:p>
            <a:pPr lvl="7">
              <a:lnSpc>
                <a:spcPct val="150000"/>
              </a:lnSpc>
              <a:buFont typeface="Arial" charset="0"/>
              <a:buChar char="•"/>
              <a:defRPr/>
            </a:pPr>
            <a:r>
              <a:rPr lang="el-GR" sz="1600" dirty="0">
                <a:solidFill>
                  <a:srgbClr val="002060"/>
                </a:solidFill>
              </a:rPr>
              <a:t> πισίνες</a:t>
            </a:r>
          </a:p>
        </p:txBody>
      </p:sp>
      <p:pic>
        <p:nvPicPr>
          <p:cNvPr id="40963"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40964" name="Slide Number Placeholder 3"/>
          <p:cNvSpPr txBox="1">
            <a:spLocks noGrp="1"/>
          </p:cNvSpPr>
          <p:nvPr/>
        </p:nvSpPr>
        <p:spPr bwMode="auto">
          <a:xfrm>
            <a:off x="7451725" y="5876925"/>
            <a:ext cx="1222375" cy="1044575"/>
          </a:xfrm>
          <a:prstGeom prst="rect">
            <a:avLst/>
          </a:prstGeom>
          <a:noFill/>
          <a:ln w="9525">
            <a:noFill/>
            <a:miter lim="800000"/>
            <a:headEnd/>
            <a:tailEnd/>
          </a:ln>
        </p:spPr>
        <p:txBody>
          <a:bodyPr/>
          <a:lstStyle/>
          <a:p>
            <a:pPr algn="r"/>
            <a:fld id="{CD4254BA-8E89-4A51-A751-1C9CDF22C3CB}" type="slidenum">
              <a:rPr lang="el-GR" sz="1400"/>
              <a:pPr algn="r"/>
              <a:t>26</a:t>
            </a:fld>
            <a:endParaRPr lang="el-GR" sz="1400"/>
          </a:p>
        </p:txBody>
      </p:sp>
      <p:sp>
        <p:nvSpPr>
          <p:cNvPr id="27655" name="Rectangle 7"/>
          <p:cNvSpPr>
            <a:spLocks noChangeArrowheads="1"/>
          </p:cNvSpPr>
          <p:nvPr/>
        </p:nvSpPr>
        <p:spPr bwMode="auto">
          <a:xfrm>
            <a:off x="285750" y="5661025"/>
            <a:ext cx="7885113" cy="519113"/>
          </a:xfrm>
          <a:prstGeom prst="rect">
            <a:avLst/>
          </a:prstGeom>
          <a:noFill/>
          <a:ln w="9525">
            <a:noFill/>
            <a:miter lim="800000"/>
            <a:headEnd/>
            <a:tailEnd/>
          </a:ln>
          <a:effectLst/>
        </p:spPr>
        <p:txBody>
          <a:bodyPr>
            <a:spAutoFit/>
          </a:bodyPr>
          <a:lstStyle/>
          <a:p>
            <a:pPr>
              <a:buFontTx/>
              <a:buChar char="•"/>
              <a:defRPr/>
            </a:pPr>
            <a:r>
              <a:rPr lang="el-GR" sz="2800" b="1">
                <a:solidFill>
                  <a:schemeClr val="tx2"/>
                </a:solidFill>
                <a:effectLst>
                  <a:outerShdw blurRad="38100" dist="38100" dir="2700000" algn="tl">
                    <a:srgbClr val="000000"/>
                  </a:outerShdw>
                </a:effectLst>
              </a:rPr>
              <a:t>Τις δαπάνες απόκτησης περιουσιακών στοιχείων </a:t>
            </a:r>
          </a:p>
        </p:txBody>
      </p:sp>
    </p:spTree>
  </p:cSld>
  <p:clrMapOvr>
    <a:masterClrMapping/>
  </p:clrMapOvr>
  <p:transition spd="med">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p:spPr>
        <p:txBody>
          <a:bodyPr/>
          <a:lstStyle/>
          <a:p>
            <a:fld id="{69AF3D22-2789-4045-81A3-5ACA054116B6}" type="slidenum">
              <a:rPr lang="el-GR" smtClean="0"/>
              <a:pPr/>
              <a:t>27</a:t>
            </a:fld>
            <a:endParaRPr lang="el-GR" smtClean="0"/>
          </a:p>
        </p:txBody>
      </p:sp>
      <p:sp>
        <p:nvSpPr>
          <p:cNvPr id="55298" name="Rectangle 2"/>
          <p:cNvSpPr>
            <a:spLocks noGrp="1" noChangeArrowheads="1"/>
          </p:cNvSpPr>
          <p:nvPr>
            <p:ph type="title"/>
          </p:nvPr>
        </p:nvSpPr>
        <p:spPr>
          <a:xfrm>
            <a:off x="228600" y="65722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1371600"/>
            <a:ext cx="8915400" cy="8677275"/>
          </a:xfrm>
          <a:prstGeom prst="rect">
            <a:avLst/>
          </a:prstGeom>
        </p:spPr>
        <p:txBody>
          <a:bodyPr>
            <a:spAutoFit/>
          </a:bodyPr>
          <a:lstStyle/>
          <a:p>
            <a:pPr>
              <a:defRPr/>
            </a:pPr>
            <a:r>
              <a:rPr lang="el-GR" sz="2600"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sz="2600" b="1" u="sng">
              <a:solidFill>
                <a:srgbClr val="FF9900"/>
              </a:solidFill>
              <a:effectLst>
                <a:outerShdw blurRad="38100" dist="38100" dir="2700000" algn="tl">
                  <a:srgbClr val="000000"/>
                </a:outerShdw>
              </a:effectLst>
            </a:endParaRPr>
          </a:p>
          <a:p>
            <a:pPr>
              <a:defRPr/>
            </a:pPr>
            <a:endParaRPr lang="el-GR" sz="2600" b="1">
              <a:solidFill>
                <a:srgbClr val="FF9900"/>
              </a:solidFill>
              <a:effectLst>
                <a:outerShdw blurRad="38100" dist="38100" dir="2700000" algn="tl">
                  <a:srgbClr val="000000"/>
                </a:outerShdw>
              </a:effectLst>
            </a:endParaRPr>
          </a:p>
          <a:p>
            <a:pPr>
              <a:defRPr/>
            </a:pPr>
            <a:r>
              <a:rPr lang="el-GR" sz="2800" b="1">
                <a:solidFill>
                  <a:schemeClr val="tx2"/>
                </a:solidFill>
                <a:effectLst>
                  <a:outerShdw blurRad="38100" dist="38100" dir="2700000" algn="tl">
                    <a:srgbClr val="000000"/>
                  </a:outerShdw>
                </a:effectLst>
              </a:rPr>
              <a:t>Οι δαπάνες διαβίωσης που λαμβάνονται υπόψη είναι:</a:t>
            </a:r>
          </a:p>
          <a:p>
            <a:pPr>
              <a:defRPr/>
            </a:pPr>
            <a:endParaRPr lang="el-GR" sz="2800" b="1" u="sng">
              <a:solidFill>
                <a:schemeClr val="tx2"/>
              </a:solidFill>
              <a:effectLst>
                <a:outerShdw blurRad="38100" dist="38100" dir="2700000" algn="tl">
                  <a:srgbClr val="000000"/>
                </a:outerShdw>
              </a:effectLst>
            </a:endParaRPr>
          </a:p>
          <a:p>
            <a:pPr>
              <a:defRPr/>
            </a:pPr>
            <a:r>
              <a:rPr lang="el-GR" b="1" u="sng">
                <a:effectLst>
                  <a:outerShdw blurRad="38100" dist="38100" dir="2700000" algn="tl">
                    <a:srgbClr val="000000"/>
                  </a:outerShdw>
                </a:effectLst>
              </a:rPr>
              <a:t>Α. Η  ετήσια αντικειμενική δαπάνη ιδιοκατοικούμενης ή μισθωμένης ή δωρεάν παραχωρούμενης </a:t>
            </a:r>
            <a:r>
              <a:rPr lang="el-GR" b="1" u="sng">
                <a:solidFill>
                  <a:srgbClr val="FFFF00"/>
                </a:solidFill>
                <a:effectLst>
                  <a:outerShdw blurRad="38100" dist="38100" dir="2700000" algn="tl">
                    <a:srgbClr val="000000"/>
                  </a:outerShdw>
                </a:effectLst>
              </a:rPr>
              <a:t>κύριας κατοικίας</a:t>
            </a:r>
            <a:endParaRPr lang="el-GR" b="1">
              <a:solidFill>
                <a:srgbClr val="FFFF00"/>
              </a:solidFill>
              <a:effectLst>
                <a:outerShdw blurRad="38100" dist="38100" dir="2700000" algn="tl">
                  <a:srgbClr val="000000"/>
                </a:outerShdw>
              </a:effectLst>
            </a:endParaRPr>
          </a:p>
          <a:p>
            <a:pPr>
              <a:buFont typeface="Wingdings" pitchFamily="2" charset="2"/>
              <a:buChar char="§"/>
              <a:defRPr/>
            </a:pPr>
            <a:r>
              <a:rPr lang="el-GR" b="1">
                <a:effectLst>
                  <a:outerShdw blurRad="38100" dist="38100" dir="2700000" algn="tl">
                    <a:srgbClr val="000000"/>
                  </a:outerShdw>
                </a:effectLst>
              </a:rPr>
              <a:t>  Υπολογίζεται πλέον στα  τεκμήρια η πρώτη κατοικία μέχρι 200 τ.μ. και η δευτερεύουσα μέχρι των 150 τ.μ. που απαλλασσόταν μέχρι τώρα</a:t>
            </a:r>
          </a:p>
          <a:p>
            <a:pPr>
              <a:buFont typeface="Wingdings" pitchFamily="2" charset="2"/>
              <a:buChar char="§"/>
              <a:defRPr/>
            </a:pPr>
            <a:r>
              <a:rPr lang="el-GR" b="1">
                <a:effectLst>
                  <a:outerShdw blurRad="38100" dist="38100" dir="2700000" algn="tl">
                    <a:srgbClr val="000000"/>
                  </a:outerShdw>
                </a:effectLst>
              </a:rPr>
              <a:t>Η ετήσια αντικειμενική δαπάνη ιδιοκατοικούμενης ή μισθωμένης ή δωρεάν παραχωρούμενης κύριας κατοικίας προσδιορίζεται με βάση την </a:t>
            </a:r>
            <a:r>
              <a:rPr lang="el-GR" b="1">
                <a:solidFill>
                  <a:srgbClr val="FFFF00"/>
                </a:solidFill>
                <a:effectLst>
                  <a:outerShdw blurRad="38100" dist="38100" dir="2700000" algn="tl">
                    <a:srgbClr val="000000"/>
                  </a:outerShdw>
                </a:effectLst>
              </a:rPr>
              <a:t>επιφάνειά</a:t>
            </a:r>
            <a:r>
              <a:rPr lang="el-GR" b="1">
                <a:effectLst>
                  <a:outerShdw blurRad="38100" dist="38100" dir="2700000" algn="tl">
                    <a:srgbClr val="000000"/>
                  </a:outerShdw>
                </a:effectLst>
              </a:rPr>
              <a:t> της  ανάλογα με την </a:t>
            </a:r>
            <a:r>
              <a:rPr lang="el-GR" b="1">
                <a:solidFill>
                  <a:srgbClr val="FFFF00"/>
                </a:solidFill>
                <a:effectLst>
                  <a:outerShdw blurRad="38100" dist="38100" dir="2700000" algn="tl">
                    <a:srgbClr val="000000"/>
                  </a:outerShdw>
                </a:effectLst>
              </a:rPr>
              <a:t>τιμή ζώνης</a:t>
            </a:r>
            <a:r>
              <a:rPr lang="el-GR" b="1">
                <a:effectLst>
                  <a:outerShdw blurRad="38100" dist="38100" dir="2700000" algn="tl">
                    <a:srgbClr val="000000"/>
                  </a:outerShdw>
                </a:effectLst>
              </a:rPr>
              <a:t> που ισχύει στην περιοχή στην οποία βρίσκεται, ως εξής:</a:t>
            </a: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1990"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5"/>
          <p:cNvSpPr>
            <a:spLocks noGrp="1"/>
          </p:cNvSpPr>
          <p:nvPr>
            <p:ph type="sldNum" sz="quarter" idx="12"/>
          </p:nvPr>
        </p:nvSpPr>
        <p:spPr>
          <a:noFill/>
        </p:spPr>
        <p:txBody>
          <a:bodyPr/>
          <a:lstStyle/>
          <a:p>
            <a:fld id="{E53B1FAD-D32B-4115-9E9B-7A3ED128B421}" type="slidenum">
              <a:rPr lang="el-GR" smtClean="0"/>
              <a:pPr/>
              <a:t>28</a:t>
            </a:fld>
            <a:endParaRPr lang="el-GR" smtClean="0"/>
          </a:p>
        </p:txBody>
      </p:sp>
      <p:sp>
        <p:nvSpPr>
          <p:cNvPr id="55298" name="Rectangle 2"/>
          <p:cNvSpPr>
            <a:spLocks noGrp="1" noChangeArrowheads="1"/>
          </p:cNvSpPr>
          <p:nvPr>
            <p:ph type="title"/>
          </p:nvPr>
        </p:nvSpPr>
        <p:spPr>
          <a:xfrm>
            <a:off x="22860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500063"/>
            <a:ext cx="8686800" cy="14352587"/>
          </a:xfrm>
          <a:prstGeom prst="rect">
            <a:avLst/>
          </a:prstGeom>
        </p:spPr>
        <p:txBody>
          <a:bodyPr>
            <a:spAutoFit/>
          </a:bodyPr>
          <a:lstStyle/>
          <a:p>
            <a:pPr>
              <a:defRPr/>
            </a:pPr>
            <a:endParaRPr lang="el-GR" b="1">
              <a:solidFill>
                <a:schemeClr val="tx2"/>
              </a:solidFill>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r>
              <a:rPr lang="el-GR" b="1" u="sng">
                <a:effectLst>
                  <a:outerShdw blurRad="38100" dist="38100" dir="2700000" algn="tl">
                    <a:srgbClr val="000000"/>
                  </a:outerShdw>
                </a:effectLst>
              </a:rPr>
              <a:t>Α. Η  ετήσια αντικειμενική δαπάνη </a:t>
            </a:r>
            <a:r>
              <a:rPr lang="el-GR" b="1" u="sng">
                <a:solidFill>
                  <a:srgbClr val="FFFF00"/>
                </a:solidFill>
                <a:effectLst>
                  <a:outerShdw blurRad="38100" dist="38100" dir="2700000" algn="tl">
                    <a:srgbClr val="000000"/>
                  </a:outerShdw>
                </a:effectLst>
              </a:rPr>
              <a:t>κύριας κατοικίας</a:t>
            </a:r>
            <a:r>
              <a:rPr lang="el-GR" b="1" u="sng">
                <a:effectLst>
                  <a:outerShdw blurRad="38100" dist="38100" dir="2700000" algn="tl">
                    <a:srgbClr val="000000"/>
                  </a:outerShdw>
                </a:effectLst>
              </a:rPr>
              <a:t> (ιδιοκατοικούμενης ή μισθωμένης ή δωρεάν παραχωρούμενης)</a:t>
            </a:r>
            <a:endParaRPr lang="el-GR" b="1">
              <a:solidFill>
                <a:srgbClr val="FFFF00"/>
              </a:solidFill>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n-US" sz="2800" b="1" u="sng"/>
          </a:p>
          <a:p>
            <a:pPr>
              <a:defRPr/>
            </a:pPr>
            <a:endParaRPr lang="en-US" sz="2800" b="1" u="sng"/>
          </a:p>
          <a:p>
            <a:pPr>
              <a:defRPr/>
            </a:pPr>
            <a:endParaRPr lang="el-GR" sz="1400" b="1" u="sng"/>
          </a:p>
          <a:p>
            <a:pPr>
              <a:defRPr/>
            </a:pPr>
            <a:r>
              <a:rPr lang="el-GR" sz="2000" b="1">
                <a:effectLst>
                  <a:outerShdw blurRad="38100" dist="38100" dir="2700000" algn="tl">
                    <a:srgbClr val="000000"/>
                  </a:outerShdw>
                </a:effectLst>
              </a:rPr>
              <a:t>Η ετήσια αντικειμενική δαπάνη των βοηθητικών χώρων υπολογίζεται σε  €30 ανά τ.μ. που προσαυξάνεται κατά </a:t>
            </a:r>
            <a:r>
              <a:rPr lang="el-GR" sz="2000" b="1">
                <a:solidFill>
                  <a:srgbClr val="FFFF00"/>
                </a:solidFill>
                <a:effectLst>
                  <a:outerShdw blurRad="38100" dist="38100" dir="2700000" algn="tl">
                    <a:srgbClr val="000000"/>
                  </a:outerShdw>
                </a:effectLst>
              </a:rPr>
              <a:t>40%</a:t>
            </a:r>
            <a:r>
              <a:rPr lang="el-GR" sz="2000" b="1">
                <a:effectLst>
                  <a:outerShdw blurRad="38100" dist="38100" dir="2700000" algn="tl">
                    <a:srgbClr val="000000"/>
                  </a:outerShdw>
                </a:effectLst>
              </a:rPr>
              <a:t> για περιοχές με τιμή ζώνης από €2.800-4.999 και κατά </a:t>
            </a:r>
            <a:r>
              <a:rPr lang="el-GR" sz="2000" b="1">
                <a:solidFill>
                  <a:srgbClr val="FFFF00"/>
                </a:solidFill>
                <a:effectLst>
                  <a:outerShdw blurRad="38100" dist="38100" dir="2700000" algn="tl">
                    <a:srgbClr val="000000"/>
                  </a:outerShdw>
                </a:effectLst>
              </a:rPr>
              <a:t>70%</a:t>
            </a:r>
            <a:r>
              <a:rPr lang="el-GR" sz="2000" b="1">
                <a:effectLst>
                  <a:outerShdw blurRad="38100" dist="38100" dir="2700000" algn="tl">
                    <a:srgbClr val="000000"/>
                  </a:outerShdw>
                </a:effectLst>
              </a:rPr>
              <a:t> για περιοχές με τιμή ζώνης από €5.000 και άνω.</a:t>
            </a:r>
          </a:p>
          <a:p>
            <a:pPr>
              <a:defRPr/>
            </a:pPr>
            <a:r>
              <a:rPr lang="el-GR" sz="2000" b="1">
                <a:effectLst>
                  <a:outerShdw blurRad="38100" dist="38100" dir="2700000" algn="tl">
                    <a:srgbClr val="000000"/>
                  </a:outerShdw>
                </a:effectLst>
              </a:rPr>
              <a:t>Όλα τα παραπάνω προσαυξάνονται κατά </a:t>
            </a:r>
            <a:r>
              <a:rPr lang="el-GR" sz="2000" b="1">
                <a:solidFill>
                  <a:srgbClr val="FFFF00"/>
                </a:solidFill>
                <a:effectLst>
                  <a:outerShdw blurRad="38100" dist="38100" dir="2700000" algn="tl">
                    <a:srgbClr val="000000"/>
                  </a:outerShdw>
                </a:effectLst>
              </a:rPr>
              <a:t>20%</a:t>
            </a:r>
            <a:r>
              <a:rPr lang="el-GR" sz="2000" b="1">
                <a:effectLst>
                  <a:outerShdw blurRad="38100" dist="38100" dir="2700000" algn="tl">
                    <a:srgbClr val="000000"/>
                  </a:outerShdw>
                </a:effectLst>
              </a:rPr>
              <a:t> προκειμένου για </a:t>
            </a:r>
            <a:r>
              <a:rPr lang="el-GR" sz="2000" b="1">
                <a:solidFill>
                  <a:srgbClr val="FFFF00"/>
                </a:solidFill>
                <a:effectLst>
                  <a:outerShdw blurRad="38100" dist="38100" dir="2700000" algn="tl">
                    <a:srgbClr val="000000"/>
                  </a:outerShdw>
                </a:effectLst>
              </a:rPr>
              <a:t>μονοκατοικίες</a:t>
            </a:r>
            <a:r>
              <a:rPr lang="el-GR" sz="2000" b="1">
                <a:effectLst>
                  <a:outerShdw blurRad="38100" dist="38100" dir="2700000" algn="tl">
                    <a:srgbClr val="000000"/>
                  </a:outerShdw>
                </a:effectLst>
              </a:rPr>
              <a:t>.</a:t>
            </a:r>
          </a:p>
          <a:p>
            <a:pPr>
              <a:defRPr/>
            </a:pPr>
            <a:r>
              <a:rPr lang="el-GR" sz="2000" b="1">
                <a:effectLst>
                  <a:outerShdw blurRad="38100" dist="38100" dir="2700000" algn="tl">
                    <a:srgbClr val="000000"/>
                  </a:outerShdw>
                </a:effectLst>
              </a:rPr>
              <a:t>Για τη </a:t>
            </a:r>
            <a:r>
              <a:rPr lang="el-GR" sz="2000" b="1">
                <a:solidFill>
                  <a:srgbClr val="FFFF00"/>
                </a:solidFill>
                <a:effectLst>
                  <a:outerShdw blurRad="38100" dist="38100" dir="2700000" algn="tl">
                    <a:srgbClr val="000000"/>
                  </a:outerShdw>
                </a:effectLst>
              </a:rPr>
              <a:t>δευτερεύουσα κατοικία </a:t>
            </a:r>
            <a:r>
              <a:rPr lang="el-GR" sz="2000" b="1">
                <a:effectLst>
                  <a:outerShdw blurRad="38100" dist="38100" dir="2700000" algn="tl">
                    <a:srgbClr val="000000"/>
                  </a:outerShdw>
                </a:effectLst>
              </a:rPr>
              <a:t>η ανωτέρω ετήσια αντικειμενική δαπάνη μειώνεται στο ½.</a:t>
            </a:r>
          </a:p>
          <a:p>
            <a:pPr>
              <a:defRPr/>
            </a:pPr>
            <a:endParaRPr lang="el-GR" sz="1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3014" name="Picture 2"/>
          <p:cNvPicPr>
            <a:picLocks noChangeAspect="1" noChangeArrowheads="1"/>
          </p:cNvPicPr>
          <p:nvPr/>
        </p:nvPicPr>
        <p:blipFill>
          <a:blip r:embed="rId2" cstate="print"/>
          <a:srcRect/>
          <a:stretch>
            <a:fillRect/>
          </a:stretch>
        </p:blipFill>
        <p:spPr bwMode="auto">
          <a:xfrm>
            <a:off x="827088" y="2201863"/>
            <a:ext cx="7416800" cy="2451100"/>
          </a:xfrm>
          <a:prstGeom prst="rect">
            <a:avLst/>
          </a:prstGeom>
          <a:noFill/>
          <a:ln w="9525">
            <a:noFill/>
            <a:miter lim="800000"/>
            <a:headEnd/>
            <a:tailEnd/>
          </a:ln>
        </p:spPr>
      </p:pic>
      <p:pic>
        <p:nvPicPr>
          <p:cNvPr id="43015" name="Picture 8"/>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BB56A22-1875-4536-AB48-69F536145799}" type="slidenum">
              <a:rPr lang="el-GR" sz="1400"/>
              <a:pPr algn="r"/>
              <a:t>29</a:t>
            </a:fld>
            <a:endParaRPr lang="el-GR" sz="1400"/>
          </a:p>
        </p:txBody>
      </p:sp>
      <p:sp>
        <p:nvSpPr>
          <p:cNvPr id="55298" name="Rectangle 2"/>
          <p:cNvSpPr>
            <a:spLocks noGrp="1" noChangeArrowheads="1"/>
          </p:cNvSpPr>
          <p:nvPr>
            <p:ph type="title" idx="4294967295"/>
          </p:nvPr>
        </p:nvSpPr>
        <p:spPr>
          <a:xfrm>
            <a:off x="22860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500063"/>
            <a:ext cx="8686800" cy="13490575"/>
          </a:xfrm>
          <a:prstGeom prst="rect">
            <a:avLst/>
          </a:prstGeom>
        </p:spPr>
        <p:txBody>
          <a:bodyPr>
            <a:spAutoFit/>
          </a:bodyPr>
          <a:lstStyle/>
          <a:p>
            <a:pPr>
              <a:defRPr/>
            </a:pPr>
            <a:endParaRPr lang="el-GR" b="1">
              <a:solidFill>
                <a:schemeClr val="tx2"/>
              </a:solidFill>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r>
              <a:rPr lang="el-GR" b="1" u="sng">
                <a:effectLst>
                  <a:outerShdw blurRad="38100" dist="38100" dir="2700000" algn="tl">
                    <a:srgbClr val="000000"/>
                  </a:outerShdw>
                </a:effectLst>
              </a:rPr>
              <a:t>Α. Η  ετήσια αντικειμενική δαπάνη </a:t>
            </a:r>
            <a:r>
              <a:rPr lang="el-GR" b="1" u="sng">
                <a:solidFill>
                  <a:srgbClr val="FFFF00"/>
                </a:solidFill>
                <a:effectLst>
                  <a:outerShdw blurRad="38100" dist="38100" dir="2700000" algn="tl">
                    <a:srgbClr val="000000"/>
                  </a:outerShdw>
                </a:effectLst>
              </a:rPr>
              <a:t>κύριας κατοικίας</a:t>
            </a:r>
            <a:endParaRPr lang="en-US" b="1" u="sng">
              <a:solidFill>
                <a:srgbClr val="FFFF00"/>
              </a:solidFill>
              <a:effectLst>
                <a:outerShdw blurRad="38100" dist="38100" dir="2700000" algn="tl">
                  <a:srgbClr val="000000"/>
                </a:outerShdw>
              </a:effectLst>
            </a:endParaRPr>
          </a:p>
          <a:p>
            <a:pPr>
              <a:defRPr/>
            </a:pPr>
            <a:endParaRPr lang="en-US" b="1" u="sng">
              <a:solidFill>
                <a:srgbClr val="FFFF00"/>
              </a:solidFill>
              <a:effectLst>
                <a:outerShdw blurRad="38100" dist="38100" dir="2700000" algn="tl">
                  <a:srgbClr val="000000"/>
                </a:outerShdw>
              </a:effectLst>
            </a:endParaRPr>
          </a:p>
          <a:p>
            <a:pPr>
              <a:defRPr/>
            </a:pPr>
            <a:r>
              <a:rPr lang="el-GR" b="1">
                <a:effectLst>
                  <a:outerShdw blurRad="38100" dist="38100" dir="2700000" algn="tl">
                    <a:srgbClr val="000000"/>
                  </a:outerShdw>
                </a:effectLst>
              </a:rPr>
              <a:t>Δεν υπολογίζεται ετήσια αντικειμενική δαπάνη διαβίωσης στις περιπτώσεις των </a:t>
            </a:r>
            <a:r>
              <a:rPr lang="el-GR" b="1">
                <a:solidFill>
                  <a:schemeClr val="tx2"/>
                </a:solidFill>
                <a:effectLst>
                  <a:outerShdw blurRad="38100" dist="38100" dir="2700000" algn="tl">
                    <a:srgbClr val="000000"/>
                  </a:outerShdw>
                </a:effectLst>
              </a:rPr>
              <a:t>κενών κατοικιών</a:t>
            </a:r>
            <a:r>
              <a:rPr lang="en-US" b="1">
                <a:effectLst>
                  <a:outerShdw blurRad="38100" dist="38100" dir="2700000" algn="tl">
                    <a:srgbClr val="000000"/>
                  </a:outerShdw>
                </a:effectLst>
              </a:rPr>
              <a:t> </a:t>
            </a:r>
            <a:r>
              <a:rPr lang="el-GR" b="1">
                <a:effectLst>
                  <a:outerShdw blurRad="38100" dist="38100" dir="2700000" algn="tl">
                    <a:srgbClr val="000000"/>
                  </a:outerShdw>
                </a:effectLst>
              </a:rPr>
              <a:t>για διάστημα μεγαλύτερο των </a:t>
            </a:r>
            <a:r>
              <a:rPr lang="en-US" b="1">
                <a:effectLst>
                  <a:outerShdw blurRad="38100" dist="38100" dir="2700000" algn="tl">
                    <a:srgbClr val="000000"/>
                  </a:outerShdw>
                </a:effectLst>
              </a:rPr>
              <a:t>6 </a:t>
            </a:r>
            <a:r>
              <a:rPr lang="el-GR" b="1">
                <a:effectLst>
                  <a:outerShdw blurRad="38100" dist="38100" dir="2700000" algn="tl">
                    <a:srgbClr val="000000"/>
                  </a:outerShdw>
                </a:effectLst>
              </a:rPr>
              <a:t> μηνών</a:t>
            </a:r>
            <a:r>
              <a:rPr lang="en-US" b="1">
                <a:effectLst>
                  <a:outerShdw blurRad="38100" dist="38100" dir="2700000" algn="tl">
                    <a:srgbClr val="000000"/>
                  </a:outerShdw>
                </a:effectLst>
              </a:rPr>
              <a:t>. </a:t>
            </a:r>
            <a:r>
              <a:rPr lang="el-GR" b="1">
                <a:effectLst>
                  <a:outerShdw blurRad="38100" dist="38100" dir="2700000" algn="tl">
                    <a:srgbClr val="000000"/>
                  </a:outerShdw>
                </a:effectLst>
              </a:rPr>
              <a:t> </a:t>
            </a:r>
            <a:r>
              <a:rPr lang="en-US" b="1">
                <a:effectLst>
                  <a:outerShdw blurRad="38100" dist="38100" dir="2700000" algn="tl">
                    <a:srgbClr val="000000"/>
                  </a:outerShdw>
                </a:effectLst>
              </a:rPr>
              <a:t>A</a:t>
            </a:r>
            <a:r>
              <a:rPr lang="el-GR" b="1">
                <a:effectLst>
                  <a:outerShdw blurRad="38100" dist="38100" dir="2700000" algn="tl">
                    <a:srgbClr val="000000"/>
                  </a:outerShdw>
                </a:effectLst>
              </a:rPr>
              <a:t>παιτείται η προσκόμιση φωτοαντίγραφων λογαριασμών της ΔΕΗ ή οποιοδήποτε άλλο στοιχείο (π.χ. λογαριασμοί ύδρευσης, κοινοχρήστων)</a:t>
            </a:r>
            <a:r>
              <a:rPr lang="en-US" b="1">
                <a:effectLst>
                  <a:outerShdw blurRad="38100" dist="38100" dir="2700000" algn="tl">
                    <a:srgbClr val="000000"/>
                  </a:outerShdw>
                </a:effectLst>
              </a:rPr>
              <a:t>.</a:t>
            </a:r>
            <a:r>
              <a:rPr lang="el-GR" b="1">
                <a:effectLst>
                  <a:outerShdw blurRad="38100" dist="38100" dir="2700000" algn="tl">
                    <a:srgbClr val="000000"/>
                  </a:outerShdw>
                </a:effectLst>
              </a:rPr>
              <a:t> </a:t>
            </a:r>
            <a:br>
              <a:rPr lang="el-GR" b="1">
                <a:effectLst>
                  <a:outerShdw blurRad="38100" dist="38100" dir="2700000" algn="tl">
                    <a:srgbClr val="000000"/>
                  </a:outerShdw>
                </a:effectLst>
              </a:rPr>
            </a:br>
            <a:r>
              <a:rPr lang="el-GR" b="1">
                <a:effectLst>
                  <a:outerShdw blurRad="38100" dist="38100" dir="2700000" algn="tl">
                    <a:srgbClr val="000000"/>
                  </a:outerShdw>
                </a:effectLst>
              </a:rPr>
              <a:t/>
            </a:r>
            <a:br>
              <a:rPr lang="el-GR" b="1">
                <a:effectLst>
                  <a:outerShdw blurRad="38100" dist="38100" dir="2700000" algn="tl">
                    <a:srgbClr val="000000"/>
                  </a:outerShdw>
                </a:effectLst>
              </a:rPr>
            </a:br>
            <a:r>
              <a:rPr lang="el-GR" b="1">
                <a:effectLst>
                  <a:outerShdw blurRad="38100" dist="38100" dir="2700000" algn="tl">
                    <a:srgbClr val="000000"/>
                  </a:outerShdw>
                </a:effectLst>
              </a:rPr>
              <a:t>Σε περίπτωση </a:t>
            </a:r>
            <a:r>
              <a:rPr lang="el-GR" b="1">
                <a:solidFill>
                  <a:schemeClr val="tx2"/>
                </a:solidFill>
                <a:effectLst>
                  <a:outerShdw blurRad="38100" dist="38100" dir="2700000" algn="tl">
                    <a:srgbClr val="000000"/>
                  </a:outerShdw>
                </a:effectLst>
              </a:rPr>
              <a:t>συνιδιοκτησίας του ακινήτου</a:t>
            </a:r>
            <a:r>
              <a:rPr lang="el-GR" b="1">
                <a:effectLst>
                  <a:outerShdw blurRad="38100" dist="38100" dir="2700000" algn="tl">
                    <a:srgbClr val="000000"/>
                  </a:outerShdw>
                </a:effectLst>
              </a:rPr>
              <a:t>, η ετήσια αντικειμενική δαπάνη διαβίωσης θα υπολογίζεται με βάση τη συνολική επιφάνεια της κατοικίας και στη συνέχεια θα γίνεται ο επιμερισμός της, μεταξύ των συνιδιοκτητών, με βάση τα ποσοστά  συνιδιοκτησίας τους.</a:t>
            </a:r>
            <a:r>
              <a:rPr lang="el-GR"/>
              <a:t> </a:t>
            </a:r>
            <a:endParaRPr lang="el-GR" sz="1800" b="1"/>
          </a:p>
          <a:p>
            <a:pPr>
              <a:defRPr/>
            </a:pPr>
            <a:endParaRPr lang="el-GR" sz="2800" b="1"/>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4038"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2"/>
          </p:nvPr>
        </p:nvSpPr>
        <p:spPr>
          <a:noFill/>
        </p:spPr>
        <p:txBody>
          <a:bodyPr/>
          <a:lstStyle/>
          <a:p>
            <a:fld id="{F52998F3-CBE7-4039-B126-78EF09B093C2}" type="slidenum">
              <a:rPr lang="el-GR" smtClean="0"/>
              <a:pPr/>
              <a:t>3</a:t>
            </a:fld>
            <a:endParaRPr lang="el-GR" smtClean="0"/>
          </a:p>
        </p:txBody>
      </p:sp>
      <p:sp>
        <p:nvSpPr>
          <p:cNvPr id="50178" name="Rectangle 2"/>
          <p:cNvSpPr>
            <a:spLocks noGrp="1" noChangeArrowheads="1"/>
          </p:cNvSpPr>
          <p:nvPr>
            <p:ph type="title"/>
          </p:nvPr>
        </p:nvSpPr>
        <p:spPr>
          <a:xfrm>
            <a:off x="250825" y="2362200"/>
            <a:ext cx="9217025" cy="1143000"/>
          </a:xfrm>
          <a:effectLst>
            <a:outerShdw dist="35921" dir="2700000" algn="ctr" rotWithShape="0">
              <a:schemeClr val="bg2"/>
            </a:outerShdw>
          </a:effectLst>
        </p:spPr>
        <p:txBody>
          <a:bodyPr/>
          <a:lstStyle/>
          <a:p>
            <a:pPr algn="l" eaLnBrk="1" hangingPunct="1">
              <a:defRPr/>
            </a:pP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r>
              <a:rPr lang="el-GR" sz="3600" b="1" dirty="0" smtClean="0">
                <a:solidFill>
                  <a:srgbClr val="FF9900"/>
                </a:solidFill>
                <a:effectLst>
                  <a:outerShdw blurRad="38100" dist="38100" dir="2700000" algn="tl">
                    <a:srgbClr val="000000"/>
                  </a:outerShdw>
                </a:effectLst>
                <a:cs typeface="Times New Roman" pitchFamily="18" charset="0"/>
              </a:rPr>
              <a:t>ΟΙ ΚΥΡΙΟΤΕΡΕΣ ΑΛΛΑΓΕΣ ΣΤΗΝ    </a:t>
            </a:r>
            <a:br>
              <a:rPr lang="el-GR" sz="3600" b="1" dirty="0" smtClean="0">
                <a:solidFill>
                  <a:srgbClr val="FF9900"/>
                </a:solidFill>
                <a:effectLst>
                  <a:outerShdw blurRad="38100" dist="38100" dir="2700000" algn="tl">
                    <a:srgbClr val="000000"/>
                  </a:outerShdw>
                </a:effectLst>
                <a:cs typeface="Times New Roman" pitchFamily="18" charset="0"/>
              </a:rPr>
            </a:br>
            <a:r>
              <a:rPr lang="el-GR" sz="3600" b="1" dirty="0" smtClean="0">
                <a:solidFill>
                  <a:srgbClr val="FF9900"/>
                </a:solidFill>
                <a:effectLst>
                  <a:outerShdw blurRad="38100" dist="38100" dir="2700000" algn="tl">
                    <a:srgbClr val="000000"/>
                  </a:outerShdw>
                </a:effectLst>
                <a:cs typeface="Times New Roman" pitchFamily="18" charset="0"/>
              </a:rPr>
              <a:t>ΦΟΡΟΛΟΓΙΑ ΕΙΣΟΔΗΜΑΤΟΣ </a:t>
            </a:r>
            <a:br>
              <a:rPr lang="el-GR" sz="3600" b="1" dirty="0" smtClean="0">
                <a:solidFill>
                  <a:srgbClr val="FF9900"/>
                </a:solidFill>
                <a:effectLst>
                  <a:outerShdw blurRad="38100" dist="38100" dir="2700000" algn="tl">
                    <a:srgbClr val="000000"/>
                  </a:outerShdw>
                </a:effectLst>
                <a:cs typeface="Times New Roman" pitchFamily="18" charset="0"/>
              </a:rPr>
            </a:br>
            <a:r>
              <a:rPr lang="el-GR" sz="1000" b="1" dirty="0" smtClean="0">
                <a:solidFill>
                  <a:srgbClr val="FF9900"/>
                </a:solidFill>
                <a:effectLst>
                  <a:outerShdw blurRad="38100" dist="38100" dir="2700000" algn="tl">
                    <a:srgbClr val="000000"/>
                  </a:outerShdw>
                </a:effectLst>
                <a:cs typeface="Times New Roman" pitchFamily="18" charset="0"/>
              </a:rPr>
              <a:t/>
            </a:r>
            <a:br>
              <a:rPr lang="el-GR" sz="1000" b="1" dirty="0" smtClean="0">
                <a:solidFill>
                  <a:srgbClr val="FF9900"/>
                </a:solidFill>
                <a:effectLst>
                  <a:outerShdw blurRad="38100" dist="38100" dir="2700000" algn="tl">
                    <a:srgbClr val="000000"/>
                  </a:outerShdw>
                </a:effectLst>
                <a:cs typeface="Times New Roman" pitchFamily="18" charset="0"/>
              </a:rPr>
            </a:br>
            <a:r>
              <a:rPr lang="el-GR" sz="3600" b="1" dirty="0" smtClean="0">
                <a:solidFill>
                  <a:srgbClr val="FF9900"/>
                </a:solidFill>
                <a:effectLst>
                  <a:outerShdw blurRad="38100" dist="38100" dir="2700000" algn="tl">
                    <a:srgbClr val="000000"/>
                  </a:outerShdw>
                </a:effectLst>
                <a:cs typeface="Times New Roman" pitchFamily="18" charset="0"/>
              </a:rPr>
              <a:t>-   ΦΥΣΙΚΩΝ ΠΡΟΣΩΠΩΝ</a:t>
            </a:r>
            <a:br>
              <a:rPr lang="el-GR" sz="3600" b="1" dirty="0" smtClean="0">
                <a:solidFill>
                  <a:srgbClr val="FF9900"/>
                </a:solidFill>
                <a:effectLst>
                  <a:outerShdw blurRad="38100" dist="38100" dir="2700000" algn="tl">
                    <a:srgbClr val="000000"/>
                  </a:outerShdw>
                </a:effectLst>
                <a:cs typeface="Times New Roman" pitchFamily="18" charset="0"/>
              </a:rPr>
            </a:br>
            <a:r>
              <a:rPr lang="el-GR" sz="3600" b="1" dirty="0" smtClean="0">
                <a:solidFill>
                  <a:srgbClr val="FF9900"/>
                </a:solidFill>
                <a:effectLst>
                  <a:outerShdw blurRad="38100" dist="38100" dir="2700000" algn="tl">
                    <a:srgbClr val="000000"/>
                  </a:outerShdw>
                </a:effectLst>
                <a:cs typeface="Times New Roman" pitchFamily="18" charset="0"/>
              </a:rPr>
              <a:t>-   ΠΡΟΣΩΠΙΚΩΝ ΕΤΑΙΡΙΩΝ  Ο.Ε. &amp;Ε.Ε    -   ΕΛΕΥΘΕΡΩΝ ΕΠΑΓΓΕΛΜΑΤΙΩΝ  </a:t>
            </a:r>
            <a:r>
              <a:rPr lang="el-GR" sz="3600" b="1" dirty="0" smtClean="0">
                <a:effectLst>
                  <a:outerShdw blurRad="38100" dist="38100" dir="2700000" algn="tl">
                    <a:srgbClr val="000000"/>
                  </a:outerShdw>
                </a:effectLst>
              </a:rPr>
              <a:t/>
            </a:r>
            <a:br>
              <a:rPr lang="el-GR" sz="3600" b="1" dirty="0" smtClean="0">
                <a:effectLst>
                  <a:outerShdw blurRad="38100" dist="38100" dir="2700000" algn="tl">
                    <a:srgbClr val="000000"/>
                  </a:outerShdw>
                </a:effectLst>
              </a:rPr>
            </a:br>
            <a:r>
              <a:rPr lang="el-GR" sz="3600" b="1" dirty="0" smtClean="0">
                <a:effectLst>
                  <a:outerShdw blurRad="38100" dist="38100" dir="2700000" algn="tl">
                    <a:srgbClr val="000000"/>
                  </a:outerShdw>
                </a:effectLst>
              </a:rPr>
              <a:t/>
            </a:r>
            <a:br>
              <a:rPr lang="el-GR" sz="3600" b="1" dirty="0" smtClean="0">
                <a:effectLst>
                  <a:outerShdw blurRad="38100" dist="38100" dir="2700000" algn="tl">
                    <a:srgbClr val="000000"/>
                  </a:outerShdw>
                </a:effectLst>
              </a:rPr>
            </a:b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r>
              <a:rPr lang="el-GR" sz="3200" b="1" dirty="0" smtClean="0">
                <a:effectLst>
                  <a:outerShdw blurRad="38100" dist="38100" dir="2700000" algn="tl">
                    <a:srgbClr val="000000"/>
                  </a:outerShdw>
                </a:effectLst>
              </a:rPr>
              <a:t/>
            </a:r>
            <a:br>
              <a:rPr lang="el-GR" sz="3200" b="1" dirty="0" smtClean="0">
                <a:effectLst>
                  <a:outerShdw blurRad="38100" dist="38100" dir="2700000" algn="tl">
                    <a:srgbClr val="000000"/>
                  </a:outerShdw>
                </a:effectLst>
              </a:rPr>
            </a:br>
            <a:endParaRPr lang="el-GR" sz="3200" b="1" dirty="0" smtClean="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357313" y="5357813"/>
            <a:ext cx="7558087" cy="1119187"/>
          </a:xfrm>
          <a:effectLst>
            <a:outerShdw dist="35921" dir="2700000" algn="ctr" rotWithShape="0">
              <a:schemeClr val="bg2"/>
            </a:outerShdw>
          </a:effectLst>
        </p:spPr>
        <p:txBody>
          <a:bodyPr/>
          <a:lstStyle/>
          <a:p>
            <a:pPr>
              <a:spcBef>
                <a:spcPct val="0"/>
              </a:spcBef>
              <a:buClr>
                <a:schemeClr val="hlink"/>
              </a:buClr>
              <a:buSzPct val="156000"/>
              <a:buFont typeface="Wingdings" pitchFamily="2" charset="2"/>
              <a:buChar char="Ø"/>
              <a:defRPr/>
            </a:pPr>
            <a:endParaRPr lang="el-GR" sz="2400" b="1" smtClean="0">
              <a:effectLst>
                <a:outerShdw blurRad="38100" dist="38100" dir="2700000" algn="tl">
                  <a:srgbClr val="000000"/>
                </a:outerShdw>
              </a:effectLst>
            </a:endParaRPr>
          </a:p>
          <a:p>
            <a:pPr eaLnBrk="1" hangingPunct="1">
              <a:buClr>
                <a:schemeClr val="hlink"/>
              </a:buClr>
              <a:buFont typeface="Wingdings" pitchFamily="2" charset="2"/>
              <a:buChar char="Ø"/>
              <a:defRPr/>
            </a:pPr>
            <a:endParaRPr lang="el-GR" sz="2800" b="1" smtClean="0">
              <a:effectLst>
                <a:outerShdw blurRad="38100" dist="38100" dir="2700000" algn="tl">
                  <a:srgbClr val="000000"/>
                </a:outerShdw>
              </a:effectLst>
              <a:cs typeface="Times New Roman" pitchFamily="18" charset="0"/>
            </a:endParaRPr>
          </a:p>
          <a:p>
            <a:pPr eaLnBrk="1" hangingPunct="1">
              <a:buClr>
                <a:schemeClr val="hlink"/>
              </a:buClr>
              <a:buFont typeface="Wingdings" pitchFamily="2" charset="2"/>
              <a:buChar char="Ø"/>
              <a:defRPr/>
            </a:pPr>
            <a:endParaRPr lang="el-GR" sz="2800" b="1" smtClean="0">
              <a:effectLst>
                <a:outerShdw blurRad="38100" dist="38100" dir="2700000" algn="tl">
                  <a:srgbClr val="000000"/>
                </a:outerShdw>
              </a:effectLst>
              <a:cs typeface="Times New Roman" pitchFamily="18" charset="0"/>
            </a:endParaRPr>
          </a:p>
        </p:txBody>
      </p:sp>
      <p:pic>
        <p:nvPicPr>
          <p:cNvPr id="17412" name="Picture 5"/>
          <p:cNvPicPr>
            <a:picLocks noChangeAspect="1" noChangeArrowheads="1"/>
          </p:cNvPicPr>
          <p:nvPr/>
        </p:nvPicPr>
        <p:blipFill>
          <a:blip r:embed="rId2" cstate="print"/>
          <a:srcRect/>
          <a:stretch>
            <a:fillRect/>
          </a:stretch>
        </p:blipFill>
        <p:spPr bwMode="auto">
          <a:xfrm>
            <a:off x="0" y="42863"/>
            <a:ext cx="3203575" cy="938212"/>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0BED8D2-4EA5-416C-8B38-22B81652EF7D}" type="slidenum">
              <a:rPr lang="el-GR" sz="1400"/>
              <a:pPr algn="r"/>
              <a:t>30</a:t>
            </a:fld>
            <a:endParaRPr lang="el-GR" sz="1400"/>
          </a:p>
        </p:txBody>
      </p:sp>
      <p:sp>
        <p:nvSpPr>
          <p:cNvPr id="55298" name="Rectangle 2"/>
          <p:cNvSpPr>
            <a:spLocks noGrp="1" noChangeArrowheads="1"/>
          </p:cNvSpPr>
          <p:nvPr>
            <p:ph type="title" idx="4294967295"/>
          </p:nvPr>
        </p:nvSpPr>
        <p:spPr>
          <a:xfrm>
            <a:off x="22860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500063"/>
            <a:ext cx="8686800" cy="10236200"/>
          </a:xfrm>
          <a:prstGeom prst="rect">
            <a:avLst/>
          </a:prstGeom>
        </p:spPr>
        <p:txBody>
          <a:bodyPr>
            <a:spAutoFit/>
          </a:bodyPr>
          <a:lstStyle/>
          <a:p>
            <a:pPr>
              <a:defRPr/>
            </a:pPr>
            <a:endParaRPr lang="el-GR" b="1">
              <a:solidFill>
                <a:schemeClr val="tx2"/>
              </a:solidFill>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r>
              <a:rPr lang="el-GR" b="1" u="sng">
                <a:effectLst>
                  <a:outerShdw blurRad="38100" dist="38100" dir="2700000" algn="tl">
                    <a:srgbClr val="000000"/>
                  </a:outerShdw>
                </a:effectLst>
              </a:rPr>
              <a:t>Α. Η  ετήσια αντικειμενική δαπάνη </a:t>
            </a:r>
            <a:r>
              <a:rPr lang="el-GR" b="1" u="sng">
                <a:solidFill>
                  <a:srgbClr val="FFFF00"/>
                </a:solidFill>
                <a:effectLst>
                  <a:outerShdw blurRad="38100" dist="38100" dir="2700000" algn="tl">
                    <a:srgbClr val="000000"/>
                  </a:outerShdw>
                </a:effectLst>
              </a:rPr>
              <a:t>κύριας κατοικίας</a:t>
            </a:r>
            <a:r>
              <a:rPr lang="en-US" b="1" u="sng">
                <a:solidFill>
                  <a:srgbClr val="FFFF00"/>
                </a:solidFill>
                <a:effectLst>
                  <a:outerShdw blurRad="38100" dist="38100" dir="2700000" algn="tl">
                    <a:srgbClr val="000000"/>
                  </a:outerShdw>
                </a:effectLst>
              </a:rPr>
              <a:t>.</a:t>
            </a:r>
          </a:p>
          <a:p>
            <a:pPr>
              <a:defRPr/>
            </a:pPr>
            <a:endParaRPr lang="en-US" sz="1400" b="1" u="sng">
              <a:solidFill>
                <a:srgbClr val="FFFF00"/>
              </a:solidFill>
              <a:effectLst>
                <a:outerShdw blurRad="38100" dist="38100" dir="2700000" algn="tl">
                  <a:srgbClr val="000000"/>
                </a:outerShdw>
              </a:effectLst>
            </a:endParaRPr>
          </a:p>
          <a:p>
            <a:pPr>
              <a:defRPr/>
            </a:pPr>
            <a:r>
              <a:rPr lang="el-GR" sz="1800" b="1" u="sng">
                <a:solidFill>
                  <a:srgbClr val="FFFF00"/>
                </a:solidFill>
                <a:effectLst>
                  <a:outerShdw blurRad="38100" dist="38100" dir="2700000" algn="tl">
                    <a:srgbClr val="000000"/>
                  </a:outerShdw>
                </a:effectLst>
              </a:rPr>
              <a:t>ΠΑΡΑΔΕΙΓΜΑ </a:t>
            </a:r>
          </a:p>
          <a:p>
            <a:pPr>
              <a:defRPr/>
            </a:pPr>
            <a:endParaRPr lang="en-US" sz="1800" b="1" u="sng">
              <a:solidFill>
                <a:srgbClr val="FFFF00"/>
              </a:solidFill>
              <a:effectLst>
                <a:outerShdw blurRad="38100" dist="38100" dir="2700000" algn="tl">
                  <a:srgbClr val="000000"/>
                </a:outerShdw>
              </a:effectLst>
            </a:endParaRPr>
          </a:p>
          <a:p>
            <a:pPr>
              <a:defRPr/>
            </a:pPr>
            <a:endParaRPr lang="en-US" b="1" u="sng">
              <a:solidFill>
                <a:srgbClr val="FFFF00"/>
              </a:solidFill>
              <a:effectLst>
                <a:outerShdw blurRad="38100" dist="38100" dir="2700000" algn="tl">
                  <a:srgbClr val="000000"/>
                </a:outerShdw>
              </a:effectLst>
            </a:endParaRPr>
          </a:p>
          <a:p>
            <a:pPr>
              <a:defRPr/>
            </a:pPr>
            <a:endParaRPr lang="el-GR" sz="2800" b="1"/>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5062"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45063" name="Picture 10"/>
          <p:cNvPicPr>
            <a:picLocks noChangeAspect="1" noChangeArrowheads="1"/>
          </p:cNvPicPr>
          <p:nvPr/>
        </p:nvPicPr>
        <p:blipFill>
          <a:blip r:embed="rId3" cstate="print"/>
          <a:srcRect/>
          <a:stretch>
            <a:fillRect/>
          </a:stretch>
        </p:blipFill>
        <p:spPr bwMode="auto">
          <a:xfrm>
            <a:off x="228600" y="2201863"/>
            <a:ext cx="8447088" cy="4251325"/>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p:spPr>
        <p:txBody>
          <a:bodyPr/>
          <a:lstStyle/>
          <a:p>
            <a:fld id="{A488326F-1345-4432-83C4-487F90400934}" type="slidenum">
              <a:rPr lang="el-GR" smtClean="0"/>
              <a:pPr/>
              <a:t>31</a:t>
            </a:fld>
            <a:endParaRPr lang="el-GR" smtClean="0"/>
          </a:p>
        </p:txBody>
      </p:sp>
      <p:sp>
        <p:nvSpPr>
          <p:cNvPr id="55298" name="Rectangle 2"/>
          <p:cNvSpPr>
            <a:spLocks noGrp="1" noChangeArrowheads="1"/>
          </p:cNvSpPr>
          <p:nvPr>
            <p:ph type="title"/>
          </p:nvPr>
        </p:nvSpPr>
        <p:spPr>
          <a:xfrm>
            <a:off x="0" y="300038"/>
            <a:ext cx="8229600" cy="714375"/>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l-GR" sz="3200" b="1" smtClean="0"/>
              <a:t>Φορολογία εισοδήματος – Φυσικά πρόσωπα</a:t>
            </a:r>
            <a:r>
              <a:rPr lang="el-GR" sz="3200" b="1" smtClean="0">
                <a:effectLst>
                  <a:outerShdw blurRad="38100" dist="38100" dir="2700000" algn="tl">
                    <a:srgbClr val="000000"/>
                  </a:outerShdw>
                </a:effectLst>
                <a:latin typeface="Arial" charset="0"/>
                <a:cs typeface="Arial" charset="0"/>
              </a:rPr>
              <a:t>:</a:t>
            </a:r>
            <a:endParaRPr lang="el-GR" sz="3200" b="1" smtClean="0">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457200" y="500063"/>
            <a:ext cx="8686800" cy="19586575"/>
          </a:xfrm>
          <a:prstGeom prst="rect">
            <a:avLst/>
          </a:prstGeom>
        </p:spPr>
        <p:txBody>
          <a:bodyPr>
            <a:spAutoFit/>
          </a:bodyPr>
          <a:lstStyle/>
          <a:p>
            <a:pPr>
              <a:defRPr/>
            </a:pPr>
            <a:endParaRPr lang="en-US" b="1" u="sng">
              <a:effectLst>
                <a:outerShdw blurRad="38100" dist="38100" dir="2700000" algn="tl">
                  <a:srgbClr val="000000"/>
                </a:outerShdw>
              </a:effectLst>
            </a:endParaRPr>
          </a:p>
          <a:p>
            <a:pPr>
              <a:defRPr/>
            </a:pPr>
            <a:endParaRPr lang="en-US" b="1" u="sng">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endParaRPr lang="en-US" b="1" u="sng">
              <a:effectLst>
                <a:outerShdw blurRad="38100" dist="38100" dir="2700000" algn="tl">
                  <a:srgbClr val="000000"/>
                </a:outerShdw>
              </a:effectLst>
            </a:endParaRPr>
          </a:p>
          <a:p>
            <a:pPr>
              <a:defRPr/>
            </a:pPr>
            <a:r>
              <a:rPr lang="el-GR" b="1" u="sng">
                <a:effectLst>
                  <a:outerShdw blurRad="38100" dist="38100" dir="2700000" algn="tl">
                    <a:srgbClr val="000000"/>
                  </a:outerShdw>
                </a:effectLst>
              </a:rPr>
              <a:t>Β. Η ετήσια αντικειμενική δαπάνη </a:t>
            </a:r>
            <a:r>
              <a:rPr lang="el-GR" b="1" u="sng">
                <a:solidFill>
                  <a:srgbClr val="FFFF00"/>
                </a:solidFill>
                <a:effectLst>
                  <a:outerShdw blurRad="38100" dist="38100" dir="2700000" algn="tl">
                    <a:srgbClr val="000000"/>
                  </a:outerShdw>
                </a:effectLst>
              </a:rPr>
              <a:t>επιβατικού αυτοκινήτου </a:t>
            </a:r>
            <a:r>
              <a:rPr lang="el-GR" b="1" u="sng">
                <a:solidFill>
                  <a:schemeClr val="tx2"/>
                </a:solidFill>
                <a:effectLst>
                  <a:outerShdw blurRad="38100" dist="38100" dir="2700000" algn="tl">
                    <a:srgbClr val="000000"/>
                  </a:outerShdw>
                </a:effectLst>
              </a:rPr>
              <a:t>ιδιωτικής χρήσης</a:t>
            </a:r>
            <a:r>
              <a:rPr lang="el-GR" b="1" u="sng">
                <a:effectLst>
                  <a:outerShdw blurRad="38100" dist="38100" dir="2700000" algn="tl">
                    <a:srgbClr val="000000"/>
                  </a:outerShdw>
                </a:effectLst>
              </a:rPr>
              <a:t>,</a:t>
            </a:r>
            <a:r>
              <a:rPr lang="en-US" b="1" u="sng">
                <a:effectLst>
                  <a:outerShdw blurRad="38100" dist="38100" dir="2700000" algn="tl">
                    <a:srgbClr val="000000"/>
                  </a:outerShdw>
                </a:effectLst>
              </a:rPr>
              <a:t> </a:t>
            </a:r>
            <a:r>
              <a:rPr lang="el-GR" b="1">
                <a:effectLst>
                  <a:outerShdw blurRad="38100" dist="38100" dir="2700000" algn="tl">
                    <a:srgbClr val="000000"/>
                  </a:outerShdw>
                </a:effectLst>
              </a:rPr>
              <a:t>θα υπολογίζεται, με βάση τα </a:t>
            </a:r>
            <a:r>
              <a:rPr lang="el-GR" b="1">
                <a:solidFill>
                  <a:srgbClr val="FFFF00"/>
                </a:solidFill>
                <a:effectLst>
                  <a:outerShdw blurRad="38100" dist="38100" dir="2700000" algn="tl">
                    <a:srgbClr val="000000"/>
                  </a:outerShdw>
                </a:effectLst>
              </a:rPr>
              <a:t>κυβικά</a:t>
            </a:r>
            <a:r>
              <a:rPr lang="el-GR" b="1">
                <a:effectLst>
                  <a:outerShdw blurRad="38100" dist="38100" dir="2700000" algn="tl">
                    <a:srgbClr val="000000"/>
                  </a:outerShdw>
                </a:effectLst>
              </a:rPr>
              <a:t>, ως ακολούθως (Καταργείται η απαλλαγή της  για αυτοκίνητα εργοστασιακής αξίας μέχρι €50.000) :</a:t>
            </a:r>
          </a:p>
          <a:p>
            <a:pPr>
              <a:defRPr/>
            </a:pPr>
            <a:endParaRPr lang="en-US" b="1">
              <a:effectLst>
                <a:outerShdw blurRad="38100" dist="38100" dir="2700000" algn="tl">
                  <a:srgbClr val="000000"/>
                </a:outerShdw>
              </a:effectLst>
            </a:endParaRPr>
          </a:p>
          <a:p>
            <a:pPr>
              <a:defRPr/>
            </a:pPr>
            <a:r>
              <a:rPr lang="el-GR" b="1">
                <a:effectLst>
                  <a:outerShdw blurRad="38100" dist="38100" dir="2700000" algn="tl">
                    <a:srgbClr val="000000"/>
                  </a:outerShdw>
                </a:effectLst>
              </a:rPr>
              <a:t>Η ετήσια αντικειμενική δαπάνη θα μειώνεται με βάση τη </a:t>
            </a:r>
            <a:r>
              <a:rPr lang="el-GR" b="1">
                <a:solidFill>
                  <a:srgbClr val="FFFF00"/>
                </a:solidFill>
                <a:effectLst>
                  <a:outerShdw blurRad="38100" dist="38100" dir="2700000" algn="tl">
                    <a:srgbClr val="000000"/>
                  </a:outerShdw>
                </a:effectLst>
              </a:rPr>
              <a:t>παλαιότητα</a:t>
            </a:r>
            <a:r>
              <a:rPr lang="el-GR" b="1">
                <a:effectLst>
                  <a:outerShdw blurRad="38100" dist="38100" dir="2700000" algn="tl">
                    <a:srgbClr val="000000"/>
                  </a:outerShdw>
                </a:effectLst>
              </a:rPr>
              <a:t>, κατά ποσοστό</a:t>
            </a:r>
            <a:r>
              <a:rPr lang="en-US" b="1">
                <a:effectLst>
                  <a:outerShdw blurRad="38100" dist="38100" dir="2700000" algn="tl">
                    <a:srgbClr val="000000"/>
                  </a:outerShdw>
                </a:effectLst>
              </a:rPr>
              <a:t> </a:t>
            </a:r>
            <a:r>
              <a:rPr lang="el-GR" b="1">
                <a:effectLst>
                  <a:outerShdw blurRad="38100" dist="38100" dir="2700000" algn="tl">
                    <a:srgbClr val="000000"/>
                  </a:outerShdw>
                </a:effectLst>
              </a:rPr>
              <a:t>ως εξής:</a:t>
            </a:r>
          </a:p>
          <a:p>
            <a:pPr>
              <a:defRPr/>
            </a:pPr>
            <a:r>
              <a:rPr lang="el-GR" b="1">
                <a:effectLst>
                  <a:outerShdw blurRad="38100" dist="38100" dir="2700000" algn="tl">
                    <a:srgbClr val="000000"/>
                  </a:outerShdw>
                </a:effectLst>
              </a:rPr>
              <a:t>- </a:t>
            </a:r>
            <a:r>
              <a:rPr lang="el-GR" b="1">
                <a:solidFill>
                  <a:srgbClr val="FFFF00"/>
                </a:solidFill>
                <a:effectLst>
                  <a:outerShdw blurRad="38100" dist="38100" dir="2700000" algn="tl">
                    <a:srgbClr val="000000"/>
                  </a:outerShdw>
                </a:effectLst>
              </a:rPr>
              <a:t>30%</a:t>
            </a:r>
            <a:r>
              <a:rPr lang="el-GR" b="1">
                <a:effectLst>
                  <a:outerShdw blurRad="38100" dist="38100" dir="2700000" algn="tl">
                    <a:srgbClr val="000000"/>
                  </a:outerShdw>
                </a:effectLst>
              </a:rPr>
              <a:t> για χρονικό διάστημα πάνω από </a:t>
            </a:r>
            <a:r>
              <a:rPr lang="el-GR" b="1">
                <a:solidFill>
                  <a:srgbClr val="FFFF00"/>
                </a:solidFill>
                <a:effectLst>
                  <a:outerShdw blurRad="38100" dist="38100" dir="2700000" algn="tl">
                    <a:srgbClr val="000000"/>
                  </a:outerShdw>
                </a:effectLst>
              </a:rPr>
              <a:t>5</a:t>
            </a:r>
            <a:r>
              <a:rPr lang="el-GR" b="1">
                <a:effectLst>
                  <a:outerShdw blurRad="38100" dist="38100" dir="2700000" algn="tl">
                    <a:srgbClr val="000000"/>
                  </a:outerShdw>
                </a:effectLst>
              </a:rPr>
              <a:t> και μέχρι </a:t>
            </a:r>
            <a:r>
              <a:rPr lang="el-GR" b="1">
                <a:solidFill>
                  <a:srgbClr val="FFFF00"/>
                </a:solidFill>
                <a:effectLst>
                  <a:outerShdw blurRad="38100" dist="38100" dir="2700000" algn="tl">
                    <a:srgbClr val="000000"/>
                  </a:outerShdw>
                </a:effectLst>
              </a:rPr>
              <a:t>10</a:t>
            </a:r>
            <a:r>
              <a:rPr lang="el-GR" b="1">
                <a:effectLst>
                  <a:outerShdw blurRad="38100" dist="38100" dir="2700000" algn="tl">
                    <a:srgbClr val="000000"/>
                  </a:outerShdw>
                </a:effectLst>
              </a:rPr>
              <a:t> έτη.</a:t>
            </a:r>
          </a:p>
          <a:p>
            <a:pPr>
              <a:defRPr/>
            </a:pPr>
            <a:r>
              <a:rPr lang="el-GR" b="1">
                <a:effectLst>
                  <a:outerShdw blurRad="38100" dist="38100" dir="2700000" algn="tl">
                    <a:srgbClr val="000000"/>
                  </a:outerShdw>
                </a:effectLst>
              </a:rPr>
              <a:t>- </a:t>
            </a:r>
            <a:r>
              <a:rPr lang="el-GR" b="1">
                <a:solidFill>
                  <a:srgbClr val="FFFF00"/>
                </a:solidFill>
                <a:effectLst>
                  <a:outerShdw blurRad="38100" dist="38100" dir="2700000" algn="tl">
                    <a:srgbClr val="000000"/>
                  </a:outerShdw>
                </a:effectLst>
              </a:rPr>
              <a:t>50%</a:t>
            </a:r>
            <a:r>
              <a:rPr lang="el-GR" b="1">
                <a:effectLst>
                  <a:outerShdw blurRad="38100" dist="38100" dir="2700000" algn="tl">
                    <a:srgbClr val="000000"/>
                  </a:outerShdw>
                </a:effectLst>
              </a:rPr>
              <a:t> για χρονικό διάστημα πάνω από </a:t>
            </a:r>
            <a:r>
              <a:rPr lang="el-GR" b="1">
                <a:solidFill>
                  <a:srgbClr val="FFFF00"/>
                </a:solidFill>
                <a:effectLst>
                  <a:outerShdw blurRad="38100" dist="38100" dir="2700000" algn="tl">
                    <a:srgbClr val="000000"/>
                  </a:outerShdw>
                </a:effectLst>
              </a:rPr>
              <a:t>10</a:t>
            </a:r>
            <a:r>
              <a:rPr lang="el-GR" b="1">
                <a:effectLst>
                  <a:outerShdw blurRad="38100" dist="38100" dir="2700000" algn="tl">
                    <a:srgbClr val="000000"/>
                  </a:outerShdw>
                </a:effectLst>
              </a:rPr>
              <a:t> έτη.</a:t>
            </a: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6086"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03021A5-7976-4D19-BBE5-D3AA2D3701FF}" type="slidenum">
              <a:rPr lang="el-GR" sz="1400"/>
              <a:pPr algn="r"/>
              <a:t>32</a:t>
            </a:fld>
            <a:endParaRPr lang="el-GR" sz="1400"/>
          </a:p>
        </p:txBody>
      </p:sp>
      <p:sp>
        <p:nvSpPr>
          <p:cNvPr id="55298" name="Rectangle 2"/>
          <p:cNvSpPr>
            <a:spLocks noGrp="1" noChangeArrowheads="1"/>
          </p:cNvSpPr>
          <p:nvPr>
            <p:ph type="title" idx="4294967295"/>
          </p:nvPr>
        </p:nvSpPr>
        <p:spPr>
          <a:xfrm>
            <a:off x="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457200" y="500063"/>
            <a:ext cx="8686800" cy="15509875"/>
          </a:xfrm>
          <a:prstGeom prst="rect">
            <a:avLst/>
          </a:prstGeom>
        </p:spPr>
        <p:txBody>
          <a:bodyPr>
            <a:spAutoFit/>
          </a:bodyPr>
          <a:lstStyle/>
          <a:p>
            <a:pPr>
              <a:defRPr/>
            </a:pPr>
            <a:endParaRPr lang="en-US" b="1" u="sng">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endParaRPr lang="en-US" sz="1000" b="1" u="sng">
              <a:effectLst>
                <a:outerShdw blurRad="38100" dist="38100" dir="2700000" algn="tl">
                  <a:srgbClr val="000000"/>
                </a:outerShdw>
              </a:effectLst>
            </a:endParaRPr>
          </a:p>
          <a:p>
            <a:pPr>
              <a:defRPr/>
            </a:pPr>
            <a:r>
              <a:rPr lang="el-GR" b="1" u="sng">
                <a:effectLst>
                  <a:outerShdw blurRad="38100" dist="38100" dir="2700000" algn="tl">
                    <a:srgbClr val="000000"/>
                  </a:outerShdw>
                </a:effectLst>
              </a:rPr>
              <a:t>Β. Η ετήσια αντικειμενική δαπάνη </a:t>
            </a:r>
            <a:r>
              <a:rPr lang="el-GR" b="1" u="sng">
                <a:solidFill>
                  <a:srgbClr val="FFFF00"/>
                </a:solidFill>
                <a:effectLst>
                  <a:outerShdw blurRad="38100" dist="38100" dir="2700000" algn="tl">
                    <a:srgbClr val="000000"/>
                  </a:outerShdw>
                </a:effectLst>
              </a:rPr>
              <a:t>επιβατικού αυτοκινήτου </a:t>
            </a:r>
            <a:r>
              <a:rPr lang="el-GR" b="1" u="sng">
                <a:solidFill>
                  <a:schemeClr val="tx2"/>
                </a:solidFill>
                <a:effectLst>
                  <a:outerShdw blurRad="38100" dist="38100" dir="2700000" algn="tl">
                    <a:srgbClr val="000000"/>
                  </a:outerShdw>
                </a:effectLst>
              </a:rPr>
              <a:t>ιδιωτικής χρήσης</a:t>
            </a:r>
            <a:r>
              <a:rPr lang="el-GR" b="1" u="sng">
                <a:effectLst>
                  <a:outerShdw blurRad="38100" dist="38100" dir="2700000" algn="tl">
                    <a:srgbClr val="000000"/>
                  </a:outerShdw>
                </a:effectLst>
              </a:rPr>
              <a:t>,</a:t>
            </a:r>
            <a:r>
              <a:rPr lang="en-US" b="1" u="sng">
                <a:effectLst>
                  <a:outerShdw blurRad="38100" dist="38100" dir="2700000" algn="tl">
                    <a:srgbClr val="000000"/>
                  </a:outerShdw>
                </a:effectLst>
              </a:rPr>
              <a:t> </a:t>
            </a:r>
            <a:endParaRPr lang="el-GR" b="1">
              <a:effectLst>
                <a:outerShdw blurRad="38100" dist="38100" dir="2700000" algn="tl">
                  <a:srgbClr val="000000"/>
                </a:outerShdw>
              </a:effectLst>
            </a:endParaRPr>
          </a:p>
          <a:p>
            <a:pPr>
              <a:defRPr/>
            </a:pPr>
            <a:endParaRPr lang="el-GR" sz="1000"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7110"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47111" name="Picture 8"/>
          <p:cNvPicPr>
            <a:picLocks noChangeAspect="1" noChangeArrowheads="1"/>
          </p:cNvPicPr>
          <p:nvPr/>
        </p:nvPicPr>
        <p:blipFill>
          <a:blip r:embed="rId3" cstate="print"/>
          <a:srcRect/>
          <a:stretch>
            <a:fillRect/>
          </a:stretch>
        </p:blipFill>
        <p:spPr bwMode="auto">
          <a:xfrm>
            <a:off x="1116013" y="2201863"/>
            <a:ext cx="6780212" cy="4503737"/>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847E701-11FA-4DF6-BEF9-6EF462E018D8}" type="slidenum">
              <a:rPr lang="el-GR" sz="1400"/>
              <a:pPr algn="r"/>
              <a:t>33</a:t>
            </a:fld>
            <a:endParaRPr lang="el-GR" sz="1400"/>
          </a:p>
        </p:txBody>
      </p:sp>
      <p:sp>
        <p:nvSpPr>
          <p:cNvPr id="55298" name="Rectangle 2"/>
          <p:cNvSpPr>
            <a:spLocks noGrp="1" noChangeArrowheads="1"/>
          </p:cNvSpPr>
          <p:nvPr>
            <p:ph type="title" idx="4294967295"/>
          </p:nvPr>
        </p:nvSpPr>
        <p:spPr>
          <a:xfrm>
            <a:off x="228600" y="65722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714375"/>
            <a:ext cx="8686800" cy="16954500"/>
          </a:xfrm>
          <a:prstGeom prst="rect">
            <a:avLst/>
          </a:prstGeom>
        </p:spPr>
        <p:txBody>
          <a:bodyPr>
            <a:spAutoFit/>
          </a:bodyPr>
          <a:lstStyle/>
          <a:p>
            <a:pPr>
              <a:defRPr/>
            </a:pPr>
            <a:endParaRPr lang="el-GR" sz="2800" b="1" u="sng">
              <a:effectLst>
                <a:outerShdw blurRad="38100" dist="38100" dir="2700000" algn="tl">
                  <a:srgbClr val="000000"/>
                </a:outerShdw>
              </a:effectLst>
            </a:endParaRPr>
          </a:p>
          <a:p>
            <a:pPr>
              <a:defRPr/>
            </a:pPr>
            <a:endParaRPr lang="el-GR" b="1">
              <a:solidFill>
                <a:srgbClr val="FF9900"/>
              </a:solidFill>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endParaRPr lang="el-GR" sz="900" b="1" u="sng"/>
          </a:p>
          <a:p>
            <a:pPr>
              <a:defRPr/>
            </a:pPr>
            <a:r>
              <a:rPr lang="el-GR" b="1" u="sng">
                <a:effectLst>
                  <a:outerShdw blurRad="38100" dist="38100" dir="2700000" algn="tl">
                    <a:srgbClr val="000000"/>
                  </a:outerShdw>
                </a:effectLst>
              </a:rPr>
              <a:t>Β. Η ετήσια αντικειμενική δαπάνη </a:t>
            </a:r>
            <a:r>
              <a:rPr lang="el-GR" b="1" u="sng">
                <a:solidFill>
                  <a:schemeClr val="tx2"/>
                </a:solidFill>
                <a:effectLst>
                  <a:outerShdw blurRad="38100" dist="38100" dir="2700000" algn="tl">
                    <a:srgbClr val="000000"/>
                  </a:outerShdw>
                </a:effectLst>
              </a:rPr>
              <a:t>επιβατικού αυτοκινήτου Ι.Χ</a:t>
            </a:r>
            <a:r>
              <a:rPr lang="el-GR" b="1" u="sng">
                <a:effectLst>
                  <a:outerShdw blurRad="38100" dist="38100" dir="2700000" algn="tl">
                    <a:srgbClr val="000000"/>
                  </a:outerShdw>
                </a:effectLst>
              </a:rPr>
              <a:t>.</a:t>
            </a:r>
            <a:r>
              <a:rPr lang="en-US" b="1" u="sng">
                <a:effectLst>
                  <a:outerShdw blurRad="38100" dist="38100" dir="2700000" algn="tl">
                    <a:srgbClr val="000000"/>
                  </a:outerShdw>
                </a:effectLst>
              </a:rPr>
              <a:t> (</a:t>
            </a:r>
            <a:r>
              <a:rPr lang="el-GR" b="1" u="sng">
                <a:effectLst>
                  <a:outerShdw blurRad="38100" dist="38100" dir="2700000" algn="tl">
                    <a:srgbClr val="000000"/>
                  </a:outerShdw>
                </a:effectLst>
              </a:rPr>
              <a:t>συνέχεια) </a:t>
            </a:r>
          </a:p>
          <a:p>
            <a:pPr>
              <a:defRPr/>
            </a:pPr>
            <a:endParaRPr lang="el-GR" sz="1000" b="1">
              <a:effectLst>
                <a:outerShdw blurRad="38100" dist="38100" dir="2700000" algn="tl">
                  <a:srgbClr val="000000"/>
                </a:outerShdw>
              </a:effectLst>
            </a:endParaRPr>
          </a:p>
          <a:p>
            <a:pPr>
              <a:defRPr/>
            </a:pPr>
            <a:r>
              <a:rPr lang="el-GR" b="1">
                <a:effectLst>
                  <a:outerShdw blurRad="38100" dist="38100" dir="2700000" algn="tl">
                    <a:srgbClr val="000000"/>
                  </a:outerShdw>
                </a:effectLst>
              </a:rPr>
              <a:t>Για </a:t>
            </a:r>
            <a:r>
              <a:rPr lang="el-GR" b="1">
                <a:solidFill>
                  <a:srgbClr val="FFFF00"/>
                </a:solidFill>
                <a:effectLst>
                  <a:outerShdw blurRad="38100" dist="38100" dir="2700000" algn="tl">
                    <a:srgbClr val="000000"/>
                  </a:outerShdw>
                </a:effectLst>
              </a:rPr>
              <a:t>εταιρικά αυτοκίνητα </a:t>
            </a:r>
            <a:r>
              <a:rPr lang="el-GR" b="1">
                <a:effectLst>
                  <a:outerShdw blurRad="38100" dist="38100" dir="2700000" algn="tl">
                    <a:srgbClr val="000000"/>
                  </a:outerShdw>
                </a:effectLst>
              </a:rPr>
              <a:t>που χρησιμοποιούνται από εταίρους, διαχειριστές, προέδρους Δ.Σ., διευθύνοντες συμβούλους κλπ, ισχύει το τεκμήριο διαβίωσης στο όνομά τους, όπως και με το παλαιό καθεστώς, αλλά με βάση τα παραπάνω. </a:t>
            </a:r>
          </a:p>
          <a:p>
            <a:pPr>
              <a:defRPr/>
            </a:pPr>
            <a:r>
              <a:rPr lang="el-GR" b="1" u="sng">
                <a:effectLst>
                  <a:outerShdw blurRad="38100" dist="38100" dir="2700000" algn="tl">
                    <a:srgbClr val="000000"/>
                  </a:outerShdw>
                </a:effectLst>
              </a:rPr>
              <a:t>Προσοχή</a:t>
            </a:r>
            <a:r>
              <a:rPr lang="el-GR" b="1">
                <a:effectLst>
                  <a:outerShdw blurRad="38100" dist="38100" dir="2700000" algn="tl">
                    <a:srgbClr val="000000"/>
                  </a:outerShdw>
                </a:effectLst>
              </a:rPr>
              <a:t> </a:t>
            </a:r>
            <a:r>
              <a:rPr lang="el-GR" b="1">
                <a:solidFill>
                  <a:schemeClr val="tx2"/>
                </a:solidFill>
                <a:effectLst>
                  <a:outerShdw blurRad="38100" dist="38100" dir="2700000" algn="tl">
                    <a:srgbClr val="000000"/>
                  </a:outerShdw>
                </a:effectLst>
              </a:rPr>
              <a:t>Καταργείται η απαλλαγή</a:t>
            </a:r>
            <a:r>
              <a:rPr lang="el-GR" b="1">
                <a:effectLst>
                  <a:outerShdw blurRad="38100" dist="38100" dir="2700000" algn="tl">
                    <a:srgbClr val="000000"/>
                  </a:outerShdw>
                </a:effectLst>
              </a:rPr>
              <a:t> από την ετήσια τεκμαρτή δαπάνη διαβίωσης για τα επιβατικά ΙΧ αυτοκίνητα των επιχειρήσεων του Ν.89/1967, του Ν.27/1975 κλπ που βαρύνει το πρόσωπο που τις εκπροσωπεί στην Ελλάδα.</a:t>
            </a: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8134"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noFill/>
        </p:spPr>
        <p:txBody>
          <a:bodyPr/>
          <a:lstStyle/>
          <a:p>
            <a:fld id="{91680715-3D92-4E39-9F83-19C0C51A0B93}" type="slidenum">
              <a:rPr lang="el-GR" smtClean="0"/>
              <a:pPr/>
              <a:t>34</a:t>
            </a:fld>
            <a:endParaRPr lang="el-GR" smtClean="0"/>
          </a:p>
        </p:txBody>
      </p:sp>
      <p:sp>
        <p:nvSpPr>
          <p:cNvPr id="55298" name="Rectangle 2"/>
          <p:cNvSpPr>
            <a:spLocks noGrp="1" noChangeArrowheads="1"/>
          </p:cNvSpPr>
          <p:nvPr>
            <p:ph type="title"/>
          </p:nvPr>
        </p:nvSpPr>
        <p:spPr>
          <a:xfrm>
            <a:off x="228600" y="65722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714375"/>
            <a:ext cx="8915400" cy="17183100"/>
          </a:xfrm>
          <a:prstGeom prst="rect">
            <a:avLst/>
          </a:prstGeom>
        </p:spPr>
        <p:txBody>
          <a:bodyPr>
            <a:spAutoFit/>
          </a:bodyPr>
          <a:lstStyle/>
          <a:p>
            <a:pPr>
              <a:defRPr/>
            </a:pPr>
            <a:endParaRPr lang="el-GR" sz="2800" b="1" u="sng">
              <a:effectLst>
                <a:outerShdw blurRad="38100" dist="38100" dir="2700000" algn="tl">
                  <a:srgbClr val="000000"/>
                </a:outerShdw>
              </a:effectLst>
            </a:endParaRPr>
          </a:p>
          <a:p>
            <a:pPr>
              <a:defRPr/>
            </a:pPr>
            <a:endParaRPr lang="el-GR" b="1">
              <a:solidFill>
                <a:srgbClr val="FF9900"/>
              </a:solidFill>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endParaRPr lang="el-GR" sz="1000" b="1" u="sng"/>
          </a:p>
          <a:p>
            <a:pPr>
              <a:defRPr/>
            </a:pPr>
            <a:r>
              <a:rPr lang="el-GR" b="1" u="sng">
                <a:effectLst>
                  <a:outerShdw blurRad="38100" dist="38100" dir="2700000" algn="tl">
                    <a:srgbClr val="000000"/>
                  </a:outerShdw>
                </a:effectLst>
              </a:rPr>
              <a:t>Γ. Δαπάνη </a:t>
            </a:r>
            <a:r>
              <a:rPr lang="el-GR" b="1" u="sng">
                <a:solidFill>
                  <a:schemeClr val="tx2"/>
                </a:solidFill>
                <a:effectLst>
                  <a:outerShdw blurRad="38100" dist="38100" dir="2700000" algn="tl">
                    <a:srgbClr val="000000"/>
                  </a:outerShdw>
                </a:effectLst>
              </a:rPr>
              <a:t>ιδιωτικών σχολείων στοιχειώδους και μέσης εκπαίδευσης,</a:t>
            </a:r>
            <a:r>
              <a:rPr lang="el-GR" b="1" u="sng">
                <a:effectLst>
                  <a:outerShdw blurRad="38100" dist="38100" dir="2700000" algn="tl">
                    <a:srgbClr val="000000"/>
                  </a:outerShdw>
                </a:effectLst>
              </a:rPr>
              <a:t> όπως αυτή προκύπτει από τις σχετικές αποδείξεις παροχής υπηρεσιών</a:t>
            </a:r>
            <a:r>
              <a:rPr lang="el-GR"/>
              <a:t> .</a:t>
            </a:r>
          </a:p>
          <a:p>
            <a:pPr>
              <a:defRPr/>
            </a:pPr>
            <a:endParaRPr lang="el-GR"/>
          </a:p>
          <a:p>
            <a:pPr>
              <a:defRPr/>
            </a:pPr>
            <a:r>
              <a:rPr lang="el-GR" b="1">
                <a:effectLst>
                  <a:outerShdw blurRad="38100" dist="38100" dir="2700000" algn="tl">
                    <a:srgbClr val="000000"/>
                  </a:outerShdw>
                </a:effectLst>
              </a:rPr>
              <a:t>Δ. </a:t>
            </a:r>
            <a:r>
              <a:rPr lang="el-GR" b="1" u="sng">
                <a:effectLst>
                  <a:outerShdw blurRad="38100" dist="38100" dir="2700000" algn="tl">
                    <a:srgbClr val="000000"/>
                  </a:outerShdw>
                </a:effectLst>
              </a:rPr>
              <a:t>Δαπάνη</a:t>
            </a:r>
            <a:r>
              <a:rPr lang="el-GR" b="1" u="sng">
                <a:solidFill>
                  <a:schemeClr val="tx2"/>
                </a:solidFill>
                <a:effectLst>
                  <a:outerShdw blurRad="38100" dist="38100" dir="2700000" algn="tl">
                    <a:srgbClr val="000000"/>
                  </a:outerShdw>
                </a:effectLst>
              </a:rPr>
              <a:t> οικιακών βοηθών, οδηγών αυτοκινήτου</a:t>
            </a:r>
            <a:r>
              <a:rPr lang="el-GR" b="1">
                <a:effectLst>
                  <a:outerShdw blurRad="38100" dist="38100" dir="2700000" algn="tl">
                    <a:srgbClr val="000000"/>
                  </a:outerShdw>
                </a:effectLst>
              </a:rPr>
              <a:t> κλπ.</a:t>
            </a:r>
            <a:br>
              <a:rPr lang="el-GR" b="1">
                <a:effectLst>
                  <a:outerShdw blurRad="38100" dist="38100" dir="2700000" algn="tl">
                    <a:srgbClr val="000000"/>
                  </a:outerShdw>
                </a:effectLst>
              </a:rPr>
            </a:br>
            <a:r>
              <a:rPr lang="el-GR" b="1">
                <a:effectLst>
                  <a:outerShdw blurRad="38100" dist="38100" dir="2700000" algn="tl">
                    <a:srgbClr val="000000"/>
                  </a:outerShdw>
                </a:effectLst>
              </a:rPr>
              <a:t>η οποία ορίζεται στο κατώτατο όριο αμοιβών, όπως αυτό προσδιορίζεται από τις ισχύουσες διατάξεις για την αντίστοιχη κατηγορία εργαζομένων. </a:t>
            </a:r>
            <a:r>
              <a:rPr lang="el-GR" b="1">
                <a:solidFill>
                  <a:schemeClr val="tx2"/>
                </a:solidFill>
                <a:effectLst>
                  <a:outerShdw blurRad="38100" dist="38100" dir="2700000" algn="tl">
                    <a:srgbClr val="000000"/>
                  </a:outerShdw>
                </a:effectLst>
              </a:rPr>
              <a:t>Εξαιρούνται οι δαπάνες </a:t>
            </a:r>
          </a:p>
          <a:p>
            <a:pPr>
              <a:defRPr/>
            </a:pPr>
            <a:r>
              <a:rPr lang="el-GR" b="1">
                <a:solidFill>
                  <a:schemeClr val="tx2"/>
                </a:solidFill>
                <a:effectLst>
                  <a:outerShdw blurRad="38100" dist="38100" dir="2700000" algn="tl">
                    <a:srgbClr val="000000"/>
                  </a:outerShdw>
                </a:effectLst>
              </a:rPr>
              <a:t>για έναν μόνο οικιακό βοηθό</a:t>
            </a:r>
            <a:r>
              <a:rPr lang="el-GR" b="1">
                <a:effectLst>
                  <a:outerShdw blurRad="38100" dist="38100" dir="2700000" algn="tl">
                    <a:srgbClr val="000000"/>
                  </a:outerShdw>
                </a:effectLst>
              </a:rPr>
              <a:t>.</a:t>
            </a:r>
          </a:p>
          <a:p>
            <a:pPr>
              <a:defRPr/>
            </a:pPr>
            <a:r>
              <a:rPr lang="el-GR" b="1" u="sng">
                <a:effectLst>
                  <a:outerShdw blurRad="38100" dist="38100" dir="2700000" algn="tl">
                    <a:srgbClr val="000000"/>
                  </a:outerShdw>
                </a:effectLst>
              </a:rPr>
              <a:t/>
            </a:r>
            <a:br>
              <a:rPr lang="el-GR" b="1" u="sng">
                <a:effectLst>
                  <a:outerShdw blurRad="38100" dist="38100" dir="2700000" algn="tl">
                    <a:srgbClr val="000000"/>
                  </a:outerShdw>
                </a:effectLst>
              </a:rPr>
            </a:br>
            <a:endParaRPr lang="el-GR" b="1">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49158"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E5A478D-4A13-4A27-8436-60FC4427A3EE}" type="slidenum">
              <a:rPr lang="el-GR" sz="1400"/>
              <a:pPr algn="r"/>
              <a:t>35</a:t>
            </a:fld>
            <a:endParaRPr lang="el-GR" sz="1400"/>
          </a:p>
        </p:txBody>
      </p:sp>
      <p:sp>
        <p:nvSpPr>
          <p:cNvPr id="55298" name="Rectangle 2"/>
          <p:cNvSpPr>
            <a:spLocks noGrp="1" noChangeArrowheads="1"/>
          </p:cNvSpPr>
          <p:nvPr>
            <p:ph type="title" idx="4294967295"/>
          </p:nvPr>
        </p:nvSpPr>
        <p:spPr>
          <a:xfrm>
            <a:off x="2124075" y="42863"/>
            <a:ext cx="7019925" cy="714375"/>
          </a:xfrm>
          <a:effectLst>
            <a:outerShdw dist="35921" dir="2700000" algn="ctr" rotWithShape="0">
              <a:schemeClr val="bg2"/>
            </a:outerShdw>
          </a:effectLst>
        </p:spPr>
        <p:txBody>
          <a:bodyPr/>
          <a:lstStyle/>
          <a:p>
            <a:pPr eaLnBrk="1" hangingPunct="1">
              <a:defRPr/>
            </a:pPr>
            <a:r>
              <a:rPr lang="el-GR" sz="2800" b="1" smtClean="0"/>
              <a:t>Φορολογία εισοδήματος – Φυσικά πρόσωπα</a:t>
            </a:r>
            <a:endParaRPr lang="el-GR" sz="2800" b="1" smtClean="0">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500063"/>
            <a:ext cx="8686800" cy="13943012"/>
          </a:xfrm>
          <a:prstGeom prst="rect">
            <a:avLst/>
          </a:prstGeom>
        </p:spPr>
        <p:txBody>
          <a:bodyPr>
            <a:spAutoFit/>
          </a:bodyPr>
          <a:lstStyle/>
          <a:p>
            <a:pPr>
              <a:defRPr/>
            </a:pPr>
            <a:endParaRPr lang="el-GR" sz="1000" b="1">
              <a:solidFill>
                <a:srgbClr val="FF9900"/>
              </a:solidFill>
              <a:effectLst>
                <a:outerShdw blurRad="38100" dist="38100" dir="2700000" algn="tl">
                  <a:srgbClr val="000000"/>
                </a:outerShdw>
              </a:effectLst>
            </a:endParaRPr>
          </a:p>
          <a:p>
            <a:pPr>
              <a:defRPr/>
            </a:pPr>
            <a:r>
              <a:rPr lang="el-GR" b="1">
                <a:solidFill>
                  <a:srgbClr val="FF9900"/>
                </a:solidFill>
                <a:effectLst>
                  <a:outerShdw blurRad="38100" dist="38100" dir="2700000" algn="tl">
                    <a:srgbClr val="000000"/>
                  </a:outerShdw>
                </a:effectLst>
              </a:rPr>
              <a:t>Προσδιορισμός εισοδήματος με βάση αντικειμενικά κριτήρια</a:t>
            </a:r>
            <a:endParaRPr lang="el-GR" b="1" u="sng">
              <a:solidFill>
                <a:srgbClr val="FF9900"/>
              </a:solidFill>
              <a:effectLst>
                <a:outerShdw blurRad="38100" dist="38100" dir="2700000" algn="tl">
                  <a:srgbClr val="000000"/>
                </a:outerShdw>
              </a:effectLst>
            </a:endParaRPr>
          </a:p>
          <a:p>
            <a:pPr>
              <a:defRPr/>
            </a:pPr>
            <a:endParaRPr lang="el-GR" sz="900" b="1" u="sng">
              <a:effectLst>
                <a:outerShdw blurRad="38100" dist="38100" dir="2700000" algn="tl">
                  <a:srgbClr val="000000"/>
                </a:outerShdw>
              </a:effectLst>
            </a:endParaRPr>
          </a:p>
          <a:p>
            <a:pPr>
              <a:defRPr/>
            </a:pPr>
            <a:r>
              <a:rPr lang="el-GR" b="1" u="sng">
                <a:effectLst>
                  <a:outerShdw blurRad="38100" dist="38100" dir="2700000" algn="tl">
                    <a:srgbClr val="000000"/>
                  </a:outerShdw>
                </a:effectLst>
              </a:rPr>
              <a:t>Ε. Δαπάνες </a:t>
            </a:r>
            <a:r>
              <a:rPr lang="el-GR" b="1" u="sng">
                <a:solidFill>
                  <a:schemeClr val="tx2"/>
                </a:solidFill>
                <a:effectLst>
                  <a:outerShdw blurRad="38100" dist="38100" dir="2700000" algn="tl">
                    <a:srgbClr val="000000"/>
                  </a:outerShdw>
                </a:effectLst>
              </a:rPr>
              <a:t>σκαφών αναψυχής.</a:t>
            </a:r>
            <a:br>
              <a:rPr lang="el-GR" b="1" u="sng">
                <a:solidFill>
                  <a:schemeClr val="tx2"/>
                </a:solidFill>
                <a:effectLst>
                  <a:outerShdw blurRad="38100" dist="38100" dir="2700000" algn="tl">
                    <a:srgbClr val="000000"/>
                  </a:outerShdw>
                </a:effectLst>
              </a:rPr>
            </a:br>
            <a:r>
              <a:rPr lang="el-GR" sz="1800" b="1">
                <a:effectLst>
                  <a:outerShdw blurRad="38100" dist="38100" dir="2700000" algn="tl">
                    <a:srgbClr val="000000"/>
                  </a:outerShdw>
                </a:effectLst>
              </a:rPr>
              <a:t>α) Μηχανοκίνητα σκάφη ανοικτού τύπου (χωρίς χώρο ενδιαίτησης) μήκους μέχρι 5 μέτρα, στο ποσό των </a:t>
            </a:r>
            <a:r>
              <a:rPr lang="el-GR" b="1">
                <a:effectLst>
                  <a:outerShdw blurRad="38100" dist="38100" dir="2700000" algn="tl">
                    <a:srgbClr val="000000"/>
                  </a:outerShdw>
                </a:effectLst>
              </a:rPr>
              <a:t>€</a:t>
            </a:r>
            <a:r>
              <a:rPr lang="el-GR"/>
              <a:t> </a:t>
            </a:r>
            <a:r>
              <a:rPr lang="el-GR" sz="1800" b="1">
                <a:effectLst>
                  <a:outerShdw blurRad="38100" dist="38100" dir="2700000" algn="tl">
                    <a:srgbClr val="000000"/>
                  </a:outerShdw>
                </a:effectLst>
              </a:rPr>
              <a:t>3.000. Για τα πάνω από 5 μέτρα ορίζεται στο ποσό των </a:t>
            </a:r>
            <a:r>
              <a:rPr lang="el-GR" b="1">
                <a:effectLst>
                  <a:outerShdw blurRad="38100" dist="38100" dir="2700000" algn="tl">
                    <a:srgbClr val="000000"/>
                  </a:outerShdw>
                </a:effectLst>
              </a:rPr>
              <a:t>€</a:t>
            </a:r>
            <a:r>
              <a:rPr lang="el-GR"/>
              <a:t> </a:t>
            </a:r>
            <a:r>
              <a:rPr lang="el-GR" sz="1800" b="1">
                <a:effectLst>
                  <a:outerShdw blurRad="38100" dist="38100" dir="2700000" algn="tl">
                    <a:srgbClr val="000000"/>
                  </a:outerShdw>
                </a:effectLst>
              </a:rPr>
              <a:t>4.000. </a:t>
            </a:r>
          </a:p>
          <a:p>
            <a:pPr>
              <a:defRPr/>
            </a:pPr>
            <a:r>
              <a:rPr lang="el-GR" sz="1800" b="1">
                <a:effectLst>
                  <a:outerShdw blurRad="38100" dist="38100" dir="2700000" algn="tl">
                    <a:srgbClr val="000000"/>
                  </a:outerShdw>
                </a:effectLst>
              </a:rPr>
              <a:t>β) </a:t>
            </a:r>
            <a:r>
              <a:rPr lang="en-US" sz="1800" b="1">
                <a:effectLst>
                  <a:outerShdw blurRad="38100" dist="38100" dir="2700000" algn="tl">
                    <a:srgbClr val="000000"/>
                  </a:outerShdw>
                </a:effectLst>
              </a:rPr>
              <a:t>M</a:t>
            </a:r>
            <a:r>
              <a:rPr lang="el-GR" sz="1800" b="1">
                <a:effectLst>
                  <a:outerShdw blurRad="38100" dist="38100" dir="2700000" algn="tl">
                    <a:srgbClr val="000000"/>
                  </a:outerShdw>
                </a:effectLst>
              </a:rPr>
              <a:t>ηχανοκίνητα ή μικτά σκάφη με χώρους ενδιαίτησης κατά τον ακόλουθο πίνακα </a:t>
            </a:r>
          </a:p>
          <a:p>
            <a:pPr>
              <a:defRPr/>
            </a:pPr>
            <a:endParaRPr lang="el-GR" sz="1800" b="1">
              <a:effectLst>
                <a:outerShdw blurRad="38100" dist="38100" dir="2700000" algn="tl">
                  <a:srgbClr val="000000"/>
                </a:outerShdw>
              </a:effectLst>
            </a:endParaRPr>
          </a:p>
          <a:p>
            <a:pPr>
              <a:defRPr/>
            </a:pPr>
            <a:endParaRPr lang="el-GR" sz="2000" b="1">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0182"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50183" name="Picture 8"/>
          <p:cNvPicPr>
            <a:picLocks noChangeAspect="1" noChangeArrowheads="1"/>
          </p:cNvPicPr>
          <p:nvPr/>
        </p:nvPicPr>
        <p:blipFill>
          <a:blip r:embed="rId3" cstate="print"/>
          <a:srcRect/>
          <a:stretch>
            <a:fillRect/>
          </a:stretch>
        </p:blipFill>
        <p:spPr bwMode="auto">
          <a:xfrm>
            <a:off x="1547813" y="2565400"/>
            <a:ext cx="6088062" cy="41402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61BBA5E-9836-4D26-A0E1-7B61FE321FA5}" type="slidenum">
              <a:rPr lang="el-GR" sz="1400"/>
              <a:pPr algn="r"/>
              <a:t>36</a:t>
            </a:fld>
            <a:endParaRPr lang="el-GR" sz="1400"/>
          </a:p>
        </p:txBody>
      </p:sp>
      <p:sp>
        <p:nvSpPr>
          <p:cNvPr id="55298" name="Rectangle 2"/>
          <p:cNvSpPr>
            <a:spLocks noGrp="1" noChangeArrowheads="1"/>
          </p:cNvSpPr>
          <p:nvPr>
            <p:ph type="title" idx="4294967295"/>
          </p:nvPr>
        </p:nvSpPr>
        <p:spPr>
          <a:xfrm>
            <a:off x="22860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500063"/>
            <a:ext cx="8686800" cy="16968787"/>
          </a:xfrm>
          <a:prstGeom prst="rect">
            <a:avLst/>
          </a:prstGeom>
        </p:spPr>
        <p:txBody>
          <a:bodyPr>
            <a:spAutoFit/>
          </a:bodyPr>
          <a:lstStyle/>
          <a:p>
            <a:pPr>
              <a:defRPr/>
            </a:pPr>
            <a:endParaRPr lang="el-GR" sz="2800" b="1" u="sng">
              <a:effectLst>
                <a:outerShdw blurRad="38100" dist="38100" dir="2700000" algn="tl">
                  <a:srgbClr val="000000"/>
                </a:outerShdw>
              </a:effectLst>
            </a:endParaRPr>
          </a:p>
          <a:p>
            <a:pPr>
              <a:defRPr/>
            </a:pPr>
            <a:r>
              <a:rPr lang="el-GR" b="1" u="sng">
                <a:effectLst>
                  <a:outerShdw blurRad="38100" dist="38100" dir="2700000" algn="tl">
                    <a:srgbClr val="000000"/>
                  </a:outerShdw>
                </a:effectLst>
              </a:rPr>
              <a:t>Ε. Δαπάνες </a:t>
            </a:r>
            <a:r>
              <a:rPr lang="el-GR" b="1" u="sng">
                <a:solidFill>
                  <a:schemeClr val="tx2"/>
                </a:solidFill>
                <a:effectLst>
                  <a:outerShdw blurRad="38100" dist="38100" dir="2700000" algn="tl">
                    <a:srgbClr val="000000"/>
                  </a:outerShdw>
                </a:effectLst>
              </a:rPr>
              <a:t>σκαφών αναψυχής </a:t>
            </a:r>
            <a:r>
              <a:rPr lang="el-GR" b="1" u="sng">
                <a:effectLst>
                  <a:outerShdw blurRad="38100" dist="38100" dir="2700000" algn="tl">
                    <a:srgbClr val="000000"/>
                  </a:outerShdw>
                </a:effectLst>
              </a:rPr>
              <a:t>(συνέχεια)</a:t>
            </a:r>
            <a:r>
              <a:rPr lang="el-GR" b="1" u="sng">
                <a:solidFill>
                  <a:schemeClr val="tx2"/>
                </a:solidFill>
                <a:effectLst>
                  <a:outerShdw blurRad="38100" dist="38100" dir="2700000" algn="tl">
                    <a:srgbClr val="000000"/>
                  </a:outerShdw>
                </a:effectLst>
              </a:rPr>
              <a:t> . </a:t>
            </a:r>
            <a:br>
              <a:rPr lang="el-GR" b="1" u="sng">
                <a:solidFill>
                  <a:schemeClr val="tx2"/>
                </a:solidFill>
                <a:effectLst>
                  <a:outerShdw blurRad="38100" dist="38100" dir="2700000" algn="tl">
                    <a:srgbClr val="000000"/>
                  </a:outerShdw>
                </a:effectLst>
              </a:rPr>
            </a:br>
            <a:endParaRPr lang="el-GR" b="1" u="sng">
              <a:solidFill>
                <a:schemeClr val="tx2"/>
              </a:solidFill>
              <a:effectLst>
                <a:outerShdw blurRad="38100" dist="38100" dir="2700000" algn="tl">
                  <a:srgbClr val="000000"/>
                </a:outerShdw>
              </a:effectLst>
            </a:endParaRPr>
          </a:p>
          <a:p>
            <a:pPr>
              <a:defRPr/>
            </a:pPr>
            <a:r>
              <a:rPr lang="el-GR" b="1">
                <a:effectLst>
                  <a:outerShdw blurRad="38100" dist="38100" dir="2700000" algn="tl">
                    <a:srgbClr val="000000"/>
                  </a:outerShdw>
                </a:effectLst>
              </a:rPr>
              <a:t>Τα ποσά του πίνακα μειώνονται κατά 50% προκειμένου για </a:t>
            </a:r>
            <a:r>
              <a:rPr lang="el-GR" b="1" u="sng">
                <a:effectLst>
                  <a:outerShdw blurRad="38100" dist="38100" dir="2700000" algn="tl">
                    <a:srgbClr val="000000"/>
                  </a:outerShdw>
                </a:effectLst>
              </a:rPr>
              <a:t>τα ιστιοφόρα σκάφη.</a:t>
            </a:r>
            <a:br>
              <a:rPr lang="el-GR" b="1" u="sng">
                <a:effectLst>
                  <a:outerShdw blurRad="38100" dist="38100" dir="2700000" algn="tl">
                    <a:srgbClr val="000000"/>
                  </a:outerShdw>
                </a:effectLst>
              </a:rPr>
            </a:br>
            <a:r>
              <a:rPr lang="el-GR" b="1">
                <a:effectLst>
                  <a:outerShdw blurRad="38100" dist="38100" dir="2700000" algn="tl">
                    <a:srgbClr val="000000"/>
                  </a:outerShdw>
                </a:effectLst>
              </a:rPr>
              <a:t/>
            </a:r>
            <a:br>
              <a:rPr lang="el-GR" b="1">
                <a:effectLst>
                  <a:outerShdw blurRad="38100" dist="38100" dir="2700000" algn="tl">
                    <a:srgbClr val="000000"/>
                  </a:outerShdw>
                </a:effectLst>
              </a:rPr>
            </a:br>
            <a:r>
              <a:rPr lang="el-GR" b="1">
                <a:effectLst>
                  <a:outerShdw blurRad="38100" dist="38100" dir="2700000" algn="tl">
                    <a:srgbClr val="000000"/>
                  </a:outerShdw>
                </a:effectLst>
              </a:rPr>
              <a:t>Για σκάφη με μόνιμο ναυτολογημένο πλήρωμα για ολόκληρο ή μέρος του έτους, στην παραπάνω δαπάνη </a:t>
            </a:r>
            <a:r>
              <a:rPr lang="el-GR" b="1" u="sng">
                <a:effectLst>
                  <a:outerShdw blurRad="38100" dist="38100" dir="2700000" algn="tl">
                    <a:srgbClr val="000000"/>
                  </a:outerShdw>
                </a:effectLst>
              </a:rPr>
              <a:t>προστίθεται και η αμοιβή του πληρώματος,</a:t>
            </a:r>
            <a:r>
              <a:rPr lang="el-GR" b="1">
                <a:effectLst>
                  <a:outerShdw blurRad="38100" dist="38100" dir="2700000" algn="tl">
                    <a:srgbClr val="000000"/>
                  </a:outerShdw>
                </a:effectLst>
              </a:rPr>
              <a:t> ενώ </a:t>
            </a:r>
          </a:p>
          <a:p>
            <a:pPr>
              <a:defRPr/>
            </a:pPr>
            <a:r>
              <a:rPr lang="el-GR" b="1">
                <a:effectLst>
                  <a:outerShdw blurRad="38100" dist="38100" dir="2700000" algn="tl">
                    <a:srgbClr val="000000"/>
                  </a:outerShdw>
                </a:effectLst>
              </a:rPr>
              <a:t>Τα σκάφη επαγγελματικής χρήσης </a:t>
            </a:r>
            <a:r>
              <a:rPr lang="el-GR" b="1" u="sng">
                <a:effectLst>
                  <a:outerShdw blurRad="38100" dist="38100" dir="2700000" algn="tl">
                    <a:srgbClr val="000000"/>
                  </a:outerShdw>
                </a:effectLst>
              </a:rPr>
              <a:t>δεν λαμβάνονται υπόψη για την επαγγελματική δαπάνη</a:t>
            </a:r>
            <a:r>
              <a:rPr lang="el-GR" b="1">
                <a:effectLst>
                  <a:outerShdw blurRad="38100" dist="38100" dir="2700000" algn="tl">
                    <a:srgbClr val="000000"/>
                  </a:outerShdw>
                </a:effectLst>
              </a:rPr>
              <a:t>. </a:t>
            </a:r>
            <a:br>
              <a:rPr lang="el-GR" b="1">
                <a:effectLst>
                  <a:outerShdw blurRad="38100" dist="38100" dir="2700000" algn="tl">
                    <a:srgbClr val="000000"/>
                  </a:outerShdw>
                </a:effectLst>
              </a:rPr>
            </a:br>
            <a:r>
              <a:rPr lang="el-GR" b="1">
                <a:effectLst>
                  <a:outerShdw blurRad="38100" dist="38100" dir="2700000" algn="tl">
                    <a:srgbClr val="000000"/>
                  </a:outerShdw>
                </a:effectLst>
              </a:rPr>
              <a:t/>
            </a:r>
            <a:br>
              <a:rPr lang="el-GR" b="1">
                <a:effectLst>
                  <a:outerShdw blurRad="38100" dist="38100" dir="2700000" algn="tl">
                    <a:srgbClr val="000000"/>
                  </a:outerShdw>
                </a:effectLst>
              </a:rPr>
            </a:br>
            <a:r>
              <a:rPr lang="el-GR" b="1">
                <a:effectLst>
                  <a:outerShdw blurRad="38100" dist="38100" dir="2700000" algn="tl">
                    <a:srgbClr val="000000"/>
                  </a:outerShdw>
                </a:effectLst>
              </a:rPr>
              <a:t>Α</a:t>
            </a:r>
            <a:r>
              <a:rPr lang="el-GR" b="1" u="sng">
                <a:effectLst>
                  <a:outerShdw blurRad="38100" dist="38100" dir="2700000" algn="tl">
                    <a:srgbClr val="000000"/>
                  </a:outerShdw>
                </a:effectLst>
              </a:rPr>
              <a:t>ναγνωρίζεται η ακινησία για τα σκάφη αναψυχής ιδιωτικής χρήσης</a:t>
            </a:r>
            <a:r>
              <a:rPr lang="el-GR" b="1">
                <a:effectLst>
                  <a:outerShdw blurRad="38100" dist="38100" dir="2700000" algn="tl">
                    <a:srgbClr val="000000"/>
                  </a:outerShdw>
                </a:effectLst>
              </a:rPr>
              <a:t>.  Για την απόδειξη του χρόνου ακινησίας πρέπει να συνυποβάλλεται βεβαίωση της αρμόδιας Λιμενικής Αρχής.</a:t>
            </a:r>
            <a:endParaRPr lang="el-GR" sz="2000" b="1">
              <a:effectLst>
                <a:outerShdw blurRad="38100" dist="38100" dir="2700000" algn="tl">
                  <a:srgbClr val="000000"/>
                </a:outerShdw>
              </a:effectLst>
            </a:endParaRPr>
          </a:p>
          <a:p>
            <a:pPr>
              <a:defRPr/>
            </a:pPr>
            <a:endParaRPr lang="el-GR" sz="2800" b="1"/>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1206"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F6456A9-18FF-4DE6-86A7-DC63D2A50CFA}" type="slidenum">
              <a:rPr lang="el-GR" sz="1400"/>
              <a:pPr algn="r"/>
              <a:t>37</a:t>
            </a:fld>
            <a:endParaRPr lang="el-GR" sz="1400"/>
          </a:p>
        </p:txBody>
      </p:sp>
      <p:sp>
        <p:nvSpPr>
          <p:cNvPr id="55298" name="Rectangle 2"/>
          <p:cNvSpPr>
            <a:spLocks noGrp="1" noChangeArrowheads="1"/>
          </p:cNvSpPr>
          <p:nvPr>
            <p:ph type="title" idx="4294967295"/>
          </p:nvPr>
        </p:nvSpPr>
        <p:spPr>
          <a:xfrm>
            <a:off x="228600" y="3000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500063"/>
            <a:ext cx="8915400" cy="18794412"/>
          </a:xfrm>
          <a:prstGeom prst="rect">
            <a:avLst/>
          </a:prstGeom>
        </p:spPr>
        <p:txBody>
          <a:bodyPr>
            <a:spAutoFit/>
          </a:bodyPr>
          <a:lstStyle/>
          <a:p>
            <a:pPr>
              <a:defRPr/>
            </a:pPr>
            <a:endParaRPr lang="el-GR" sz="2800" b="1" u="sng">
              <a:effectLst>
                <a:outerShdw blurRad="38100" dist="38100" dir="2700000" algn="tl">
                  <a:srgbClr val="000000"/>
                </a:outerShdw>
              </a:effectLst>
            </a:endParaRPr>
          </a:p>
          <a:p>
            <a:pPr>
              <a:defRPr/>
            </a:pPr>
            <a:r>
              <a:rPr lang="el-GR" b="1" u="sng">
                <a:effectLst>
                  <a:outerShdw blurRad="38100" dist="38100" dir="2700000" algn="tl">
                    <a:srgbClr val="000000"/>
                  </a:outerShdw>
                </a:effectLst>
              </a:rPr>
              <a:t>Στ . Δαπάνες </a:t>
            </a:r>
            <a:r>
              <a:rPr lang="el-GR" b="1" u="sng">
                <a:solidFill>
                  <a:schemeClr val="tx2"/>
                </a:solidFill>
                <a:effectLst>
                  <a:outerShdw blurRad="38100" dist="38100" dir="2700000" algn="tl">
                    <a:srgbClr val="000000"/>
                  </a:outerShdw>
                </a:effectLst>
              </a:rPr>
              <a:t>για πισίνες. </a:t>
            </a:r>
          </a:p>
          <a:p>
            <a:pPr>
              <a:buFontTx/>
              <a:buChar char="•"/>
              <a:defRPr/>
            </a:pPr>
            <a:r>
              <a:rPr lang="el-GR" b="1">
                <a:effectLst>
                  <a:outerShdw blurRad="38100" dist="38100" dir="2700000" algn="tl">
                    <a:srgbClr val="000000"/>
                  </a:outerShdw>
                </a:effectLst>
              </a:rPr>
              <a:t>Σε 100 ευρώ το τ.μ. μέχρι και τα 60 τ.μ και σε 200 ευρώ το τ.μ, για επιφάνεια άνω των 60 τ.μ. </a:t>
            </a:r>
          </a:p>
          <a:p>
            <a:pPr>
              <a:buFontTx/>
              <a:buChar char="•"/>
              <a:defRPr/>
            </a:pPr>
            <a:r>
              <a:rPr lang="el-GR" b="1">
                <a:effectLst>
                  <a:outerShdw blurRad="38100" dist="38100" dir="2700000" algn="tl">
                    <a:srgbClr val="000000"/>
                  </a:outerShdw>
                </a:effectLst>
              </a:rPr>
              <a:t>Για </a:t>
            </a:r>
            <a:r>
              <a:rPr lang="el-GR" b="1">
                <a:solidFill>
                  <a:schemeClr val="tx2"/>
                </a:solidFill>
                <a:effectLst>
                  <a:outerShdw blurRad="38100" dist="38100" dir="2700000" algn="tl">
                    <a:srgbClr val="000000"/>
                  </a:outerShdw>
                </a:effectLst>
              </a:rPr>
              <a:t>εσωτερική πισίνα</a:t>
            </a:r>
            <a:r>
              <a:rPr lang="el-GR" b="1">
                <a:effectLst>
                  <a:outerShdw blurRad="38100" dist="38100" dir="2700000" algn="tl">
                    <a:srgbClr val="000000"/>
                  </a:outerShdw>
                </a:effectLst>
              </a:rPr>
              <a:t>, τα παραπάνω ποσά  διπλασιάζονται.</a:t>
            </a:r>
          </a:p>
          <a:p>
            <a:pPr>
              <a:buFontTx/>
              <a:buChar char="•"/>
              <a:defRPr/>
            </a:pPr>
            <a:r>
              <a:rPr lang="el-GR" b="1">
                <a:effectLst>
                  <a:outerShdw blurRad="38100" dist="38100" dir="2700000" algn="tl">
                    <a:srgbClr val="000000"/>
                  </a:outerShdw>
                </a:effectLst>
              </a:rPr>
              <a:t>Για </a:t>
            </a:r>
            <a:r>
              <a:rPr lang="el-GR" b="1">
                <a:solidFill>
                  <a:schemeClr val="tx2"/>
                </a:solidFill>
                <a:effectLst>
                  <a:outerShdw blurRad="38100" dist="38100" dir="2700000" algn="tl">
                    <a:srgbClr val="000000"/>
                  </a:outerShdw>
                </a:effectLst>
              </a:rPr>
              <a:t>κοινόχρηστες πισίνες</a:t>
            </a:r>
            <a:r>
              <a:rPr lang="el-GR" b="1">
                <a:effectLst>
                  <a:outerShdw blurRad="38100" dist="38100" dir="2700000" algn="tl">
                    <a:srgbClr val="000000"/>
                  </a:outerShdw>
                </a:effectLst>
              </a:rPr>
              <a:t> που βρίσκονται σε συγκροτήματα πολυκατοικιών, η ετήσια αντικειμενική δαπάνη επιμερίζεται στους ιδιοκτήτες με βάση τα χιλιοστά κάθε  διαμερίσματος στο οικόπεδο. </a:t>
            </a:r>
          </a:p>
          <a:p>
            <a:pPr>
              <a:defRPr/>
            </a:pPr>
            <a:endParaRPr lang="el-GR" b="1">
              <a:effectLst>
                <a:outerShdw blurRad="38100" dist="38100" dir="2700000" algn="tl">
                  <a:srgbClr val="000000"/>
                </a:outerShdw>
              </a:effectLst>
            </a:endParaRPr>
          </a:p>
          <a:p>
            <a:pPr>
              <a:defRPr/>
            </a:pPr>
            <a:r>
              <a:rPr lang="el-GR" b="1">
                <a:effectLst>
                  <a:outerShdw blurRad="38100" dist="38100" dir="2700000" algn="tl">
                    <a:srgbClr val="000000"/>
                  </a:outerShdw>
                </a:effectLst>
              </a:rPr>
              <a:t>Ζ. Προσδιορίζεται </a:t>
            </a:r>
            <a:r>
              <a:rPr lang="el-GR" b="1">
                <a:solidFill>
                  <a:schemeClr val="tx2"/>
                </a:solidFill>
                <a:effectLst>
                  <a:outerShdw blurRad="38100" dist="38100" dir="2700000" algn="tl">
                    <a:srgbClr val="000000"/>
                  </a:outerShdw>
                </a:effectLst>
              </a:rPr>
              <a:t>ελάχιστη ετήσια αντικειμενική δαπάνη</a:t>
            </a:r>
            <a:r>
              <a:rPr lang="el-GR" b="1">
                <a:effectLst>
                  <a:outerShdw blurRad="38100" dist="38100" dir="2700000" algn="tl">
                    <a:srgbClr val="000000"/>
                  </a:outerShdw>
                </a:effectLst>
              </a:rPr>
              <a:t> €</a:t>
            </a:r>
            <a:r>
              <a:rPr lang="el-GR"/>
              <a:t> </a:t>
            </a:r>
            <a:r>
              <a:rPr lang="el-GR" b="1">
                <a:effectLst>
                  <a:outerShdw blurRad="38100" dist="38100" dir="2700000" algn="tl">
                    <a:srgbClr val="000000"/>
                  </a:outerShdw>
                </a:effectLst>
              </a:rPr>
              <a:t>3.000 για άγαμο και € 5.000 έγγαμο.</a:t>
            </a:r>
          </a:p>
          <a:p>
            <a:pPr>
              <a:defRPr/>
            </a:pPr>
            <a:endParaRPr lang="el-GR" b="1">
              <a:effectLst>
                <a:outerShdw blurRad="38100" dist="38100" dir="2700000" algn="tl">
                  <a:srgbClr val="000000"/>
                </a:outerShdw>
              </a:effectLst>
            </a:endParaRPr>
          </a:p>
          <a:p>
            <a:pPr>
              <a:defRPr/>
            </a:pPr>
            <a:r>
              <a:rPr lang="el-GR" b="1">
                <a:effectLst>
                  <a:outerShdw blurRad="38100" dist="38100" dir="2700000" algn="tl">
                    <a:srgbClr val="000000"/>
                  </a:outerShdw>
                </a:effectLst>
              </a:rPr>
              <a:t>Η. </a:t>
            </a:r>
            <a:r>
              <a:rPr lang="el-GR" b="1" u="sng">
                <a:solidFill>
                  <a:schemeClr val="tx2"/>
                </a:solidFill>
                <a:effectLst>
                  <a:outerShdw blurRad="38100" dist="38100" dir="2700000" algn="tl">
                    <a:srgbClr val="000000"/>
                  </a:outerShdw>
                </a:effectLst>
              </a:rPr>
              <a:t>Το εισόδημα  με βάσει τις  αντικειμενικές δαπάνες μειώνεται</a:t>
            </a:r>
            <a:r>
              <a:rPr lang="el-GR">
                <a:solidFill>
                  <a:schemeClr val="tx2"/>
                </a:solidFill>
                <a:effectLst>
                  <a:outerShdw blurRad="38100" dist="38100" dir="2700000" algn="tl">
                    <a:srgbClr val="000000"/>
                  </a:outerShdw>
                </a:effectLst>
              </a:rPr>
              <a:t> </a:t>
            </a:r>
            <a:r>
              <a:rPr lang="el-GR" b="1" u="sng">
                <a:solidFill>
                  <a:schemeClr val="tx2"/>
                </a:solidFill>
                <a:effectLst>
                  <a:outerShdw blurRad="38100" dist="38100" dir="2700000" algn="tl">
                    <a:srgbClr val="000000"/>
                  </a:outerShdw>
                </a:effectLst>
              </a:rPr>
              <a:t>για τους συνταξιούχους οι οποίοι έχουν υπερβεί το 65ο έτος της ηλικίας τους, κατά ποσοστό 30%. </a:t>
            </a:r>
          </a:p>
          <a:p>
            <a:pPr>
              <a:defRPr/>
            </a:pPr>
            <a:endParaRPr lang="el-GR" b="1" u="sng">
              <a:solidFill>
                <a:schemeClr val="tx2"/>
              </a:solidFill>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r>
              <a:rPr lang="el-GR" b="1">
                <a:effectLst>
                  <a:outerShdw blurRad="38100" dist="38100" dir="2700000" algn="tl">
                    <a:srgbClr val="000000"/>
                  </a:outerShdw>
                </a:effectLst>
              </a:rPr>
              <a:t/>
            </a:r>
            <a:br>
              <a:rPr lang="el-GR" b="1">
                <a:effectLst>
                  <a:outerShdw blurRad="38100" dist="38100" dir="2700000" algn="tl">
                    <a:srgbClr val="000000"/>
                  </a:outerShdw>
                </a:effectLst>
              </a:rPr>
            </a:br>
            <a:r>
              <a:rPr lang="el-GR" b="1"/>
              <a:t/>
            </a:r>
            <a:br>
              <a:rPr lang="el-GR" b="1"/>
            </a:br>
            <a:r>
              <a:rPr lang="el-GR" b="1"/>
              <a:t/>
            </a:r>
            <a:br>
              <a:rPr lang="el-GR" b="1"/>
            </a:br>
            <a:endParaRPr lang="el-GR" sz="2800" b="1"/>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2230"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340E080-A2B7-4EB1-B396-C0BE00843E01}" type="slidenum">
              <a:rPr lang="el-GR" sz="1400"/>
              <a:pPr algn="r"/>
              <a:t>38</a:t>
            </a:fld>
            <a:endParaRPr lang="el-GR" sz="1400"/>
          </a:p>
        </p:txBody>
      </p:sp>
      <p:sp>
        <p:nvSpPr>
          <p:cNvPr id="55298" name="Rectangle 2"/>
          <p:cNvSpPr>
            <a:spLocks noGrp="1" noChangeArrowheads="1"/>
          </p:cNvSpPr>
          <p:nvPr>
            <p:ph type="title" idx="4294967295"/>
          </p:nvPr>
        </p:nvSpPr>
        <p:spPr>
          <a:xfrm>
            <a:off x="2124075" y="0"/>
            <a:ext cx="7019925" cy="714375"/>
          </a:xfrm>
          <a:effectLst>
            <a:outerShdw dist="35921" dir="2700000" algn="ctr" rotWithShape="0">
              <a:schemeClr val="bg2"/>
            </a:outerShdw>
          </a:effectLst>
        </p:spPr>
        <p:txBody>
          <a:bodyPr/>
          <a:lstStyle/>
          <a:p>
            <a:pPr eaLnBrk="1" hangingPunct="1">
              <a:defRPr/>
            </a:pPr>
            <a:r>
              <a:rPr lang="el-GR" sz="2800" b="1" smtClean="0"/>
              <a:t>Φορολογία εισοδήματος – Φυσικά πρόσωπα</a:t>
            </a:r>
            <a:endParaRPr lang="el-GR" sz="2800" b="1" smtClean="0">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7" name="Rectangle 6"/>
          <p:cNvSpPr/>
          <p:nvPr/>
        </p:nvSpPr>
        <p:spPr>
          <a:xfrm>
            <a:off x="228600" y="42863"/>
            <a:ext cx="8915400" cy="19677062"/>
          </a:xfrm>
          <a:prstGeom prst="rect">
            <a:avLst/>
          </a:prstGeom>
        </p:spPr>
        <p:txBody>
          <a:bodyPr>
            <a:spAutoFit/>
          </a:bodyPr>
          <a:lstStyle/>
          <a:p>
            <a:pPr>
              <a:defRPr/>
            </a:pPr>
            <a:endParaRPr lang="el-GR" sz="2800" b="1" u="sng" dirty="0">
              <a:effectLst>
                <a:outerShdw blurRad="38100" dist="38100" dir="2700000" algn="tl">
                  <a:srgbClr val="000000"/>
                </a:outerShdw>
              </a:effectLst>
            </a:endParaRPr>
          </a:p>
          <a:p>
            <a:pPr algn="ctr">
              <a:defRPr/>
            </a:pPr>
            <a:r>
              <a:rPr lang="el-GR" b="1" u="sng" dirty="0">
                <a:solidFill>
                  <a:srgbClr val="FF9900"/>
                </a:solidFill>
                <a:effectLst>
                  <a:outerShdw blurRad="38100" dist="38100" dir="2700000" algn="tl">
                    <a:srgbClr val="000000"/>
                  </a:outerShdw>
                </a:effectLst>
              </a:rPr>
              <a:t>Μαχητό το εισόδημα  με βάσει τις  αντικειμενικές δαπάνες</a:t>
            </a:r>
          </a:p>
          <a:p>
            <a:pPr>
              <a:defRPr/>
            </a:pPr>
            <a:r>
              <a:rPr lang="el-GR" b="1" dirty="0">
                <a:effectLst>
                  <a:outerShdw blurRad="38100" dist="38100" dir="2700000" algn="tl">
                    <a:srgbClr val="000000"/>
                  </a:outerShdw>
                </a:effectLst>
              </a:rPr>
              <a:t>Ο φορολογούμενος μπορεί </a:t>
            </a:r>
            <a:r>
              <a:rPr lang="el-GR" b="1" u="sng" dirty="0">
                <a:solidFill>
                  <a:schemeClr val="tx2"/>
                </a:solidFill>
                <a:effectLst>
                  <a:outerShdw blurRad="38100" dist="38100" dir="2700000" algn="tl">
                    <a:srgbClr val="000000"/>
                  </a:outerShdw>
                </a:effectLst>
              </a:rPr>
              <a:t>να αμφισβητήσει το εισόδημα  με βάσει τις  αντικειμενικές δαπάνες,</a:t>
            </a:r>
            <a:r>
              <a:rPr lang="el-GR" b="1" dirty="0">
                <a:effectLst>
                  <a:outerShdw blurRad="38100" dist="38100" dir="2700000" algn="tl">
                    <a:srgbClr val="000000"/>
                  </a:outerShdw>
                </a:effectLst>
              </a:rPr>
              <a:t>  εάν προσκομίσει με την υποβολή της φορολογικής του δήλωσης στοιχεία από τα οποία αποδεικνύεται </a:t>
            </a:r>
            <a:r>
              <a:rPr lang="el-GR" b="1" dirty="0">
                <a:solidFill>
                  <a:schemeClr val="tx2"/>
                </a:solidFill>
                <a:effectLst>
                  <a:outerShdw blurRad="38100" dist="38100" dir="2700000" algn="tl">
                    <a:srgbClr val="000000"/>
                  </a:outerShdw>
                </a:effectLst>
              </a:rPr>
              <a:t>ότι για λόγους ανώτερης βίας πραγματοποίησε δαπάνη μικρότερη από την αντικειμενική. </a:t>
            </a:r>
          </a:p>
          <a:p>
            <a:pPr>
              <a:defRPr/>
            </a:pPr>
            <a:r>
              <a:rPr lang="el-GR" b="1" dirty="0">
                <a:effectLst>
                  <a:outerShdw blurRad="38100" dist="38100" dir="2700000" algn="tl">
                    <a:srgbClr val="000000"/>
                  </a:outerShdw>
                </a:effectLst>
              </a:rPr>
              <a:t>Επίσης </a:t>
            </a:r>
            <a:r>
              <a:rPr lang="el-GR" b="1" dirty="0">
                <a:solidFill>
                  <a:schemeClr val="tx2"/>
                </a:solidFill>
                <a:effectLst>
                  <a:outerShdw blurRad="38100" dist="38100" dir="2700000" algn="tl">
                    <a:srgbClr val="000000"/>
                  </a:outerShdw>
                </a:effectLst>
              </a:rPr>
              <a:t>ειδικές κατηγορίες φορολογούμενων</a:t>
            </a:r>
            <a:r>
              <a:rPr lang="el-GR" b="1" dirty="0">
                <a:effectLst>
                  <a:outerShdw blurRad="38100" dist="38100" dir="2700000" algn="tl">
                    <a:srgbClr val="000000"/>
                  </a:outerShdw>
                </a:effectLst>
              </a:rPr>
              <a:t> μπορούν να αμφισβητήσουν, όπως π.χ. όσοι: </a:t>
            </a:r>
          </a:p>
          <a:p>
            <a:pPr>
              <a:buFontTx/>
              <a:buChar char="•"/>
              <a:defRPr/>
            </a:pPr>
            <a:r>
              <a:rPr lang="el-GR" b="1" dirty="0">
                <a:effectLst>
                  <a:outerShdw blurRad="38100" dist="38100" dir="2700000" algn="tl">
                    <a:srgbClr val="000000"/>
                  </a:outerShdw>
                </a:effectLst>
              </a:rPr>
              <a:t>Υπηρετούν τη στρατιωτική θητεία τους  (η αντικειμενική τους δαπάνη προστίθεται σε αυτή του γονέα).</a:t>
            </a:r>
          </a:p>
          <a:p>
            <a:pPr>
              <a:buFontTx/>
              <a:buChar char="•"/>
              <a:defRPr/>
            </a:pPr>
            <a:r>
              <a:rPr lang="el-GR" b="1" dirty="0">
                <a:effectLst>
                  <a:outerShdw blurRad="38100" dist="38100" dir="2700000" algn="tl">
                    <a:srgbClr val="000000"/>
                  </a:outerShdw>
                </a:effectLst>
              </a:rPr>
              <a:t>Είναι φυλακισμένοι.</a:t>
            </a:r>
          </a:p>
          <a:p>
            <a:pPr>
              <a:buFontTx/>
              <a:buChar char="•"/>
              <a:defRPr/>
            </a:pPr>
            <a:r>
              <a:rPr lang="el-GR" b="1" dirty="0">
                <a:effectLst>
                  <a:outerShdw blurRad="38100" dist="38100" dir="2700000" algn="tl">
                    <a:srgbClr val="000000"/>
                  </a:outerShdw>
                </a:effectLst>
              </a:rPr>
              <a:t>Νοσηλεύονται σε νοσοκομείο ή κλινική. </a:t>
            </a:r>
          </a:p>
          <a:p>
            <a:pPr>
              <a:buFontTx/>
              <a:buChar char="•"/>
              <a:defRPr/>
            </a:pPr>
            <a:r>
              <a:rPr lang="el-GR" b="1" dirty="0">
                <a:effectLst>
                  <a:outerShdw blurRad="38100" dist="38100" dir="2700000" algn="tl">
                    <a:srgbClr val="000000"/>
                  </a:outerShdw>
                </a:effectLst>
              </a:rPr>
              <a:t>Είναι άνεργοι και δικαιούνται βοήθημα ανεργίας. </a:t>
            </a:r>
          </a:p>
          <a:p>
            <a:pPr>
              <a:buFontTx/>
              <a:buChar char="•"/>
              <a:defRPr/>
            </a:pPr>
            <a:r>
              <a:rPr lang="el-GR" b="1" dirty="0">
                <a:effectLst>
                  <a:outerShdw blurRad="38100" dist="38100" dir="2700000" algn="tl">
                    <a:srgbClr val="000000"/>
                  </a:outerShdw>
                </a:effectLst>
              </a:rPr>
              <a:t>Συγκατοικούν με συγγενείς και έχουν μειωμένες δαπάνες διαβίωσης, λόγω  συμβολής στις δαπάνες αυτές των συγγενών τους, με την προϋπόθεση ότι οι τελευταίοι αυτοί έχουν εισόδημα από εμφανείς πηγές.</a:t>
            </a:r>
            <a:r>
              <a:rPr lang="el-GR" dirty="0"/>
              <a:t> </a:t>
            </a:r>
            <a:endParaRPr lang="el-GR" b="1" dirty="0">
              <a:solidFill>
                <a:schemeClr val="hlink"/>
              </a:solidFill>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r>
              <a:rPr lang="el-GR" b="1" dirty="0">
                <a:effectLst>
                  <a:outerShdw blurRad="38100" dist="38100" dir="2700000" algn="tl">
                    <a:srgbClr val="000000"/>
                  </a:outerShdw>
                </a:effectLst>
              </a:rPr>
              <a:t/>
            </a:r>
            <a:br>
              <a:rPr lang="el-GR" b="1" dirty="0">
                <a:effectLst>
                  <a:outerShdw blurRad="38100" dist="38100" dir="2700000" algn="tl">
                    <a:srgbClr val="000000"/>
                  </a:outerShdw>
                </a:effectLst>
              </a:rPr>
            </a:br>
            <a:r>
              <a:rPr lang="el-GR" b="1" dirty="0"/>
              <a:t/>
            </a:r>
            <a:br>
              <a:rPr lang="el-GR" b="1" dirty="0"/>
            </a:br>
            <a:r>
              <a:rPr lang="el-GR" b="1" dirty="0"/>
              <a:t/>
            </a:r>
            <a:br>
              <a:rPr lang="el-GR" b="1" dirty="0"/>
            </a:br>
            <a:endParaRPr lang="el-GR" sz="2800" b="1"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a:p>
            <a:pPr>
              <a:defRPr/>
            </a:pPr>
            <a:endParaRPr lang="el-GR" b="1" dirty="0">
              <a:effectLst>
                <a:outerShdw blurRad="38100" dist="38100" dir="2700000" algn="tl">
                  <a:srgbClr val="000000"/>
                </a:outerShdw>
              </a:effectLst>
            </a:endParaRPr>
          </a:p>
        </p:txBody>
      </p:sp>
      <p:pic>
        <p:nvPicPr>
          <p:cNvPr id="53253"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0EDDE46-4EF0-4915-8D88-94467C6CED74}" type="slidenum">
              <a:rPr lang="el-GR" sz="1400"/>
              <a:pPr algn="r"/>
              <a:t>39</a:t>
            </a:fld>
            <a:endParaRPr lang="el-GR" sz="1400"/>
          </a:p>
        </p:txBody>
      </p:sp>
      <p:sp>
        <p:nvSpPr>
          <p:cNvPr id="55298" name="Rectangle 2"/>
          <p:cNvSpPr>
            <a:spLocks noGrp="1" noChangeArrowheads="1"/>
          </p:cNvSpPr>
          <p:nvPr>
            <p:ph type="title" idx="4294967295"/>
          </p:nvPr>
        </p:nvSpPr>
        <p:spPr>
          <a:xfrm>
            <a:off x="2124075" y="0"/>
            <a:ext cx="7019925" cy="714375"/>
          </a:xfrm>
          <a:effectLst>
            <a:outerShdw dist="35921" dir="2700000" algn="ctr" rotWithShape="0">
              <a:schemeClr val="bg2"/>
            </a:outerShdw>
          </a:effectLst>
        </p:spPr>
        <p:txBody>
          <a:bodyPr/>
          <a:lstStyle/>
          <a:p>
            <a:pPr eaLnBrk="1" hangingPunct="1">
              <a:defRPr/>
            </a:pPr>
            <a:r>
              <a:rPr lang="el-GR" sz="2800" b="1" smtClean="0">
                <a:effectLst>
                  <a:outerShdw blurRad="38100" dist="38100" dir="2700000" algn="tl">
                    <a:srgbClr val="000000"/>
                  </a:outerShdw>
                </a:effectLst>
              </a:rPr>
              <a:t>Φορολογία εισοδήματος – Φυσικά πρόσωπα</a:t>
            </a:r>
            <a:endParaRPr lang="el-GR" sz="2800" b="1" smtClean="0">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0" y="0"/>
            <a:ext cx="9144000" cy="17394238"/>
          </a:xfrm>
          <a:prstGeom prst="rect">
            <a:avLst/>
          </a:prstGeom>
        </p:spPr>
        <p:txBody>
          <a:bodyPr>
            <a:spAutoFit/>
          </a:bodyPr>
          <a:lstStyle/>
          <a:p>
            <a:pPr>
              <a:defRPr/>
            </a:pPr>
            <a:endParaRPr lang="el-GR" sz="2800" b="1" u="sng">
              <a:effectLst>
                <a:outerShdw blurRad="38100" dist="38100" dir="2700000" algn="tl">
                  <a:srgbClr val="000000"/>
                </a:outerShdw>
              </a:effectLst>
            </a:endParaRPr>
          </a:p>
          <a:p>
            <a:pPr algn="ctr">
              <a:defRPr/>
            </a:pPr>
            <a:endParaRPr lang="el-GR" sz="900" b="1">
              <a:solidFill>
                <a:srgbClr val="FF9900"/>
              </a:solidFill>
              <a:effectLst>
                <a:outerShdw blurRad="38100" dist="38100" dir="2700000" algn="tl">
                  <a:srgbClr val="000000"/>
                </a:outerShdw>
              </a:effectLst>
            </a:endParaRPr>
          </a:p>
          <a:p>
            <a:pPr algn="ctr">
              <a:defRPr/>
            </a:pPr>
            <a:r>
              <a:rPr lang="el-GR" sz="2500" b="1">
                <a:solidFill>
                  <a:srgbClr val="FF9900"/>
                </a:solidFill>
                <a:effectLst>
                  <a:outerShdw blurRad="38100" dist="38100" dir="2700000" algn="tl">
                    <a:srgbClr val="000000"/>
                  </a:outerShdw>
                </a:effectLst>
              </a:rPr>
              <a:t>Δαπάνες απόκτησης περιουσιακών στοιχείων</a:t>
            </a:r>
          </a:p>
          <a:p>
            <a:pPr>
              <a:defRPr/>
            </a:pPr>
            <a:r>
              <a:rPr lang="el-GR" b="1">
                <a:effectLst>
                  <a:outerShdw blurRad="38100" dist="38100" dir="2700000" algn="tl">
                    <a:srgbClr val="000000"/>
                  </a:outerShdw>
                </a:effectLst>
              </a:rPr>
              <a:t>Μετά τις αλλαγές οι δαπάνες απόκτησης περιουσιακών στοιχείων είναι:</a:t>
            </a:r>
          </a:p>
          <a:p>
            <a:pPr>
              <a:buFontTx/>
              <a:buChar char="•"/>
              <a:defRPr/>
            </a:pPr>
            <a:r>
              <a:rPr lang="el-GR" b="1">
                <a:effectLst>
                  <a:outerShdw blurRad="38100" dist="38100" dir="2700000" algn="tl">
                    <a:srgbClr val="000000"/>
                  </a:outerShdw>
                </a:effectLst>
              </a:rPr>
              <a:t>Η αγορά ή χρηματοδοτική μίσθωση αυτοκινήτων, δίτροχων , σκαφών αναψυχής, αεροσκαφών και κινητών πραγμάτων αξίας άνω των 10.000 €.</a:t>
            </a:r>
          </a:p>
          <a:p>
            <a:pPr>
              <a:buFontTx/>
              <a:buChar char="•"/>
              <a:defRPr/>
            </a:pPr>
            <a:r>
              <a:rPr lang="el-GR" b="1">
                <a:effectLst>
                  <a:outerShdw blurRad="38100" dist="38100" dir="2700000" algn="tl">
                    <a:srgbClr val="000000"/>
                  </a:outerShdw>
                </a:effectLst>
              </a:rPr>
              <a:t>Η αγορά ή χρηματοδοτική ή χρονομεριστική μίσθωση ακινήτων, ανέγερση οικοδομών, κατασκευή δεξαμενής κολύμβησης.</a:t>
            </a:r>
            <a:r>
              <a:rPr lang="en-US" b="1">
                <a:effectLst>
                  <a:outerShdw blurRad="38100" dist="38100" dir="2700000" algn="tl">
                    <a:srgbClr val="000000"/>
                  </a:outerShdw>
                </a:effectLst>
              </a:rPr>
              <a:t> (</a:t>
            </a:r>
            <a:r>
              <a:rPr lang="el-GR" b="1">
                <a:effectLst>
                  <a:outerShdw blurRad="38100" dist="38100" dir="2700000" algn="tl">
                    <a:srgbClr val="000000"/>
                  </a:outerShdw>
                </a:effectLst>
              </a:rPr>
              <a:t>εξαιρείται η αγορά πρώτης κατοικίας 120τ.μ. και μέχρι 200.000 € </a:t>
            </a:r>
          </a:p>
          <a:p>
            <a:pPr>
              <a:buFontTx/>
              <a:buChar char="•"/>
              <a:defRPr/>
            </a:pPr>
            <a:r>
              <a:rPr lang="el-GR" b="1">
                <a:effectLst>
                  <a:outerShdw blurRad="38100" dist="38100" dir="2700000" algn="tl">
                    <a:srgbClr val="000000"/>
                  </a:outerShdw>
                </a:effectLst>
              </a:rPr>
              <a:t>Η χορήγηση δανείων προς οποιονδήποτε. Δεν ισχύει πλέον η εξαίρεση των χορηγήσεων δανείων προς τις εταιρείες από τα μέλη τους.</a:t>
            </a:r>
          </a:p>
          <a:p>
            <a:pPr>
              <a:buFontTx/>
              <a:buChar char="•"/>
              <a:defRPr/>
            </a:pPr>
            <a:r>
              <a:rPr lang="el-GR" b="1">
                <a:effectLst>
                  <a:outerShdw blurRad="38100" dist="38100" dir="2700000" algn="tl">
                    <a:srgbClr val="000000"/>
                  </a:outerShdw>
                </a:effectLst>
              </a:rPr>
              <a:t>Οι δωρεές, γονικές παροχές ή χορηγίες χρηματικών ποσών, εφόσον αυτά υπερβαίνουν ετησίως τα 300 €, εξαιρούνται οι δωρεές προς το Δημόσιο, τους δήμους, ΑΕΙ, νοσοκομεία κοινωφελή ιδρύματα κ.λπ. </a:t>
            </a:r>
          </a:p>
          <a:p>
            <a:pPr>
              <a:buFontTx/>
              <a:buChar char="•"/>
              <a:defRPr/>
            </a:pPr>
            <a:r>
              <a:rPr lang="el-GR" b="1">
                <a:effectLst>
                  <a:outerShdw blurRad="38100" dist="38100" dir="2700000" algn="tl">
                    <a:srgbClr val="000000"/>
                  </a:outerShdw>
                </a:effectLst>
              </a:rPr>
              <a:t>Η απόσβεση δανείων ή πιστώσεων οποιασδήποτε μορφής</a:t>
            </a:r>
            <a:r>
              <a:rPr lang="el-GR" sz="2500" b="1">
                <a:effectLst>
                  <a:outerShdw blurRad="38100" dist="38100" dir="2700000" algn="tl">
                    <a:srgbClr val="000000"/>
                  </a:outerShdw>
                </a:effectLst>
              </a:rPr>
              <a:t>.</a:t>
            </a:r>
            <a:r>
              <a:rPr lang="el-GR" sz="2500" b="1">
                <a:solidFill>
                  <a:srgbClr val="FF9900"/>
                </a:solidFill>
                <a:effectLst>
                  <a:outerShdw blurRad="38100" dist="38100" dir="2700000" algn="tl">
                    <a:srgbClr val="000000"/>
                  </a:outerShdw>
                </a:effectLst>
              </a:rPr>
              <a:t> </a:t>
            </a:r>
            <a:endParaRPr lang="el-GR" sz="2500" b="1">
              <a:solidFill>
                <a:srgbClr val="FF9900"/>
              </a:solidFill>
            </a:endParaRPr>
          </a:p>
          <a:p>
            <a:pPr>
              <a:defRPr/>
            </a:pPr>
            <a:endParaRPr lang="el-GR" sz="2500" b="1" u="sng">
              <a:solidFill>
                <a:srgbClr val="FF9900"/>
              </a:solidFill>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4278"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E592319-17D0-45E6-8E64-7D9F34FA47E2}" type="slidenum">
              <a:rPr lang="el-GR" sz="1400"/>
              <a:pPr algn="r"/>
              <a:t>4</a:t>
            </a:fld>
            <a:endParaRPr lang="el-GR" sz="1400"/>
          </a:p>
        </p:txBody>
      </p:sp>
      <p:sp>
        <p:nvSpPr>
          <p:cNvPr id="50178" name="Rectangle 2"/>
          <p:cNvSpPr>
            <a:spLocks noGrp="1" noChangeArrowheads="1"/>
          </p:cNvSpPr>
          <p:nvPr>
            <p:ph type="title" idx="4294967295"/>
          </p:nvPr>
        </p:nvSpPr>
        <p:spPr>
          <a:xfrm>
            <a:off x="0" y="2362200"/>
            <a:ext cx="9396413" cy="1143000"/>
          </a:xfrm>
          <a:effectLst>
            <a:outerShdw dist="35921" dir="2700000" algn="ctr" rotWithShape="0">
              <a:schemeClr val="bg2"/>
            </a:outerShdw>
          </a:effectLst>
        </p:spPr>
        <p:txBody>
          <a:bodyPr/>
          <a:lstStyle/>
          <a:p>
            <a:pPr algn="l" eaLnBrk="1" hangingPunct="1">
              <a:defRPr/>
            </a:pP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n-US" sz="3200" b="1" smtClean="0">
                <a:effectLst>
                  <a:outerShdw blurRad="38100" dist="38100" dir="2700000" algn="tl">
                    <a:srgbClr val="000000"/>
                  </a:outerShdw>
                </a:effectLst>
              </a:rPr>
              <a:t/>
            </a:r>
            <a:br>
              <a:rPr lang="en-US"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2600" b="1" smtClean="0">
                <a:solidFill>
                  <a:schemeClr val="tx1"/>
                </a:solidFill>
                <a:effectLst>
                  <a:outerShdw blurRad="38100" dist="38100" dir="2700000" algn="tl">
                    <a:srgbClr val="000000"/>
                  </a:outerShdw>
                </a:effectLst>
              </a:rPr>
              <a:t>Η  </a:t>
            </a:r>
            <a:r>
              <a:rPr lang="el-GR" sz="2600" b="1" u="sng" smtClean="0">
                <a:effectLst>
                  <a:outerShdw blurRad="38100" dist="38100" dir="2700000" algn="tl">
                    <a:srgbClr val="000000"/>
                  </a:outerShdw>
                </a:effectLst>
              </a:rPr>
              <a:t>Φορολογία Εισοδήματος Φυσικών Προσώπων</a:t>
            </a:r>
            <a:r>
              <a:rPr lang="el-GR" sz="2600" b="1" smtClean="0">
                <a:solidFill>
                  <a:schemeClr val="tx1"/>
                </a:solidFill>
                <a:effectLst>
                  <a:outerShdw blurRad="38100" dist="38100" dir="2700000" algn="tl">
                    <a:srgbClr val="000000"/>
                  </a:outerShdw>
                </a:effectLst>
              </a:rPr>
              <a:t> είναι ένα κεφάλαιο  από εκείνα που υπέστησαν σημαντικής έκτασης αλλαγές με το </a:t>
            </a:r>
            <a:r>
              <a:rPr lang="el-GR" sz="2600" b="1" smtClean="0">
                <a:effectLst>
                  <a:outerShdw blurRad="38100" dist="38100" dir="2700000" algn="tl">
                    <a:srgbClr val="000000"/>
                  </a:outerShdw>
                </a:effectLst>
              </a:rPr>
              <a:t>Ν. 3842/2010</a:t>
            </a:r>
            <a:r>
              <a:rPr lang="el-GR" sz="2600" b="1" smtClean="0">
                <a:solidFill>
                  <a:schemeClr val="tx1"/>
                </a:solidFill>
                <a:effectLst>
                  <a:outerShdw blurRad="38100" dist="38100" dir="2700000" algn="tl">
                    <a:srgbClr val="000000"/>
                  </a:outerShdw>
                </a:effectLst>
              </a:rPr>
              <a:t>. Η βασική φιλοσοφία των αλλαγών είναι </a:t>
            </a:r>
            <a:r>
              <a:rPr lang="en-US" sz="2600" b="1" smtClean="0">
                <a:solidFill>
                  <a:schemeClr val="tx1"/>
                </a:solidFill>
                <a:effectLst>
                  <a:outerShdw blurRad="38100" dist="38100" dir="2700000" algn="tl">
                    <a:srgbClr val="000000"/>
                  </a:outerShdw>
                </a:effectLst>
              </a:rPr>
              <a:t/>
            </a:r>
            <a:br>
              <a:rPr lang="en-US" sz="2600" b="1" smtClean="0">
                <a:solidFill>
                  <a:schemeClr val="tx1"/>
                </a:solidFill>
                <a:effectLst>
                  <a:outerShdw blurRad="38100" dist="38100" dir="2700000" algn="tl">
                    <a:srgbClr val="000000"/>
                  </a:outerShdw>
                </a:effectLst>
              </a:rPr>
            </a:br>
            <a:r>
              <a:rPr lang="en-US" sz="2600" b="1" smtClean="0">
                <a:solidFill>
                  <a:schemeClr val="tx1"/>
                </a:solidFill>
                <a:effectLst>
                  <a:outerShdw blurRad="38100" dist="38100" dir="2700000" algn="tl">
                    <a:srgbClr val="000000"/>
                  </a:outerShdw>
                </a:effectLst>
              </a:rPr>
              <a:t>- </a:t>
            </a:r>
            <a:r>
              <a:rPr lang="el-GR" sz="2600" b="1" smtClean="0">
                <a:solidFill>
                  <a:schemeClr val="tx1"/>
                </a:solidFill>
                <a:effectLst>
                  <a:outerShdw blurRad="38100" dist="38100" dir="2700000" algn="tl">
                    <a:srgbClr val="000000"/>
                  </a:outerShdw>
                </a:effectLst>
              </a:rPr>
              <a:t>Η  μείωση των  </a:t>
            </a:r>
            <a:r>
              <a:rPr lang="el-GR" sz="2600" b="1" smtClean="0">
                <a:effectLst>
                  <a:outerShdw blurRad="38100" dist="38100" dir="2700000" algn="tl">
                    <a:srgbClr val="000000"/>
                  </a:outerShdw>
                </a:effectLst>
              </a:rPr>
              <a:t>εισοδημάτων που απαλλάσσονται πλήρως από τον φόρο</a:t>
            </a:r>
            <a:r>
              <a:rPr lang="el-GR" sz="2600" b="1" smtClean="0">
                <a:solidFill>
                  <a:schemeClr val="tx1"/>
                </a:solidFill>
                <a:effectLst>
                  <a:outerShdw blurRad="38100" dist="38100" dir="2700000" algn="tl">
                    <a:srgbClr val="000000"/>
                  </a:outerShdw>
                </a:effectLst>
              </a:rPr>
              <a:t>, </a:t>
            </a:r>
            <a:r>
              <a:rPr lang="en-US" sz="2600" b="1" smtClean="0">
                <a:solidFill>
                  <a:schemeClr val="tx1"/>
                </a:solidFill>
                <a:effectLst>
                  <a:outerShdw blurRad="38100" dist="38100" dir="2700000" algn="tl">
                    <a:srgbClr val="000000"/>
                  </a:outerShdw>
                </a:effectLst>
              </a:rPr>
              <a:t/>
            </a:r>
            <a:br>
              <a:rPr lang="en-US" sz="2600" b="1" smtClean="0">
                <a:solidFill>
                  <a:schemeClr val="tx1"/>
                </a:solidFill>
                <a:effectLst>
                  <a:outerShdw blurRad="38100" dist="38100" dir="2700000" algn="tl">
                    <a:srgbClr val="000000"/>
                  </a:outerShdw>
                </a:effectLst>
              </a:rPr>
            </a:br>
            <a:r>
              <a:rPr lang="en-US" sz="2600" b="1" smtClean="0">
                <a:solidFill>
                  <a:schemeClr val="tx1"/>
                </a:solidFill>
                <a:effectLst>
                  <a:outerShdw blurRad="38100" dist="38100" dir="2700000" algn="tl">
                    <a:srgbClr val="000000"/>
                  </a:outerShdw>
                </a:effectLst>
              </a:rPr>
              <a:t>- </a:t>
            </a:r>
            <a:r>
              <a:rPr lang="el-GR" sz="2600" b="1" smtClean="0">
                <a:solidFill>
                  <a:schemeClr val="tx1"/>
                </a:solidFill>
                <a:effectLst>
                  <a:outerShdw blurRad="38100" dist="38100" dir="2700000" algn="tl">
                    <a:srgbClr val="000000"/>
                  </a:outerShdw>
                </a:effectLst>
              </a:rPr>
              <a:t>Η  </a:t>
            </a:r>
            <a:r>
              <a:rPr lang="el-GR" sz="2600" b="1" smtClean="0">
                <a:effectLst>
                  <a:outerShdw blurRad="38100" dist="38100" dir="2700000" algn="tl">
                    <a:srgbClr val="000000"/>
                  </a:outerShdw>
                </a:effectLst>
              </a:rPr>
              <a:t>κατάργηση ή η αντικατάσταση πολλών περιπτώσεων δαπανών που αφαιρούνται από το εισόδημα</a:t>
            </a:r>
            <a:r>
              <a:rPr lang="el-GR" sz="2600" b="1" smtClean="0">
                <a:solidFill>
                  <a:schemeClr val="tx1"/>
                </a:solidFill>
                <a:effectLst>
                  <a:outerShdw blurRad="38100" dist="38100" dir="2700000" algn="tl">
                    <a:srgbClr val="000000"/>
                  </a:outerShdw>
                </a:effectLst>
              </a:rPr>
              <a:t> με έκπτωση ποσοστού αυτών από τον φόρο. </a:t>
            </a:r>
            <a:br>
              <a:rPr lang="el-GR" sz="2600" b="1" smtClean="0">
                <a:solidFill>
                  <a:schemeClr val="tx1"/>
                </a:solidFill>
                <a:effectLst>
                  <a:outerShdw blurRad="38100" dist="38100" dir="2700000" algn="tl">
                    <a:srgbClr val="000000"/>
                  </a:outerShdw>
                </a:effectLst>
              </a:rPr>
            </a:br>
            <a:r>
              <a:rPr lang="el-GR" sz="2600" b="1" smtClean="0">
                <a:solidFill>
                  <a:schemeClr val="tx1"/>
                </a:solidFill>
                <a:effectLst>
                  <a:outerShdw blurRad="38100" dist="38100" dir="2700000" algn="tl">
                    <a:srgbClr val="000000"/>
                  </a:outerShdw>
                </a:effectLst>
              </a:rPr>
              <a:t>- Η καθιέρωση </a:t>
            </a:r>
            <a:r>
              <a:rPr lang="el-GR" sz="2600" b="1" smtClean="0">
                <a:effectLst>
                  <a:outerShdw blurRad="38100" dist="38100" dir="2700000" algn="tl">
                    <a:srgbClr val="000000"/>
                  </a:outerShdw>
                </a:effectLst>
              </a:rPr>
              <a:t>αυστηρών κριτηρίων αντικειμενικού προσδιορισμού του εισοδήματος.</a:t>
            </a:r>
            <a:r>
              <a:rPr lang="el-GR" sz="2600" b="1" smtClean="0">
                <a:solidFill>
                  <a:schemeClr val="tx1"/>
                </a:solidFill>
                <a:effectLst>
                  <a:outerShdw blurRad="38100" dist="38100" dir="2700000" algn="tl">
                    <a:srgbClr val="000000"/>
                  </a:outerShdw>
                </a:effectLst>
              </a:rPr>
              <a:t> </a:t>
            </a:r>
            <a:r>
              <a:rPr lang="en-US" sz="2600" b="1" smtClean="0">
                <a:solidFill>
                  <a:schemeClr val="tx1"/>
                </a:solidFill>
                <a:effectLst>
                  <a:outerShdw blurRad="38100" dist="38100" dir="2700000" algn="tl">
                    <a:srgbClr val="000000"/>
                  </a:outerShdw>
                </a:effectLst>
              </a:rPr>
              <a:t/>
            </a:r>
            <a:br>
              <a:rPr lang="en-US" sz="2600" b="1" smtClean="0">
                <a:solidFill>
                  <a:schemeClr val="tx1"/>
                </a:solidFill>
                <a:effectLst>
                  <a:outerShdw blurRad="38100" dist="38100" dir="2700000" algn="tl">
                    <a:srgbClr val="000000"/>
                  </a:outerShdw>
                </a:effectLst>
              </a:rPr>
            </a:br>
            <a:r>
              <a:rPr lang="en-US" sz="2600" b="1" smtClean="0">
                <a:solidFill>
                  <a:schemeClr val="tx1"/>
                </a:solidFill>
                <a:effectLst>
                  <a:outerShdw blurRad="38100" dist="38100" dir="2700000" algn="tl">
                    <a:srgbClr val="000000"/>
                  </a:outerShdw>
                </a:effectLst>
              </a:rPr>
              <a:t>- O </a:t>
            </a:r>
            <a:r>
              <a:rPr lang="el-GR" sz="2600" b="1" smtClean="0">
                <a:solidFill>
                  <a:schemeClr val="tx1"/>
                </a:solidFill>
                <a:effectLst>
                  <a:outerShdw blurRad="38100" dist="38100" dir="2700000" algn="tl">
                    <a:srgbClr val="000000"/>
                  </a:outerShdw>
                </a:effectLst>
              </a:rPr>
              <a:t>τρόπος  προσδιορισμού του φόρου. Καθιερώνεται </a:t>
            </a:r>
            <a:r>
              <a:rPr lang="el-GR" sz="2600" b="1" u="sng" smtClean="0">
                <a:effectLst>
                  <a:outerShdw blurRad="38100" dist="38100" dir="2700000" algn="tl">
                    <a:srgbClr val="000000"/>
                  </a:outerShdw>
                </a:effectLst>
              </a:rPr>
              <a:t>για πρώτη φορά Ενιαία  Κλίμακα για όλους τους φορολογουμένους, ανεξάρτητα από την πηγή προέλευσης του εισοδήματος τους</a:t>
            </a:r>
            <a:r>
              <a:rPr lang="el-GR" sz="2600" b="1" smtClean="0">
                <a:effectLst>
                  <a:outerShdw blurRad="38100" dist="38100" dir="2700000" algn="tl">
                    <a:srgbClr val="000000"/>
                  </a:outerShdw>
                </a:effectLst>
              </a:rPr>
              <a:t>.</a:t>
            </a:r>
            <a:r>
              <a:rPr lang="el-GR" sz="2600" b="1" smtClean="0">
                <a:solidFill>
                  <a:schemeClr val="tx1"/>
                </a:solidFill>
                <a:effectLst>
                  <a:outerShdw blurRad="38100" dist="38100" dir="2700000" algn="tl">
                    <a:srgbClr val="000000"/>
                  </a:outerShdw>
                </a:effectLst>
                <a:cs typeface="Times New Roman" pitchFamily="18" charset="0"/>
              </a:rPr>
              <a:t/>
            </a:r>
            <a:br>
              <a:rPr lang="el-GR" sz="2600" b="1" smtClean="0">
                <a:solidFill>
                  <a:schemeClr val="tx1"/>
                </a:solidFill>
                <a:effectLst>
                  <a:outerShdw blurRad="38100" dist="38100" dir="2700000" algn="tl">
                    <a:srgbClr val="000000"/>
                  </a:outerShdw>
                </a:effectLst>
                <a:cs typeface="Times New Roman" pitchFamily="18" charset="0"/>
              </a:rPr>
            </a:br>
            <a:r>
              <a:rPr lang="el-GR" sz="2600" b="1" smtClean="0">
                <a:solidFill>
                  <a:schemeClr val="tx1"/>
                </a:solidFill>
                <a:effectLst>
                  <a:outerShdw blurRad="38100" dist="38100" dir="2700000" algn="tl">
                    <a:srgbClr val="000000"/>
                  </a:outerShdw>
                </a:effectLst>
                <a:cs typeface="Times New Roman" pitchFamily="18" charset="0"/>
              </a:rPr>
              <a:t/>
            </a:r>
            <a:br>
              <a:rPr lang="el-GR" sz="2600" b="1" smtClean="0">
                <a:solidFill>
                  <a:schemeClr val="tx1"/>
                </a:solidFill>
                <a:effectLst>
                  <a:outerShdw blurRad="38100" dist="38100" dir="2700000" algn="tl">
                    <a:srgbClr val="000000"/>
                  </a:outerShdw>
                </a:effectLst>
                <a:cs typeface="Times New Roman" pitchFamily="18" charset="0"/>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endParaRPr lang="el-GR" sz="3200" b="1" smtClean="0">
              <a:effectLst>
                <a:outerShdw blurRad="38100" dist="38100" dir="2700000" algn="tl">
                  <a:srgbClr val="000000"/>
                </a:outerShdw>
              </a:effectLst>
            </a:endParaRPr>
          </a:p>
        </p:txBody>
      </p:sp>
      <p:pic>
        <p:nvPicPr>
          <p:cNvPr id="18435" name="Picture 5"/>
          <p:cNvPicPr>
            <a:picLocks noChangeAspect="1" noChangeArrowheads="1"/>
          </p:cNvPicPr>
          <p:nvPr/>
        </p:nvPicPr>
        <p:blipFill>
          <a:blip r:embed="rId2" cstate="print"/>
          <a:srcRect/>
          <a:stretch>
            <a:fillRect/>
          </a:stretch>
        </p:blipFill>
        <p:spPr bwMode="auto">
          <a:xfrm>
            <a:off x="0" y="42863"/>
            <a:ext cx="3203575" cy="938212"/>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ppt_w</p:attrName>
                                        </p:attrNameLst>
                                      </p:cBhvr>
                                      <p:tavLst>
                                        <p:tav tm="0">
                                          <p:val>
                                            <p:strVal val="#ppt_w+.3"/>
                                          </p:val>
                                        </p:tav>
                                        <p:tav tm="100000">
                                          <p:val>
                                            <p:strVal val="#ppt_w"/>
                                          </p:val>
                                        </p:tav>
                                      </p:tavLst>
                                    </p:anim>
                                    <p:anim calcmode="lin" valueType="num">
                                      <p:cBhvr>
                                        <p:cTn id="8" dur="1000" fill="hold"/>
                                        <p:tgtEl>
                                          <p:spTgt spid="50178"/>
                                        </p:tgtEl>
                                        <p:attrNameLst>
                                          <p:attrName>ppt_h</p:attrName>
                                        </p:attrNameLst>
                                      </p:cBhvr>
                                      <p:tavLst>
                                        <p:tav tm="0">
                                          <p:val>
                                            <p:strVal val="#ppt_h"/>
                                          </p:val>
                                        </p:tav>
                                        <p:tav tm="100000">
                                          <p:val>
                                            <p:strVal val="#ppt_h"/>
                                          </p:val>
                                        </p:tav>
                                      </p:tavLst>
                                    </p:anim>
                                    <p:animEffect transition="in" filter="fade">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2FB8704-BC97-4D6A-A0AB-7E217DE4001A}" type="slidenum">
              <a:rPr lang="el-GR" sz="1400"/>
              <a:pPr algn="r"/>
              <a:t>40</a:t>
            </a:fld>
            <a:endParaRPr lang="el-GR" sz="1400"/>
          </a:p>
        </p:txBody>
      </p:sp>
      <p:sp>
        <p:nvSpPr>
          <p:cNvPr id="55298" name="Rectangle 2"/>
          <p:cNvSpPr>
            <a:spLocks noGrp="1" noChangeArrowheads="1"/>
          </p:cNvSpPr>
          <p:nvPr>
            <p:ph type="title" idx="4294967295"/>
          </p:nvPr>
        </p:nvSpPr>
        <p:spPr>
          <a:xfrm>
            <a:off x="228600" y="65722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657225"/>
            <a:ext cx="8686800" cy="18718213"/>
          </a:xfrm>
          <a:prstGeom prst="rect">
            <a:avLst/>
          </a:prstGeom>
        </p:spPr>
        <p:txBody>
          <a:bodyPr>
            <a:spAutoFit/>
          </a:bodyPr>
          <a:lstStyle/>
          <a:p>
            <a:pPr>
              <a:defRPr/>
            </a:pPr>
            <a:endParaRPr lang="el-GR" b="1" u="sng">
              <a:effectLst>
                <a:outerShdw blurRad="38100" dist="38100" dir="2700000" algn="tl">
                  <a:srgbClr val="000000"/>
                </a:outerShdw>
              </a:effectLst>
            </a:endParaRPr>
          </a:p>
          <a:p>
            <a:pPr>
              <a:defRPr/>
            </a:pPr>
            <a:endParaRPr lang="el-GR" sz="1200" b="1">
              <a:solidFill>
                <a:schemeClr val="hlink"/>
              </a:solidFill>
              <a:effectLst>
                <a:outerShdw blurRad="38100" dist="38100" dir="2700000" algn="tl">
                  <a:srgbClr val="000000"/>
                </a:outerShdw>
              </a:effectLst>
            </a:endParaRPr>
          </a:p>
          <a:p>
            <a:pPr algn="ctr">
              <a:defRPr/>
            </a:pPr>
            <a:r>
              <a:rPr lang="el-GR" sz="2800" b="1">
                <a:solidFill>
                  <a:srgbClr val="FF9900"/>
                </a:solidFill>
                <a:effectLst>
                  <a:outerShdw blurRad="38100" dist="38100" dir="2700000" algn="tl">
                    <a:srgbClr val="000000"/>
                  </a:outerShdw>
                </a:effectLst>
              </a:rPr>
              <a:t>Προσδιορισμός εισοδήματος με βάση τις δαπάνες (αντικειμενικά κριτήρια)  </a:t>
            </a:r>
          </a:p>
          <a:p>
            <a:pPr>
              <a:defRPr/>
            </a:pPr>
            <a:endParaRPr lang="el-GR" sz="2800" b="1">
              <a:effectLst>
                <a:outerShdw blurRad="38100" dist="38100" dir="2700000" algn="tl">
                  <a:srgbClr val="000000"/>
                </a:outerShdw>
              </a:effectLst>
            </a:endParaRPr>
          </a:p>
          <a:p>
            <a:pPr>
              <a:defRPr/>
            </a:pPr>
            <a:r>
              <a:rPr lang="el-GR" sz="2800" b="1">
                <a:effectLst>
                  <a:outerShdw blurRad="38100" dist="38100" dir="2700000" algn="tl">
                    <a:srgbClr val="000000"/>
                  </a:outerShdw>
                </a:effectLst>
              </a:rPr>
              <a:t>Μετά την άθροιση των αντικειμενικών δαπανών και των δαπανών απόκτησης περιουσιακών στοιχείων και αφού το άθροισμα τους </a:t>
            </a:r>
            <a:r>
              <a:rPr lang="el-GR" sz="2800" b="1" u="sng">
                <a:solidFill>
                  <a:schemeClr val="tx2"/>
                </a:solidFill>
                <a:effectLst>
                  <a:outerShdw blurRad="38100" dist="38100" dir="2700000" algn="tl">
                    <a:srgbClr val="000000"/>
                  </a:outerShdw>
                </a:effectLst>
              </a:rPr>
              <a:t>συγκριθεί με το δηλούμενο πραγματικό οικογενειακό</a:t>
            </a:r>
            <a:r>
              <a:rPr lang="el-GR" sz="2800" b="1">
                <a:effectLst>
                  <a:outerShdw blurRad="38100" dist="38100" dir="2700000" algn="tl">
                    <a:srgbClr val="000000"/>
                  </a:outerShdw>
                </a:effectLst>
              </a:rPr>
              <a:t> εισόδημα, τυχόν διαφορά προστίθεται στο πραγματικό εισόδημα  ως εισόδημα άλλης πηγής και φορολογείται με τις γενικές διατάξεις, </a:t>
            </a:r>
            <a:r>
              <a:rPr lang="el-GR" sz="2800" b="1">
                <a:solidFill>
                  <a:schemeClr val="tx2"/>
                </a:solidFill>
                <a:effectLst>
                  <a:outerShdw blurRad="38100" dist="38100" dir="2700000" algn="tl">
                    <a:srgbClr val="000000"/>
                  </a:outerShdw>
                </a:effectLst>
              </a:rPr>
              <a:t>ανεξάρτητα αν η διαφορά υπερβαίνει ή όχι το 20%, όπως ίσχυε με το παλαιό καθεστώς.</a:t>
            </a:r>
          </a:p>
          <a:p>
            <a:pPr>
              <a:defRPr/>
            </a:pPr>
            <a:endParaRPr lang="el-GR" sz="2800" b="1">
              <a:solidFill>
                <a:schemeClr val="tx2"/>
              </a:solidFill>
              <a:effectLst>
                <a:outerShdw blurRad="38100" dist="38100" dir="2700000" algn="tl">
                  <a:srgbClr val="000000"/>
                </a:outerShdw>
              </a:effectLst>
            </a:endParaRPr>
          </a:p>
          <a:p>
            <a:pPr>
              <a:buFontTx/>
              <a:buChar char="-"/>
              <a:defRPr/>
            </a:pPr>
            <a:endParaRPr lang="el-GR" sz="2500" b="1">
              <a:solidFill>
                <a:schemeClr val="tx2"/>
              </a:solidFill>
              <a:effectLst>
                <a:outerShdw blurRad="38100" dist="38100" dir="2700000" algn="tl">
                  <a:srgbClr val="000000"/>
                </a:outerShdw>
              </a:effectLst>
            </a:endParaRPr>
          </a:p>
          <a:p>
            <a:pPr>
              <a:defRPr/>
            </a:pPr>
            <a:endParaRPr lang="el-GR" sz="2500" b="1" u="sng">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2"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2"/>
          </p:nvPr>
        </p:nvSpPr>
        <p:spPr>
          <a:noFill/>
        </p:spPr>
        <p:txBody>
          <a:bodyPr/>
          <a:lstStyle/>
          <a:p>
            <a:fld id="{EE237969-968C-4B98-912B-58943F219B32}" type="slidenum">
              <a:rPr lang="el-GR" smtClean="0"/>
              <a:pPr/>
              <a:t>41</a:t>
            </a:fld>
            <a:endParaRPr lang="el-GR" smtClean="0"/>
          </a:p>
        </p:txBody>
      </p:sp>
      <p:sp>
        <p:nvSpPr>
          <p:cNvPr id="55298" name="Rectangle 2"/>
          <p:cNvSpPr>
            <a:spLocks noGrp="1" noChangeArrowheads="1"/>
          </p:cNvSpPr>
          <p:nvPr>
            <p:ph type="title"/>
          </p:nvPr>
        </p:nvSpPr>
        <p:spPr>
          <a:xfrm>
            <a:off x="2124075" y="42863"/>
            <a:ext cx="8229600" cy="714375"/>
          </a:xfrm>
          <a:effectLst>
            <a:outerShdw dist="35921" dir="2700000" algn="ctr" rotWithShape="0">
              <a:schemeClr val="bg2"/>
            </a:outerShdw>
          </a:effectLst>
        </p:spPr>
        <p:txBody>
          <a:bodyPr/>
          <a:lstStyle/>
          <a:p>
            <a:pPr algn="l" eaLnBrk="1" hangingPunct="1">
              <a:defRPr/>
            </a:pPr>
            <a:r>
              <a:rPr lang="el-GR" sz="2800" b="1" smtClean="0"/>
              <a:t>Φορολογία εισοδήματος – Φυσικά πρόσωπα</a:t>
            </a:r>
            <a:r>
              <a:rPr lang="el-GR" sz="2800" b="1" smtClean="0">
                <a:effectLst>
                  <a:outerShdw blurRad="38100" dist="38100" dir="2700000" algn="tl">
                    <a:srgbClr val="000000"/>
                  </a:outerShdw>
                </a:effectLst>
                <a:latin typeface="Arial" charset="0"/>
                <a:cs typeface="Arial" charset="0"/>
              </a:rPr>
              <a:t>:</a:t>
            </a:r>
            <a:endParaRPr lang="el-GR" sz="2800" b="1" smtClean="0">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1973263"/>
            <a:ext cx="8486775" cy="1565275"/>
          </a:xfrm>
        </p:spPr>
        <p:txBody>
          <a:bodyPr anchor="ctr">
            <a:spAutoFit/>
          </a:bodyPr>
          <a:lstStyle/>
          <a:p>
            <a:pPr marL="0" indent="0" eaLnBrk="1" hangingPunct="1">
              <a:spcBef>
                <a:spcPct val="0"/>
              </a:spcBef>
              <a:buFontTx/>
              <a:buNone/>
              <a:tabLst>
                <a:tab pos="109538" algn="l"/>
              </a:tabLst>
              <a:defRPr/>
            </a:pPr>
            <a:r>
              <a:rPr lang="el-GR" sz="2400" b="1" dirty="0" smtClean="0">
                <a:effectLst>
                  <a:outerShdw blurRad="38100" dist="38100" dir="2700000" algn="tl">
                    <a:srgbClr val="000000">
                      <a:alpha val="43137"/>
                    </a:srgbClr>
                  </a:outerShdw>
                </a:effectLst>
              </a:rPr>
              <a:t>	</a:t>
            </a: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0" y="42863"/>
            <a:ext cx="9115425" cy="19223037"/>
          </a:xfrm>
          <a:prstGeom prst="rect">
            <a:avLst/>
          </a:prstGeom>
        </p:spPr>
        <p:txBody>
          <a:bodyPr>
            <a:spAutoFit/>
          </a:bodyPr>
          <a:lstStyle/>
          <a:p>
            <a:pPr>
              <a:defRPr/>
            </a:pPr>
            <a:endParaRPr lang="el-GR" b="1" u="sng">
              <a:effectLst>
                <a:outerShdw blurRad="38100" dist="38100" dir="2700000" algn="tl">
                  <a:srgbClr val="000000"/>
                </a:outerShdw>
              </a:effectLst>
            </a:endParaRPr>
          </a:p>
          <a:p>
            <a:pPr>
              <a:defRPr/>
            </a:pPr>
            <a:endParaRPr lang="el-GR" sz="1200" b="1">
              <a:solidFill>
                <a:schemeClr val="hlink"/>
              </a:solidFill>
              <a:effectLst>
                <a:outerShdw blurRad="38100" dist="38100" dir="2700000" algn="tl">
                  <a:srgbClr val="000000"/>
                </a:outerShdw>
              </a:effectLst>
            </a:endParaRPr>
          </a:p>
          <a:p>
            <a:pPr algn="ctr">
              <a:defRPr/>
            </a:pPr>
            <a:r>
              <a:rPr lang="el-GR" sz="2500" b="1">
                <a:solidFill>
                  <a:srgbClr val="FF9900"/>
                </a:solidFill>
                <a:effectLst>
                  <a:outerShdw blurRad="38100" dist="38100" dir="2700000" algn="tl">
                    <a:srgbClr val="000000"/>
                  </a:outerShdw>
                </a:effectLst>
              </a:rPr>
              <a:t>Κάλυψη της διαφοράς μεταξύ εισοδήματος με βάση τις δαπάνες και του πραγματικού </a:t>
            </a:r>
            <a:r>
              <a:rPr lang="el-GR" b="1" u="sng">
                <a:solidFill>
                  <a:srgbClr val="FF9900"/>
                </a:solidFill>
                <a:effectLst>
                  <a:outerShdw blurRad="38100" dist="38100" dir="2700000" algn="tl">
                    <a:srgbClr val="000000"/>
                  </a:outerShdw>
                </a:effectLst>
              </a:rPr>
              <a:t>ώστε να μην φορολογηθεί</a:t>
            </a:r>
            <a:r>
              <a:rPr lang="el-GR" b="1">
                <a:effectLst>
                  <a:outerShdw blurRad="38100" dist="38100" dir="2700000" algn="tl">
                    <a:srgbClr val="000000"/>
                  </a:outerShdw>
                </a:effectLst>
              </a:rPr>
              <a:t> </a:t>
            </a:r>
            <a:endParaRPr lang="el-GR" sz="2500" b="1">
              <a:solidFill>
                <a:srgbClr val="FF9900"/>
              </a:solidFill>
              <a:effectLst>
                <a:outerShdw blurRad="38100" dist="38100" dir="2700000" algn="tl">
                  <a:srgbClr val="000000"/>
                </a:outerShdw>
              </a:effectLst>
            </a:endParaRPr>
          </a:p>
          <a:p>
            <a:pPr>
              <a:defRPr/>
            </a:pPr>
            <a:endParaRPr lang="el-GR" sz="1000" b="1">
              <a:effectLst>
                <a:outerShdw blurRad="38100" dist="38100" dir="2700000" algn="tl">
                  <a:srgbClr val="000000"/>
                </a:outerShdw>
              </a:effectLst>
            </a:endParaRPr>
          </a:p>
          <a:p>
            <a:pPr>
              <a:defRPr/>
            </a:pPr>
            <a:r>
              <a:rPr lang="el-GR" b="1">
                <a:effectLst>
                  <a:outerShdw blurRad="38100" dist="38100" dir="2700000" algn="tl">
                    <a:srgbClr val="000000"/>
                  </a:outerShdw>
                </a:effectLst>
              </a:rPr>
              <a:t>Μπορεί να γίνει με τα εξής ποσά: </a:t>
            </a:r>
          </a:p>
          <a:p>
            <a:pPr>
              <a:buFontTx/>
              <a:buChar char="•"/>
              <a:defRPr/>
            </a:pPr>
            <a:r>
              <a:rPr lang="el-GR" b="1">
                <a:effectLst>
                  <a:outerShdw blurRad="38100" dist="38100" dir="2700000" algn="tl">
                    <a:srgbClr val="000000"/>
                  </a:outerShdw>
                </a:effectLst>
              </a:rPr>
              <a:t>Εισοδήματα που απαλλάσσονται από το φόρο ή φορολογούνται με ειδικό τρόπο.</a:t>
            </a:r>
          </a:p>
          <a:p>
            <a:pPr>
              <a:buFontTx/>
              <a:buChar char="•"/>
              <a:defRPr/>
            </a:pPr>
            <a:r>
              <a:rPr lang="el-GR" b="1">
                <a:effectLst>
                  <a:outerShdw blurRad="38100" dist="38100" dir="2700000" algn="tl">
                    <a:srgbClr val="000000"/>
                  </a:outerShdw>
                </a:effectLst>
              </a:rPr>
              <a:t>Ποσά που δεν θεωρούνται εισόδημα.</a:t>
            </a:r>
          </a:p>
          <a:p>
            <a:pPr>
              <a:buFontTx/>
              <a:buChar char="•"/>
              <a:defRPr/>
            </a:pPr>
            <a:r>
              <a:rPr lang="el-GR" b="1">
                <a:effectLst>
                  <a:outerShdw blurRad="38100" dist="38100" dir="2700000" algn="tl">
                    <a:srgbClr val="000000"/>
                  </a:outerShdw>
                </a:effectLst>
              </a:rPr>
              <a:t>Ποσά που προέρχονται από τη πώληση περιουσιακών στοιχείων.</a:t>
            </a:r>
          </a:p>
          <a:p>
            <a:pPr>
              <a:buFontTx/>
              <a:buChar char="•"/>
              <a:defRPr/>
            </a:pPr>
            <a:r>
              <a:rPr lang="el-GR" b="1">
                <a:effectLst>
                  <a:outerShdw blurRad="38100" dist="38100" dir="2700000" algn="tl">
                    <a:srgbClr val="000000"/>
                  </a:outerShdw>
                </a:effectLst>
              </a:rPr>
              <a:t>Εισαγωγή συναλλάγματος, εφόσον δικαιολογείται η απόκτηση.</a:t>
            </a:r>
          </a:p>
          <a:p>
            <a:pPr>
              <a:buFontTx/>
              <a:buChar char="•"/>
              <a:defRPr/>
            </a:pPr>
            <a:r>
              <a:rPr lang="el-GR" b="1">
                <a:effectLst>
                  <a:outerShdw blurRad="38100" dist="38100" dir="2700000" algn="tl">
                    <a:srgbClr val="000000"/>
                  </a:outerShdw>
                </a:effectLst>
              </a:rPr>
              <a:t>Δάνεια, που έχουν ληφθεί πριν από την πραγματοποίηση της σχετικής δαπάνης και αποδεικνύονται με έγγραφα που φέρουν βέβαιη χρονολογία</a:t>
            </a:r>
          </a:p>
          <a:p>
            <a:pPr>
              <a:buFontTx/>
              <a:buChar char="•"/>
              <a:defRPr/>
            </a:pPr>
            <a:r>
              <a:rPr lang="el-GR" b="1">
                <a:effectLst>
                  <a:outerShdw blurRad="38100" dist="38100" dir="2700000" algn="tl">
                    <a:srgbClr val="000000"/>
                  </a:outerShdw>
                </a:effectLst>
              </a:rPr>
              <a:t>Δωρεά ή γονική παροχή για την οποία η φορολογική δήλωση έχει υποβληθεί μέχρι τη λήξη του έτους στο οποίο πραγματοποιήθηκε η σχετική δαπάνη.</a:t>
            </a:r>
          </a:p>
          <a:p>
            <a:pPr>
              <a:buFontTx/>
              <a:buChar char="•"/>
              <a:defRPr/>
            </a:pPr>
            <a:r>
              <a:rPr lang="el-GR" b="1">
                <a:effectLst>
                  <a:outerShdw blurRad="38100" dist="38100" dir="2700000" algn="tl">
                    <a:srgbClr val="000000"/>
                  </a:outerShdw>
                </a:effectLst>
              </a:rPr>
              <a:t>Ανάλωση κεφαλαίου που έχει φορολογηθεί κατά τα προηγούμενα έτη ή νόμιμα έχει απαλλαγεί από το φόρο.</a:t>
            </a:r>
            <a:endParaRPr lang="el-GR" b="1">
              <a:solidFill>
                <a:schemeClr val="tx2"/>
              </a:solidFill>
              <a:effectLst>
                <a:outerShdw blurRad="38100" dist="38100" dir="2700000" algn="tl">
                  <a:srgbClr val="000000"/>
                </a:outerShdw>
              </a:effectLst>
            </a:endParaRPr>
          </a:p>
          <a:p>
            <a:pPr>
              <a:defRPr/>
            </a:pPr>
            <a:endParaRPr lang="el-GR" b="1" u="sng">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6326"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EAC9DD0-2B64-4FEA-8D78-9A698291E055}" type="slidenum">
              <a:rPr lang="el-GR" sz="1400"/>
              <a:pPr algn="r"/>
              <a:t>42</a:t>
            </a:fld>
            <a:endParaRPr lang="el-GR" sz="1400"/>
          </a:p>
        </p:txBody>
      </p:sp>
      <p:sp>
        <p:nvSpPr>
          <p:cNvPr id="55298" name="Rectangle 2"/>
          <p:cNvSpPr>
            <a:spLocks noGrp="1" noChangeArrowheads="1"/>
          </p:cNvSpPr>
          <p:nvPr>
            <p:ph type="title" idx="4294967295"/>
          </p:nvPr>
        </p:nvSpPr>
        <p:spPr>
          <a:xfrm>
            <a:off x="228600" y="3381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0" y="1371600"/>
            <a:ext cx="8686800" cy="822325"/>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7" name="Rectangle 6"/>
          <p:cNvSpPr/>
          <p:nvPr/>
        </p:nvSpPr>
        <p:spPr>
          <a:xfrm>
            <a:off x="228600" y="1052513"/>
            <a:ext cx="8686800" cy="12222162"/>
          </a:xfrm>
          <a:prstGeom prst="rect">
            <a:avLst/>
          </a:prstGeom>
        </p:spPr>
        <p:txBody>
          <a:bodyPr>
            <a:spAutoFit/>
          </a:bodyPr>
          <a:lstStyle/>
          <a:p>
            <a:pPr>
              <a:defRPr/>
            </a:pPr>
            <a:endParaRPr lang="el-GR" b="1" u="sng">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7349"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205835" name="Rectangle 11"/>
          <p:cNvSpPr>
            <a:spLocks noChangeArrowheads="1"/>
          </p:cNvSpPr>
          <p:nvPr/>
        </p:nvSpPr>
        <p:spPr bwMode="auto">
          <a:xfrm>
            <a:off x="-612775" y="1638300"/>
            <a:ext cx="10585450" cy="4449763"/>
          </a:xfrm>
          <a:prstGeom prst="rect">
            <a:avLst/>
          </a:prstGeom>
          <a:noFill/>
          <a:ln w="9525">
            <a:noFill/>
            <a:miter lim="800000"/>
            <a:headEnd/>
            <a:tailEnd/>
          </a:ln>
          <a:effectLst/>
        </p:spPr>
        <p:txBody>
          <a:bodyPr lIns="955374" tIns="377706" rIns="1269600" bIns="228528" anchor="ctr">
            <a:spAutoFit/>
          </a:bodyPr>
          <a:lstStyle/>
          <a:p>
            <a:pPr>
              <a:defRPr/>
            </a:pPr>
            <a:r>
              <a:rPr lang="el-GR" sz="2800" b="1" u="sng">
                <a:solidFill>
                  <a:srgbClr val="FF9900"/>
                </a:solidFill>
                <a:effectLst>
                  <a:outerShdw blurRad="38100" dist="38100" dir="2700000" algn="tl">
                    <a:srgbClr val="000000"/>
                  </a:outerShdw>
                </a:effectLst>
              </a:rPr>
              <a:t>Αναβολή εφαρμογής μέχρι 31/12/2012 του τεκμηρίου «πόθεν έσχες» για απόκτηση πρώτης κατοικίας  μέχρι 120 τ.μ., και συνολική αξία 200.000 ευρώ.</a:t>
            </a:r>
          </a:p>
          <a:p>
            <a:pPr>
              <a:defRPr/>
            </a:pPr>
            <a:endParaRPr lang="el-GR" sz="2800" b="1">
              <a:effectLst>
                <a:outerShdw blurRad="38100" dist="38100" dir="2700000" algn="tl">
                  <a:srgbClr val="000000"/>
                </a:outerShdw>
              </a:effectLst>
            </a:endParaRPr>
          </a:p>
          <a:p>
            <a:pPr>
              <a:defRPr/>
            </a:pPr>
            <a:r>
              <a:rPr lang="el-GR" sz="2800" b="1">
                <a:effectLst>
                  <a:outerShdw blurRad="38100" dist="38100" dir="2700000" algn="tl">
                    <a:srgbClr val="000000"/>
                  </a:outerShdw>
                </a:effectLst>
              </a:rPr>
              <a:t>Αν η αξία ή η επιφάνεια ξεπερνά τα παραπάνω </a:t>
            </a:r>
            <a:r>
              <a:rPr lang="el-GR" sz="2800" b="1" u="sng">
                <a:solidFill>
                  <a:schemeClr val="tx2"/>
                </a:solidFill>
                <a:effectLst>
                  <a:outerShdw blurRad="38100" dist="38100" dir="2700000" algn="tl">
                    <a:srgbClr val="000000"/>
                  </a:outerShdw>
                </a:effectLst>
              </a:rPr>
              <a:t>ως τεκμήριο λαμβάνεται η επιπλέον του ποσού αυτού δαπάνη ή η δαπάνη που αντιστοιχεί στην επιφάνεια  πάνω από 120 τ.μ..</a:t>
            </a:r>
            <a:r>
              <a:rPr lang="el-GR" sz="2800" b="1">
                <a:effectLst>
                  <a:outerShdw blurRad="38100" dist="38100" dir="2700000" algn="tl">
                    <a:srgbClr val="000000"/>
                  </a:outerShdw>
                </a:effectLst>
              </a:rPr>
              <a:t> </a:t>
            </a:r>
            <a:r>
              <a:rPr lang="el-GR" sz="2800"/>
              <a:t/>
            </a:r>
            <a:br>
              <a:rPr lang="el-GR" sz="2800"/>
            </a:br>
            <a:endParaRPr lang="el-GR" sz="2800"/>
          </a:p>
        </p:txBody>
      </p:sp>
      <p:sp>
        <p:nvSpPr>
          <p:cNvPr id="205836" name="Rectangle 12"/>
          <p:cNvSpPr>
            <a:spLocks noChangeArrowheads="1"/>
          </p:cNvSpPr>
          <p:nvPr/>
        </p:nvSpPr>
        <p:spPr bwMode="auto">
          <a:xfrm>
            <a:off x="1835150" y="971550"/>
            <a:ext cx="5181600" cy="457200"/>
          </a:xfrm>
          <a:prstGeom prst="rect">
            <a:avLst/>
          </a:prstGeom>
          <a:noFill/>
          <a:ln w="9525">
            <a:noFill/>
            <a:miter lim="800000"/>
            <a:headEnd/>
            <a:tailEnd/>
          </a:ln>
          <a:effectLst/>
        </p:spPr>
        <p:txBody>
          <a:bodyPr>
            <a:spAutoFit/>
          </a:bodyPr>
          <a:lstStyle/>
          <a:p>
            <a:pPr algn="ctr">
              <a:defRPr/>
            </a:pPr>
            <a:r>
              <a:rPr lang="el-GR" b="1">
                <a:solidFill>
                  <a:srgbClr val="FF9900"/>
                </a:solidFill>
                <a:effectLst>
                  <a:outerShdw blurRad="38100" dist="38100" dir="2700000" algn="tl">
                    <a:srgbClr val="000000"/>
                  </a:outerShdw>
                </a:effectLst>
              </a:rPr>
              <a:t>ΝΕΑ ΔΙΑΤΑΞΗ – Ν.3899/2010</a:t>
            </a:r>
            <a:r>
              <a:rPr lang="el-GR"/>
              <a:t> </a:t>
            </a:r>
            <a:r>
              <a:rPr lang="el-GR" b="1">
                <a:solidFill>
                  <a:srgbClr val="FF9900"/>
                </a:solidFill>
                <a:effectLst>
                  <a:outerShdw blurRad="38100" dist="38100" dir="2700000" algn="tl">
                    <a:srgbClr val="000000"/>
                  </a:outerShdw>
                </a:effectLst>
              </a:rPr>
              <a:t>αρθ. 8)</a:t>
            </a:r>
            <a:endParaRPr lang="en-US" b="1">
              <a:solidFill>
                <a:srgbClr val="FF9900"/>
              </a:solidFill>
              <a:effectLst>
                <a:outerShdw blurRad="38100" dist="38100" dir="2700000" algn="tl">
                  <a:srgbClr val="000000"/>
                </a:outerShdw>
              </a:effectLst>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4E80E9C-587F-464C-B23F-048B1B8DA62F}" type="slidenum">
              <a:rPr lang="el-GR" sz="1400"/>
              <a:pPr algn="r"/>
              <a:t>43</a:t>
            </a:fld>
            <a:endParaRPr lang="el-GR" sz="1400"/>
          </a:p>
        </p:txBody>
      </p:sp>
      <p:sp>
        <p:nvSpPr>
          <p:cNvPr id="55298" name="Rectangle 2"/>
          <p:cNvSpPr>
            <a:spLocks noGrp="1" noChangeArrowheads="1"/>
          </p:cNvSpPr>
          <p:nvPr>
            <p:ph type="title" idx="4294967295"/>
          </p:nvPr>
        </p:nvSpPr>
        <p:spPr>
          <a:xfrm>
            <a:off x="228600" y="338138"/>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7" name="Rectangle 6"/>
          <p:cNvSpPr/>
          <p:nvPr/>
        </p:nvSpPr>
        <p:spPr>
          <a:xfrm>
            <a:off x="228600" y="1052513"/>
            <a:ext cx="8686800" cy="12222162"/>
          </a:xfrm>
          <a:prstGeom prst="rect">
            <a:avLst/>
          </a:prstGeom>
        </p:spPr>
        <p:txBody>
          <a:bodyPr>
            <a:spAutoFit/>
          </a:bodyPr>
          <a:lstStyle/>
          <a:p>
            <a:pPr>
              <a:defRPr/>
            </a:pPr>
            <a:endParaRPr lang="el-GR" b="1" u="sng">
              <a:effectLst>
                <a:outerShdw blurRad="38100" dist="38100" dir="2700000" algn="tl">
                  <a:srgbClr val="000000"/>
                </a:outerShdw>
              </a:effectLst>
            </a:endParaRPr>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sz="2800" b="1" u="sng"/>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58373"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206855" name="Rectangle 7"/>
          <p:cNvSpPr>
            <a:spLocks noChangeArrowheads="1"/>
          </p:cNvSpPr>
          <p:nvPr/>
        </p:nvSpPr>
        <p:spPr bwMode="auto">
          <a:xfrm>
            <a:off x="-612775" y="1476375"/>
            <a:ext cx="10585450" cy="5429250"/>
          </a:xfrm>
          <a:prstGeom prst="rect">
            <a:avLst/>
          </a:prstGeom>
          <a:noFill/>
          <a:ln w="9525">
            <a:noFill/>
            <a:miter lim="800000"/>
            <a:headEnd/>
            <a:tailEnd/>
          </a:ln>
          <a:effectLst/>
        </p:spPr>
        <p:txBody>
          <a:bodyPr lIns="955374" tIns="377706" rIns="1269600" bIns="228528" anchor="ctr">
            <a:spAutoFit/>
          </a:bodyPr>
          <a:lstStyle/>
          <a:p>
            <a:pPr>
              <a:defRPr/>
            </a:pPr>
            <a:r>
              <a:rPr lang="el-GR" sz="2800" b="1" u="sng">
                <a:solidFill>
                  <a:srgbClr val="FF9900"/>
                </a:solidFill>
                <a:effectLst>
                  <a:outerShdw blurRad="38100" dist="38100" dir="2700000" algn="tl">
                    <a:srgbClr val="000000"/>
                  </a:outerShdw>
                </a:effectLst>
              </a:rPr>
              <a:t>Αναβολή εφαρμογής μέχρι 31/12/2012 του τεκμηρίου «πόθεν έσχες»</a:t>
            </a:r>
            <a:endParaRPr lang="el-GR" sz="2800" b="1" u="sng">
              <a:effectLst>
                <a:outerShdw blurRad="38100" dist="38100" dir="2700000" algn="tl">
                  <a:srgbClr val="000000"/>
                </a:outerShdw>
              </a:effectLst>
            </a:endParaRPr>
          </a:p>
          <a:p>
            <a:pPr>
              <a:defRPr/>
            </a:pPr>
            <a:r>
              <a:rPr lang="el-GR" sz="2600" b="1">
                <a:effectLst>
                  <a:outerShdw blurRad="38100" dist="38100" dir="2700000" algn="tl">
                    <a:srgbClr val="000000"/>
                  </a:outerShdw>
                </a:effectLst>
              </a:rPr>
              <a:t>Δεν θεωρείται ότι αποκτάται πρώτη κατοικία </a:t>
            </a:r>
            <a:r>
              <a:rPr lang="el-GR" sz="2600" b="1" u="sng">
                <a:solidFill>
                  <a:schemeClr val="tx2"/>
                </a:solidFill>
                <a:effectLst>
                  <a:outerShdw blurRad="38100" dist="38100" dir="2700000" algn="tl">
                    <a:srgbClr val="000000"/>
                  </a:outerShdw>
                </a:effectLst>
              </a:rPr>
              <a:t>και επομένως εφαρμόζεται το τεκμήριο</a:t>
            </a:r>
            <a:r>
              <a:rPr lang="el-GR" sz="2600" b="1">
                <a:effectLst>
                  <a:outerShdw blurRad="38100" dist="38100" dir="2700000" algn="tl">
                    <a:srgbClr val="000000"/>
                  </a:outerShdw>
                </a:effectLst>
              </a:rPr>
              <a:t>, αν ο φορολογούμενος ο σύζυγος και τα παιδιά τους, έχουν  πλήρη κυριότητα ή ισόβια επικαρπία ή οίκηση, σε άλλη κατοικία ή κατοικίες, εφόσον το άθροισμα της συνολικής επιφάνειας   υπερβαίνει τα  70   τ.μ.    </a:t>
            </a:r>
          </a:p>
          <a:p>
            <a:pPr>
              <a:defRPr/>
            </a:pPr>
            <a:r>
              <a:rPr lang="el-GR" sz="2600" b="1">
                <a:effectLst>
                  <a:outerShdw blurRad="38100" dist="38100" dir="2700000" algn="tl">
                    <a:srgbClr val="000000"/>
                  </a:outerShdw>
                </a:effectLst>
              </a:rPr>
              <a:t>Η   επιφάνεια   αυτή προσαυξάνεται κατά 20 τ.μ. για καθένα από τα δύο πρώτα παιδιά και κατά 25 τ.μ. για το τρίτο και καθένα από τα επόμενα.</a:t>
            </a:r>
            <a:r>
              <a:rPr lang="en-US" sz="2600" b="1">
                <a:solidFill>
                  <a:srgbClr val="FF9900"/>
                </a:solidFill>
                <a:effectLst>
                  <a:outerShdw blurRad="38100" dist="38100" dir="2700000" algn="tl">
                    <a:srgbClr val="000000"/>
                  </a:outerShdw>
                </a:effectLst>
              </a:rPr>
              <a:t> </a:t>
            </a:r>
            <a:r>
              <a:rPr lang="el-GR" sz="2600" b="1">
                <a:effectLst>
                  <a:outerShdw blurRad="38100" dist="38100" dir="2700000" algn="tl">
                    <a:srgbClr val="000000"/>
                  </a:outerShdw>
                </a:effectLst>
              </a:rPr>
              <a:t/>
            </a:r>
            <a:br>
              <a:rPr lang="el-GR" sz="2600" b="1">
                <a:effectLst>
                  <a:outerShdw blurRad="38100" dist="38100" dir="2700000" algn="tl">
                    <a:srgbClr val="000000"/>
                  </a:outerShdw>
                </a:effectLst>
              </a:rPr>
            </a:br>
            <a:endParaRPr lang="el-GR" sz="2600" b="1">
              <a:effectLst>
                <a:outerShdw blurRad="38100" dist="38100" dir="2700000" algn="tl">
                  <a:srgbClr val="000000"/>
                </a:outerShdw>
              </a:effectLst>
            </a:endParaRPr>
          </a:p>
        </p:txBody>
      </p:sp>
      <p:sp>
        <p:nvSpPr>
          <p:cNvPr id="206856" name="Rectangle 8"/>
          <p:cNvSpPr>
            <a:spLocks noChangeArrowheads="1"/>
          </p:cNvSpPr>
          <p:nvPr/>
        </p:nvSpPr>
        <p:spPr bwMode="auto">
          <a:xfrm>
            <a:off x="3211513" y="923925"/>
            <a:ext cx="2378075" cy="457200"/>
          </a:xfrm>
          <a:prstGeom prst="rect">
            <a:avLst/>
          </a:prstGeom>
          <a:noFill/>
          <a:ln w="9525">
            <a:noFill/>
            <a:miter lim="800000"/>
            <a:headEnd/>
            <a:tailEnd/>
          </a:ln>
          <a:effectLst/>
        </p:spPr>
        <p:txBody>
          <a:bodyPr wrap="none">
            <a:spAutoFit/>
          </a:bodyPr>
          <a:lstStyle/>
          <a:p>
            <a:pPr>
              <a:defRPr/>
            </a:pPr>
            <a:r>
              <a:rPr lang="el-GR" b="1">
                <a:solidFill>
                  <a:srgbClr val="FF9900"/>
                </a:solidFill>
                <a:effectLst>
                  <a:outerShdw blurRad="38100" dist="38100" dir="2700000" algn="tl">
                    <a:srgbClr val="000000"/>
                  </a:outerShdw>
                </a:effectLst>
              </a:rPr>
              <a:t>ΝΕΑ ΔΙΑΤΑΞΗ</a:t>
            </a:r>
            <a:r>
              <a:rPr lang="el-GR"/>
              <a:t> </a:t>
            </a:r>
            <a:endParaRPr lang="en-US"/>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p:spPr>
        <p:txBody>
          <a:bodyPr/>
          <a:lstStyle/>
          <a:p>
            <a:fld id="{DC824B97-9E10-4C37-998A-8C1DCDD02ED7}" type="slidenum">
              <a:rPr lang="el-GR" smtClean="0"/>
              <a:pPr/>
              <a:t>44</a:t>
            </a:fld>
            <a:endParaRPr lang="el-GR" smtClean="0"/>
          </a:p>
        </p:txBody>
      </p:sp>
      <p:sp>
        <p:nvSpPr>
          <p:cNvPr id="55298" name="Rectangle 2"/>
          <p:cNvSpPr>
            <a:spLocks noGrp="1" noChangeArrowheads="1"/>
          </p:cNvSpPr>
          <p:nvPr>
            <p:ph type="title"/>
          </p:nvPr>
        </p:nvSpPr>
        <p:spPr>
          <a:xfrm>
            <a:off x="0" y="357188"/>
            <a:ext cx="8915400" cy="714375"/>
          </a:xfrm>
          <a:effectLst>
            <a:outerShdw dist="35921" dir="2700000" algn="ctr" rotWithShape="0">
              <a:schemeClr val="bg2"/>
            </a:outerShdw>
          </a:effectLst>
        </p:spPr>
        <p:txBody>
          <a:bodyPr/>
          <a:lstStyle/>
          <a:p>
            <a:pPr eaLnBrk="1" hangingPunct="1">
              <a:defRPr/>
            </a:pPr>
            <a:r>
              <a:rPr lang="en-US" sz="3200" b="1" smtClean="0">
                <a:effectLst>
                  <a:outerShdw blurRad="38100" dist="38100" dir="2700000" algn="tl">
                    <a:srgbClr val="000000"/>
                  </a:outerShdw>
                </a:effectLst>
              </a:rPr>
              <a:t/>
            </a:r>
            <a:br>
              <a:rPr lang="en-US" sz="3200" b="1" smtClean="0">
                <a:effectLst>
                  <a:outerShdw blurRad="38100" dist="38100" dir="2700000" algn="tl">
                    <a:srgbClr val="000000"/>
                  </a:outerShdw>
                </a:effectLst>
              </a:rPr>
            </a:br>
            <a:r>
              <a:rPr lang="en-US" sz="3200" b="1" smtClean="0">
                <a:effectLst>
                  <a:outerShdw blurRad="38100" dist="38100" dir="2700000" algn="tl">
                    <a:srgbClr val="000000"/>
                  </a:outerShdw>
                </a:effectLst>
              </a:rPr>
              <a:t> </a:t>
            </a:r>
            <a:r>
              <a:rPr lang="el-GR" sz="2800" b="1" smtClean="0">
                <a:effectLst>
                  <a:outerShdw blurRad="38100" dist="38100" dir="2700000" algn="tl">
                    <a:srgbClr val="000000"/>
                  </a:outerShdw>
                </a:effectLst>
              </a:rPr>
              <a:t>Φορολογία εισοδήματος </a:t>
            </a:r>
            <a:r>
              <a:rPr lang="en-US" sz="3200" b="1" smtClean="0">
                <a:effectLst>
                  <a:outerShdw blurRad="38100" dist="38100" dir="2700000" algn="tl">
                    <a:srgbClr val="000000"/>
                  </a:outerShdw>
                </a:effectLst>
              </a:rPr>
              <a:t/>
            </a:r>
            <a:br>
              <a:rPr lang="en-US" sz="3200" b="1" smtClean="0">
                <a:effectLst>
                  <a:outerShdw blurRad="38100" dist="38100" dir="2700000" algn="tl">
                    <a:srgbClr val="000000"/>
                  </a:outerShdw>
                </a:effectLst>
              </a:rPr>
            </a:br>
            <a:r>
              <a:rPr lang="el-GR" sz="2800" b="1" smtClean="0">
                <a:solidFill>
                  <a:srgbClr val="FF9900"/>
                </a:solidFill>
                <a:effectLst>
                  <a:outerShdw blurRad="38100" dist="38100" dir="2700000" algn="tl">
                    <a:srgbClr val="000000"/>
                  </a:outerShdw>
                </a:effectLst>
              </a:rPr>
              <a:t>Κατάργηση αυτοτελούς φορολόγησης </a:t>
            </a:r>
            <a:r>
              <a:rPr lang="en-US" sz="2800" b="1" smtClean="0">
                <a:solidFill>
                  <a:srgbClr val="FF9900"/>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τροποποίηση συντελεστών φορολογίας</a:t>
            </a:r>
            <a:r>
              <a:rPr lang="el-GR" sz="2800" smtClean="0">
                <a:solidFill>
                  <a:srgbClr val="FF9900"/>
                </a:solidFill>
              </a:rPr>
              <a:t/>
            </a:r>
            <a:br>
              <a:rPr lang="el-GR" sz="2800" smtClean="0">
                <a:solidFill>
                  <a:srgbClr val="FF9900"/>
                </a:solidFill>
              </a:rPr>
            </a:br>
            <a:endParaRPr lang="el-GR" sz="2800" smtClean="0">
              <a:solidFill>
                <a:srgbClr val="FF9900"/>
              </a:solidFill>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0" y="1371600"/>
            <a:ext cx="9144000" cy="6038850"/>
          </a:xfrm>
        </p:spPr>
        <p:txBody>
          <a:bodyPr anchor="ctr">
            <a:spAutoFit/>
          </a:bodyPr>
          <a:lstStyle/>
          <a:p>
            <a:pPr eaLnBrk="1" hangingPunct="1">
              <a:defRPr/>
            </a:pPr>
            <a:r>
              <a:rPr lang="el-GR" sz="2400" b="1" smtClean="0">
                <a:effectLst>
                  <a:outerShdw blurRad="38100" dist="38100" dir="2700000" algn="tl">
                    <a:srgbClr val="000000"/>
                  </a:outerShdw>
                </a:effectLst>
              </a:rPr>
              <a:t>Αυξάνεται από 20% σε </a:t>
            </a:r>
            <a:r>
              <a:rPr lang="el-GR" sz="2400" b="1" smtClean="0">
                <a:solidFill>
                  <a:srgbClr val="FFFF00"/>
                </a:solidFill>
                <a:effectLst>
                  <a:outerShdw blurRad="38100" dist="38100" dir="2700000" algn="tl">
                    <a:srgbClr val="000000"/>
                  </a:outerShdw>
                </a:effectLst>
              </a:rPr>
              <a:t>25%</a:t>
            </a:r>
            <a:r>
              <a:rPr lang="el-GR" sz="2400" b="1" smtClean="0">
                <a:effectLst>
                  <a:outerShdw blurRad="38100" dist="38100" dir="2700000" algn="tl">
                    <a:srgbClr val="000000"/>
                  </a:outerShdw>
                </a:effectLst>
              </a:rPr>
              <a:t> η παρακράτηση φόρου  όταν καταβάλλονται σε αλλοδαπούς  αποζημιώσεις, δικαιώματα </a:t>
            </a:r>
            <a:r>
              <a:rPr lang="en-US" sz="2400" b="1" smtClean="0">
                <a:effectLst>
                  <a:outerShdw blurRad="38100" dist="38100" dir="2700000" algn="tl">
                    <a:srgbClr val="000000"/>
                  </a:outerShdw>
                </a:effectLst>
              </a:rPr>
              <a:t>(royalties)</a:t>
            </a:r>
            <a:r>
              <a:rPr lang="el-GR" sz="2400" b="1" smtClean="0">
                <a:effectLst>
                  <a:outerShdw blurRad="38100" dist="38100" dir="2700000" algn="tl">
                    <a:srgbClr val="000000"/>
                  </a:outerShdw>
                </a:effectLst>
              </a:rPr>
              <a:t>, </a:t>
            </a:r>
            <a:r>
              <a:rPr lang="en-US" sz="24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αμοιβές για κατάρτιση μελετών. </a:t>
            </a:r>
          </a:p>
          <a:p>
            <a:pPr eaLnBrk="1" hangingPunct="1">
              <a:defRPr/>
            </a:pPr>
            <a:r>
              <a:rPr lang="el-GR" sz="2400" b="1" smtClean="0">
                <a:effectLst>
                  <a:outerShdw blurRad="38100" dist="38100" dir="2700000" algn="tl">
                    <a:srgbClr val="000000"/>
                  </a:outerShdw>
                </a:effectLst>
              </a:rPr>
              <a:t>Καθιερώνεται κλίμακα για τη φορολόγηση της </a:t>
            </a:r>
            <a:r>
              <a:rPr lang="el-GR" sz="2400" b="1" smtClean="0">
                <a:solidFill>
                  <a:srgbClr val="FFCC00"/>
                </a:solidFill>
                <a:effectLst>
                  <a:outerShdw blurRad="38100" dist="38100" dir="2700000" algn="tl">
                    <a:srgbClr val="000000"/>
                  </a:outerShdw>
                </a:effectLst>
              </a:rPr>
              <a:t>αποζημίωσης απολυομένων</a:t>
            </a:r>
            <a:r>
              <a:rPr lang="el-GR" sz="2400" b="1" smtClean="0">
                <a:effectLst>
                  <a:outerShdw blurRad="38100" dist="38100" dir="2700000" algn="tl">
                    <a:srgbClr val="000000"/>
                  </a:outerShdw>
                </a:effectLst>
              </a:rPr>
              <a:t> και όσων εισπράττουν αποζημίωση λόγω διακοπής της σχέσης εργασίας (από τη δημοσίευση του νόμου):</a:t>
            </a:r>
          </a:p>
          <a:p>
            <a:pPr eaLnBrk="1" hangingPunct="1">
              <a:buFontTx/>
              <a:buNone/>
              <a:defRPr/>
            </a:pPr>
            <a:endParaRPr lang="el-GR" sz="2400" b="1" smtClean="0">
              <a:effectLst>
                <a:outerShdw blurRad="38100" dist="38100" dir="2700000" algn="tl">
                  <a:srgbClr val="000000"/>
                </a:outerShdw>
              </a:effectLst>
            </a:endParaRPr>
          </a:p>
          <a:p>
            <a:pPr eaLnBrk="1" hangingPunct="1">
              <a:spcBef>
                <a:spcPct val="0"/>
              </a:spcBef>
              <a:buFontTx/>
              <a:buNone/>
              <a:defRPr/>
            </a:pPr>
            <a:endParaRPr lang="el-GR" sz="2200" b="1" u="sng" smtClean="0">
              <a:effectLst>
                <a:outerShdw blurRad="38100" dist="38100" dir="2700000" algn="tl">
                  <a:srgbClr val="000000"/>
                </a:outerShdw>
              </a:effectLst>
            </a:endParaRPr>
          </a:p>
          <a:p>
            <a:pPr eaLnBrk="1" hangingPunct="1">
              <a:buFontTx/>
              <a:buNone/>
              <a:defRPr/>
            </a:pPr>
            <a:endParaRPr lang="el-GR" sz="2200" smtClean="0">
              <a:effectLst>
                <a:outerShdw blurRad="38100" dist="38100" dir="2700000" algn="tl">
                  <a:srgbClr val="000000"/>
                </a:outerShdw>
              </a:effectLst>
            </a:endParaRPr>
          </a:p>
          <a:p>
            <a:pPr eaLnBrk="1" hangingPunct="1">
              <a:buFontTx/>
              <a:buNone/>
              <a:defRPr/>
            </a:pPr>
            <a:endParaRPr lang="el-GR" sz="2200" smtClean="0">
              <a:effectLst>
                <a:outerShdw blurRad="38100" dist="38100" dir="2700000" algn="tl">
                  <a:srgbClr val="000000"/>
                </a:outerShdw>
              </a:effectLst>
            </a:endParaRPr>
          </a:p>
          <a:p>
            <a:pPr eaLnBrk="1" hangingPunct="1">
              <a:buFontTx/>
              <a:buNone/>
              <a:defRPr/>
            </a:pPr>
            <a:endParaRPr lang="el-GR" sz="2200" smtClean="0">
              <a:effectLst>
                <a:outerShdw blurRad="38100" dist="38100" dir="2700000" algn="tl">
                  <a:srgbClr val="000000"/>
                </a:outerShdw>
              </a:effectLst>
            </a:endParaRPr>
          </a:p>
          <a:p>
            <a:pPr eaLnBrk="1" hangingPunct="1">
              <a:spcBef>
                <a:spcPct val="0"/>
              </a:spcBef>
              <a:defRPr/>
            </a:pPr>
            <a:r>
              <a:rPr lang="el-GR" sz="2200" b="1" smtClean="0">
                <a:effectLst>
                  <a:outerShdw blurRad="38100" dist="38100" dir="2700000" algn="tl">
                    <a:srgbClr val="000000"/>
                  </a:outerShdw>
                </a:effectLst>
              </a:rPr>
              <a:t>Καταργείται η </a:t>
            </a:r>
            <a:r>
              <a:rPr lang="el-GR" sz="2200" b="1" smtClean="0">
                <a:solidFill>
                  <a:srgbClr val="FFFF00"/>
                </a:solidFill>
                <a:effectLst>
                  <a:outerShdw blurRad="38100" dist="38100" dir="2700000" algn="tl">
                    <a:srgbClr val="000000"/>
                  </a:outerShdw>
                </a:effectLst>
              </a:rPr>
              <a:t>αυτοτελής φορολόγηση</a:t>
            </a:r>
            <a:r>
              <a:rPr lang="en-US" sz="2200" b="1" smtClean="0">
                <a:solidFill>
                  <a:srgbClr val="FFFF00"/>
                </a:solidFill>
                <a:effectLst>
                  <a:outerShdw blurRad="38100" dist="38100" dir="2700000" algn="tl">
                    <a:srgbClr val="000000"/>
                  </a:outerShdw>
                </a:effectLst>
              </a:rPr>
              <a:t> </a:t>
            </a:r>
            <a:r>
              <a:rPr lang="el-GR" sz="2200" b="1" smtClean="0">
                <a:solidFill>
                  <a:srgbClr val="FFFF00"/>
                </a:solidFill>
                <a:effectLst>
                  <a:outerShdw blurRad="38100" dist="38100" dir="2700000" algn="tl">
                    <a:srgbClr val="000000"/>
                  </a:outerShdw>
                </a:effectLst>
              </a:rPr>
              <a:t>ή η φορολογική απαλλαγή  </a:t>
            </a:r>
            <a:r>
              <a:rPr lang="el-GR" sz="2200" b="1" smtClean="0">
                <a:effectLst>
                  <a:outerShdw blurRad="38100" dist="38100" dir="2700000" algn="tl">
                    <a:srgbClr val="000000"/>
                  </a:outerShdw>
                </a:effectLst>
              </a:rPr>
              <a:t>πολλών κατηγοριών εισοδημάτων (π.χ. επιδόματα δημοσίων υπαλλήλων, αμοιβές αθλητών από υπογραφή συμβολαίων κλπ)</a:t>
            </a:r>
          </a:p>
          <a:p>
            <a:pPr eaLnBrk="1" hangingPunct="1">
              <a:spcBef>
                <a:spcPct val="0"/>
              </a:spcBef>
              <a:buFontTx/>
              <a:buNone/>
              <a:defRPr/>
            </a:pPr>
            <a:endParaRPr lang="el-GR" sz="2200" b="1" smtClean="0"/>
          </a:p>
          <a:p>
            <a:pPr eaLnBrk="1" hangingPunct="1">
              <a:spcBef>
                <a:spcPct val="0"/>
              </a:spcBef>
              <a:buFontTx/>
              <a:buNone/>
              <a:defRPr/>
            </a:pPr>
            <a:endParaRPr lang="el-GR" sz="2400" b="1" smtClean="0"/>
          </a:p>
        </p:txBody>
      </p:sp>
      <p:sp>
        <p:nvSpPr>
          <p:cNvPr id="7" name="Rectangle 6"/>
          <p:cNvSpPr/>
          <p:nvPr/>
        </p:nvSpPr>
        <p:spPr>
          <a:xfrm>
            <a:off x="228600" y="1071563"/>
            <a:ext cx="8686800" cy="12834937"/>
          </a:xfrm>
          <a:prstGeom prst="rect">
            <a:avLst/>
          </a:prstGeom>
        </p:spPr>
        <p:txBody>
          <a:bodyPr>
            <a:spAutoFit/>
          </a:bodyPr>
          <a:lstStyle/>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p:txBody>
      </p:sp>
      <p:pic>
        <p:nvPicPr>
          <p:cNvPr id="59398" name="Picture 2"/>
          <p:cNvPicPr>
            <a:picLocks noChangeAspect="1" noChangeArrowheads="1"/>
          </p:cNvPicPr>
          <p:nvPr/>
        </p:nvPicPr>
        <p:blipFill>
          <a:blip r:embed="rId2" cstate="print"/>
          <a:srcRect/>
          <a:stretch>
            <a:fillRect/>
          </a:stretch>
        </p:blipFill>
        <p:spPr bwMode="auto">
          <a:xfrm>
            <a:off x="1914525" y="4005263"/>
            <a:ext cx="5314950" cy="1511300"/>
          </a:xfrm>
          <a:prstGeom prst="rect">
            <a:avLst/>
          </a:prstGeom>
          <a:noFill/>
          <a:ln w="9525">
            <a:noFill/>
            <a:miter lim="800000"/>
            <a:headEnd/>
            <a:tailEnd/>
          </a:ln>
        </p:spPr>
      </p:pic>
      <p:pic>
        <p:nvPicPr>
          <p:cNvPr id="59399" name="Picture 9"/>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2"/>
          </p:nvPr>
        </p:nvSpPr>
        <p:spPr>
          <a:noFill/>
        </p:spPr>
        <p:txBody>
          <a:bodyPr/>
          <a:lstStyle/>
          <a:p>
            <a:fld id="{2A2ED9C9-BB42-41C7-8E05-9FB443CDBC2E}" type="slidenum">
              <a:rPr lang="el-GR" smtClean="0"/>
              <a:pPr/>
              <a:t>45</a:t>
            </a:fld>
            <a:endParaRPr lang="el-GR" smtClean="0"/>
          </a:p>
        </p:txBody>
      </p:sp>
      <p:sp>
        <p:nvSpPr>
          <p:cNvPr id="55298" name="Rectangle 2"/>
          <p:cNvSpPr>
            <a:spLocks noGrp="1" noChangeArrowheads="1"/>
          </p:cNvSpPr>
          <p:nvPr>
            <p:ph type="title"/>
          </p:nvPr>
        </p:nvSpPr>
        <p:spPr>
          <a:xfrm>
            <a:off x="0" y="357188"/>
            <a:ext cx="8915400" cy="714375"/>
          </a:xfrm>
          <a:effectLst>
            <a:outerShdw dist="35921" dir="2700000" algn="ctr" rotWithShape="0">
              <a:schemeClr val="bg2"/>
            </a:outerShdw>
          </a:effectLst>
        </p:spPr>
        <p:txBody>
          <a:bodyPr/>
          <a:lstStyle/>
          <a:p>
            <a:pPr eaLnBrk="1" hangingPunct="1">
              <a:defRPr/>
            </a:pPr>
            <a:r>
              <a:rPr lang="en-US" sz="1000" b="1" smtClean="0">
                <a:effectLst>
                  <a:outerShdw blurRad="38100" dist="38100" dir="2700000" algn="tl">
                    <a:srgbClr val="000000"/>
                  </a:outerShdw>
                </a:effectLst>
              </a:rPr>
              <a:t/>
            </a:r>
            <a:br>
              <a:rPr lang="en-US" sz="1000" b="1" smtClean="0">
                <a:effectLst>
                  <a:outerShdw blurRad="38100" dist="38100" dir="2700000" algn="tl">
                    <a:srgbClr val="000000"/>
                  </a:outerShdw>
                </a:effectLst>
              </a:rPr>
            </a:br>
            <a:r>
              <a:rPr lang="el-GR" sz="2800" b="1" smtClean="0">
                <a:effectLst>
                  <a:outerShdw blurRad="38100" dist="38100" dir="2700000" algn="tl">
                    <a:srgbClr val="000000"/>
                  </a:outerShdw>
                </a:effectLst>
              </a:rPr>
              <a:t>Φορολογία εισοδήματος </a:t>
            </a:r>
            <a:r>
              <a:rPr lang="en-US" sz="3200" b="1" smtClean="0">
                <a:effectLst>
                  <a:outerShdw blurRad="38100" dist="38100" dir="2700000" algn="tl">
                    <a:srgbClr val="000000"/>
                  </a:outerShdw>
                </a:effectLst>
              </a:rPr>
              <a:t/>
            </a:r>
            <a:br>
              <a:rPr lang="en-US" sz="3200" b="1" smtClean="0">
                <a:effectLst>
                  <a:outerShdw blurRad="38100" dist="38100" dir="2700000" algn="tl">
                    <a:srgbClr val="000000"/>
                  </a:outerShdw>
                </a:effectLst>
              </a:rPr>
            </a:br>
            <a:r>
              <a:rPr lang="en-US" sz="2400" b="1" smtClean="0">
                <a:solidFill>
                  <a:srgbClr val="FF9900"/>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Τροποποίηση συντελεστών φορολογίας </a:t>
            </a:r>
            <a:r>
              <a:rPr lang="el-GR" sz="2800" smtClean="0">
                <a:solidFill>
                  <a:srgbClr val="FF9900"/>
                </a:solidFill>
              </a:rPr>
              <a:t/>
            </a:r>
            <a:br>
              <a:rPr lang="el-GR" sz="2800" smtClean="0">
                <a:solidFill>
                  <a:srgbClr val="FF9900"/>
                </a:solidFill>
              </a:rPr>
            </a:br>
            <a:endParaRPr lang="el-GR" sz="2800" smtClean="0">
              <a:solidFill>
                <a:srgbClr val="FF9900"/>
              </a:solidFill>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228600" y="1190625"/>
            <a:ext cx="8915400" cy="7164388"/>
          </a:xfrm>
        </p:spPr>
        <p:txBody>
          <a:bodyPr anchor="ctr">
            <a:spAutoFit/>
          </a:bodyPr>
          <a:lstStyle/>
          <a:p>
            <a:pPr marL="0" indent="0" eaLnBrk="1" hangingPunct="1">
              <a:spcBef>
                <a:spcPct val="0"/>
              </a:spcBef>
              <a:tabLst>
                <a:tab pos="109538" algn="l"/>
              </a:tabLst>
              <a:defRPr/>
            </a:pPr>
            <a:r>
              <a:rPr lang="el-GR" sz="2400" b="1" smtClean="0">
                <a:effectLst>
                  <a:outerShdw blurRad="38100" dist="38100" dir="2700000" algn="tl">
                    <a:srgbClr val="000000"/>
                  </a:outerShdw>
                </a:effectLst>
              </a:rPr>
              <a:t>Αυξάνεται η αυτοτελής φορολόγηση του εισοδήματος από κοινόχρηστους χώρους οικοδομών από 20% σε </a:t>
            </a:r>
            <a:r>
              <a:rPr lang="el-GR" sz="2400" b="1" smtClean="0">
                <a:solidFill>
                  <a:srgbClr val="FFFF00"/>
                </a:solidFill>
                <a:effectLst>
                  <a:outerShdw blurRad="38100" dist="38100" dir="2700000" algn="tl">
                    <a:srgbClr val="000000"/>
                  </a:outerShdw>
                </a:effectLst>
              </a:rPr>
              <a:t>25%</a:t>
            </a:r>
            <a:r>
              <a:rPr lang="el-GR" sz="2400" b="1" smtClean="0">
                <a:effectLst>
                  <a:outerShdw blurRad="38100" dist="38100" dir="2700000" algn="tl">
                    <a:srgbClr val="000000"/>
                  </a:outerShdw>
                </a:effectLst>
              </a:rPr>
              <a:t>.</a:t>
            </a:r>
          </a:p>
          <a:p>
            <a:pPr marL="0" indent="0" eaLnBrk="1" hangingPunct="1">
              <a:spcBef>
                <a:spcPct val="0"/>
              </a:spcBef>
              <a:buFontTx/>
              <a:buNone/>
              <a:tabLst>
                <a:tab pos="109538" algn="l"/>
              </a:tabLst>
              <a:defRPr/>
            </a:pPr>
            <a:endParaRPr lang="el-GR" sz="800" b="1" smtClean="0">
              <a:solidFill>
                <a:schemeClr val="tx2"/>
              </a:solidFill>
              <a:effectLst>
                <a:outerShdw blurRad="38100" dist="38100" dir="2700000" algn="tl">
                  <a:srgbClr val="000000"/>
                </a:outerShdw>
              </a:effectLst>
            </a:endParaRPr>
          </a:p>
          <a:p>
            <a:pPr marL="0" indent="0" eaLnBrk="1" hangingPunct="1">
              <a:spcBef>
                <a:spcPct val="0"/>
              </a:spcBef>
              <a:tabLst>
                <a:tab pos="109538" algn="l"/>
              </a:tabLst>
              <a:defRPr/>
            </a:pPr>
            <a:r>
              <a:rPr lang="el-GR" sz="2400" b="1" smtClean="0">
                <a:solidFill>
                  <a:srgbClr val="FFCC00"/>
                </a:solidFill>
                <a:effectLst>
                  <a:outerShdw blurRad="38100" dist="38100" dir="2700000" algn="tl">
                    <a:srgbClr val="000000"/>
                  </a:outerShdw>
                </a:effectLst>
              </a:rPr>
              <a:t>Στις μεταβιβάσεις επιχειρήσεων μεταξύ συγγενών</a:t>
            </a:r>
            <a:r>
              <a:rPr lang="el-GR" sz="2400" b="1" smtClean="0">
                <a:solidFill>
                  <a:schemeClr val="tx2"/>
                </a:solidFill>
                <a:effectLst>
                  <a:outerShdw blurRad="38100" dist="38100" dir="2700000" algn="tl">
                    <a:srgbClr val="000000"/>
                  </a:outerShdw>
                </a:effectLst>
              </a:rPr>
              <a:t> </a:t>
            </a:r>
          </a:p>
          <a:p>
            <a:pPr marL="0" indent="0" eaLnBrk="1" hangingPunct="1">
              <a:spcBef>
                <a:spcPct val="0"/>
              </a:spcBef>
              <a:buFontTx/>
              <a:buNone/>
              <a:tabLst>
                <a:tab pos="109538" algn="l"/>
              </a:tabLst>
              <a:defRPr/>
            </a:pPr>
            <a:r>
              <a:rPr lang="el-GR" sz="2400" b="1" smtClean="0">
                <a:effectLst>
                  <a:outerShdw blurRad="38100" dist="38100" dir="2700000" algn="tl">
                    <a:srgbClr val="000000"/>
                  </a:outerShdw>
                </a:effectLst>
              </a:rPr>
              <a:t>	- Φορολογείται η υπεραξία με  </a:t>
            </a:r>
            <a:r>
              <a:rPr lang="el-GR" sz="2400" b="1" smtClean="0">
                <a:solidFill>
                  <a:srgbClr val="FFFF00"/>
                </a:solidFill>
                <a:effectLst>
                  <a:outerShdw blurRad="38100" dist="38100" dir="2700000" algn="tl">
                    <a:srgbClr val="000000"/>
                  </a:outerShdw>
                </a:effectLst>
              </a:rPr>
              <a:t>5%</a:t>
            </a:r>
            <a:r>
              <a:rPr lang="el-GR" sz="2400" b="1" smtClean="0">
                <a:effectLst>
                  <a:outerShdw blurRad="38100" dist="38100" dir="2700000" algn="tl">
                    <a:srgbClr val="000000"/>
                  </a:outerShdw>
                </a:effectLst>
              </a:rPr>
              <a:t> ή </a:t>
            </a:r>
            <a:r>
              <a:rPr lang="el-GR" sz="2400" b="1" smtClean="0">
                <a:solidFill>
                  <a:srgbClr val="FFFF00"/>
                </a:solidFill>
                <a:effectLst>
                  <a:outerShdw blurRad="38100" dist="38100" dir="2700000" algn="tl">
                    <a:srgbClr val="000000"/>
                  </a:outerShdw>
                </a:effectLst>
              </a:rPr>
              <a:t>10%</a:t>
            </a:r>
            <a:r>
              <a:rPr lang="el-GR" sz="2400" b="1" smtClean="0">
                <a:effectLst>
                  <a:outerShdw blurRad="38100" dist="38100" dir="2700000" algn="tl">
                    <a:srgbClr val="000000"/>
                  </a:outerShdw>
                </a:effectLst>
              </a:rPr>
              <a:t> ανάλογα με το βαθμό συγγένειας  κατά τη μεταβίβαση ατομικής επιχείρησης ή μεριδίου </a:t>
            </a:r>
            <a:r>
              <a:rPr lang="el-GR" sz="2400" b="1" smtClean="0">
                <a:solidFill>
                  <a:srgbClr val="FFFF00"/>
                </a:solidFill>
                <a:effectLst>
                  <a:outerShdw blurRad="38100" dist="38100" dir="2700000" algn="tl">
                    <a:srgbClr val="000000"/>
                  </a:outerShdw>
                </a:effectLst>
              </a:rPr>
              <a:t>Ο.Ε.</a:t>
            </a:r>
            <a:r>
              <a:rPr lang="el-GR" sz="2400" b="1" smtClean="0">
                <a:effectLst>
                  <a:outerShdw blurRad="38100" dist="38100" dir="2700000" algn="tl">
                    <a:srgbClr val="000000"/>
                  </a:outerShdw>
                </a:effectLst>
              </a:rPr>
              <a:t> ή </a:t>
            </a:r>
            <a:r>
              <a:rPr lang="el-GR" sz="2400" b="1" smtClean="0">
                <a:solidFill>
                  <a:srgbClr val="FFFF00"/>
                </a:solidFill>
                <a:effectLst>
                  <a:outerShdw blurRad="38100" dist="38100" dir="2700000" algn="tl">
                    <a:srgbClr val="000000"/>
                  </a:outerShdw>
                </a:effectLst>
              </a:rPr>
              <a:t>Ε.Ε</a:t>
            </a:r>
            <a:r>
              <a:rPr lang="el-GR" sz="2400" b="1" smtClean="0">
                <a:effectLst>
                  <a:outerShdw blurRad="38100" dist="38100" dir="2700000" algn="tl">
                    <a:srgbClr val="000000"/>
                  </a:outerShdw>
                </a:effectLst>
              </a:rPr>
              <a:t>. σε συγγενείς που υπάγονται στην Α΄ ή Β΄ κατηγορία συγγένειας. </a:t>
            </a:r>
          </a:p>
          <a:p>
            <a:pPr marL="0" indent="0" eaLnBrk="1" hangingPunct="1">
              <a:spcBef>
                <a:spcPct val="0"/>
              </a:spcBef>
              <a:buFontTx/>
              <a:buNone/>
              <a:tabLst>
                <a:tab pos="109538" algn="l"/>
              </a:tabLst>
              <a:defRPr/>
            </a:pPr>
            <a:r>
              <a:rPr lang="el-GR" sz="2400" b="1" smtClean="0">
                <a:effectLst>
                  <a:outerShdw blurRad="38100" dist="38100" dir="2700000" algn="tl">
                    <a:srgbClr val="000000"/>
                  </a:outerShdw>
                </a:effectLst>
              </a:rPr>
              <a:t>- Φορολογείται το κέρδος από </a:t>
            </a:r>
            <a:r>
              <a:rPr lang="el-GR" sz="2400" b="1" smtClean="0">
                <a:solidFill>
                  <a:srgbClr val="FFFF00"/>
                </a:solidFill>
                <a:effectLst>
                  <a:outerShdw blurRad="38100" dist="38100" dir="2700000" algn="tl">
                    <a:srgbClr val="000000"/>
                  </a:outerShdw>
                </a:effectLst>
              </a:rPr>
              <a:t>μεταβίβαση μεριδίων ΕΠΕ </a:t>
            </a:r>
            <a:r>
              <a:rPr lang="el-GR" sz="2400" b="1" smtClean="0">
                <a:effectLst>
                  <a:outerShdw blurRad="38100" dist="38100" dir="2700000" algn="tl">
                    <a:srgbClr val="000000"/>
                  </a:outerShdw>
                </a:effectLst>
              </a:rPr>
              <a:t>με </a:t>
            </a:r>
            <a:r>
              <a:rPr lang="el-GR" sz="2400" b="1" smtClean="0">
                <a:solidFill>
                  <a:srgbClr val="FFFF00"/>
                </a:solidFill>
                <a:effectLst>
                  <a:outerShdw blurRad="38100" dist="38100" dir="2700000" algn="tl">
                    <a:srgbClr val="000000"/>
                  </a:outerShdw>
                </a:effectLst>
              </a:rPr>
              <a:t>20%</a:t>
            </a:r>
            <a:r>
              <a:rPr lang="el-GR" sz="2400" b="1" smtClean="0">
                <a:effectLst>
                  <a:outerShdw blurRad="38100" dist="38100" dir="2700000" algn="tl">
                    <a:srgbClr val="000000"/>
                  </a:outerShdw>
                </a:effectLst>
              </a:rPr>
              <a:t>.</a:t>
            </a:r>
          </a:p>
          <a:p>
            <a:pPr marL="0" indent="0" eaLnBrk="1" hangingPunct="1">
              <a:spcBef>
                <a:spcPct val="0"/>
              </a:spcBef>
              <a:buFontTx/>
              <a:buNone/>
              <a:tabLst>
                <a:tab pos="109538" algn="l"/>
              </a:tabLst>
              <a:defRPr/>
            </a:pPr>
            <a:r>
              <a:rPr lang="el-GR" sz="2400" b="1" smtClean="0">
                <a:effectLst>
                  <a:outerShdw blurRad="38100" dist="38100" dir="2700000" algn="tl">
                    <a:srgbClr val="000000"/>
                  </a:outerShdw>
                </a:effectLst>
              </a:rPr>
              <a:t>(Προηγουμένως φορολογείτο η πραγματική αξία μεταβίβασης με 1,2%).</a:t>
            </a:r>
          </a:p>
          <a:p>
            <a:pPr marL="0" indent="0" eaLnBrk="1" hangingPunct="1">
              <a:spcBef>
                <a:spcPct val="0"/>
              </a:spcBef>
              <a:buFontTx/>
              <a:buNone/>
              <a:tabLst>
                <a:tab pos="109538" algn="l"/>
              </a:tabLst>
              <a:defRPr/>
            </a:pPr>
            <a:r>
              <a:rPr lang="el-GR" sz="2400" b="1" smtClean="0">
                <a:effectLst>
                  <a:outerShdw blurRad="38100" dist="38100" dir="2700000" algn="tl">
                    <a:srgbClr val="000000"/>
                  </a:outerShdw>
                </a:effectLst>
              </a:rPr>
              <a:t>- Στην περίπτωση μεταβίβασης μερίδων Ο.Ε ή Ε.Ε από γονείς σε παιδιά ή μεταξύ συζύγων, </a:t>
            </a:r>
            <a:r>
              <a:rPr lang="el-GR" sz="2400" b="1" u="sng" smtClean="0">
                <a:solidFill>
                  <a:schemeClr val="tx2"/>
                </a:solidFill>
                <a:effectLst>
                  <a:outerShdw blurRad="38100" dist="38100" dir="2700000" algn="tl">
                    <a:srgbClr val="000000"/>
                  </a:outerShdw>
                </a:effectLst>
              </a:rPr>
              <a:t>λόγω συνταξιοδότησης, δεν επιβάλλεται φόρος</a:t>
            </a:r>
            <a:r>
              <a:rPr lang="el-GR" sz="2400" b="1" u="sng" smtClean="0">
                <a:effectLst>
                  <a:outerShdw blurRad="38100" dist="38100" dir="2700000" algn="tl">
                    <a:srgbClr val="000000"/>
                  </a:outerShdw>
                </a:effectLst>
              </a:rPr>
              <a:t>.</a:t>
            </a:r>
            <a:r>
              <a:rPr lang="el-GR" sz="2400" b="1" smtClean="0">
                <a:effectLst>
                  <a:outerShdw blurRad="38100" dist="38100" dir="2700000" algn="tl">
                    <a:srgbClr val="000000"/>
                  </a:outerShdw>
                </a:effectLst>
              </a:rPr>
              <a:t> Αν όμως στο ενεργητικό της εταιρείας περιλαμβάνεται ακίνητο, επιβάλλεται φόρος 5% επί της αντικειμενικής αξίας επί του ποσοστού του μεριδίου που μεταβιβάζεται.</a:t>
            </a:r>
          </a:p>
          <a:p>
            <a:pPr marL="0" indent="0" eaLnBrk="1" hangingPunct="1">
              <a:spcBef>
                <a:spcPct val="0"/>
              </a:spcBef>
              <a:buFontTx/>
              <a:buNone/>
              <a:tabLst>
                <a:tab pos="109538" algn="l"/>
              </a:tabLst>
              <a:defRPr/>
            </a:pPr>
            <a:endParaRPr lang="el-GR" sz="2400" b="1" u="sng" smtClean="0">
              <a:effectLst>
                <a:outerShdw blurRad="38100" dist="38100" dir="2700000" algn="tl">
                  <a:srgbClr val="000000"/>
                </a:outerShdw>
              </a:effectLst>
            </a:endParaRPr>
          </a:p>
          <a:p>
            <a:pPr marL="0" indent="0" eaLnBrk="1" hangingPunct="1">
              <a:buFontTx/>
              <a:buNone/>
              <a:tabLst>
                <a:tab pos="109538" algn="l"/>
              </a:tabLst>
              <a:defRPr/>
            </a:pPr>
            <a:endParaRPr lang="el-GR" sz="2400" smtClean="0"/>
          </a:p>
          <a:p>
            <a:pPr marL="0" indent="0" eaLnBrk="1" hangingPunct="1">
              <a:spcBef>
                <a:spcPct val="0"/>
              </a:spcBef>
              <a:tabLst>
                <a:tab pos="109538" algn="l"/>
              </a:tabLst>
              <a:defRPr/>
            </a:pPr>
            <a:endParaRPr lang="el-GR" sz="2200" b="1" smtClean="0"/>
          </a:p>
          <a:p>
            <a:pPr marL="0" indent="0" eaLnBrk="1" hangingPunct="1">
              <a:spcBef>
                <a:spcPct val="0"/>
              </a:spcBef>
              <a:tabLst>
                <a:tab pos="109538" algn="l"/>
              </a:tabLst>
              <a:defRPr/>
            </a:pPr>
            <a:endParaRPr lang="el-GR" sz="2200" b="1" smtClean="0"/>
          </a:p>
        </p:txBody>
      </p:sp>
      <p:pic>
        <p:nvPicPr>
          <p:cNvPr id="60421"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A30088D-00CE-4580-AEB4-A29F90D52821}" type="slidenum">
              <a:rPr lang="el-GR" sz="1400"/>
              <a:pPr algn="r"/>
              <a:t>46</a:t>
            </a:fld>
            <a:endParaRPr lang="el-GR" sz="1400"/>
          </a:p>
        </p:txBody>
      </p:sp>
      <p:sp>
        <p:nvSpPr>
          <p:cNvPr id="55298" name="Rectangle 2"/>
          <p:cNvSpPr>
            <a:spLocks noGrp="1" noChangeArrowheads="1"/>
          </p:cNvSpPr>
          <p:nvPr>
            <p:ph type="title" idx="4294967295"/>
          </p:nvPr>
        </p:nvSpPr>
        <p:spPr>
          <a:xfrm>
            <a:off x="0" y="357188"/>
            <a:ext cx="8915400" cy="714375"/>
          </a:xfrm>
          <a:effectLst>
            <a:outerShdw dist="35921" dir="2700000" algn="ctr" rotWithShape="0">
              <a:schemeClr val="bg2"/>
            </a:outerShdw>
          </a:effectLst>
        </p:spPr>
        <p:txBody>
          <a:bodyPr/>
          <a:lstStyle/>
          <a:p>
            <a:pPr eaLnBrk="1" hangingPunct="1">
              <a:defRPr/>
            </a:pPr>
            <a:r>
              <a:rPr lang="en-US" sz="3200" b="1" smtClean="0">
                <a:effectLst>
                  <a:outerShdw blurRad="38100" dist="38100" dir="2700000" algn="tl">
                    <a:srgbClr val="000000"/>
                  </a:outerShdw>
                </a:effectLst>
              </a:rPr>
              <a:t/>
            </a:r>
            <a:br>
              <a:rPr lang="en-US"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2800" b="1" smtClean="0">
                <a:effectLst>
                  <a:outerShdw blurRad="38100" dist="38100" dir="2700000" algn="tl">
                    <a:srgbClr val="000000"/>
                  </a:outerShdw>
                </a:effectLst>
              </a:rPr>
              <a:t>Φορολογία εισοδήματος </a:t>
            </a:r>
            <a:r>
              <a:rPr lang="en-US" sz="3200" b="1" smtClean="0">
                <a:effectLst>
                  <a:outerShdw blurRad="38100" dist="38100" dir="2700000" algn="tl">
                    <a:srgbClr val="000000"/>
                  </a:outerShdw>
                </a:effectLst>
              </a:rPr>
              <a:t/>
            </a:r>
            <a:br>
              <a:rPr lang="en-US" sz="3200" b="1" smtClean="0">
                <a:effectLst>
                  <a:outerShdw blurRad="38100" dist="38100" dir="2700000" algn="tl">
                    <a:srgbClr val="000000"/>
                  </a:outerShdw>
                </a:effectLst>
              </a:rPr>
            </a:br>
            <a:r>
              <a:rPr lang="en-US" sz="2400" b="1" smtClean="0">
                <a:solidFill>
                  <a:srgbClr val="FF9900"/>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Τροποποίηση συντελεστών φορολογίας</a:t>
            </a:r>
            <a:r>
              <a:rPr lang="el-GR" sz="2800" smtClean="0">
                <a:solidFill>
                  <a:srgbClr val="FF9900"/>
                </a:solidFill>
              </a:rPr>
              <a:t> </a:t>
            </a:r>
            <a:r>
              <a:rPr lang="el-GR" sz="3200" smtClean="0"/>
              <a:t/>
            </a:r>
            <a:br>
              <a:rPr lang="el-GR" sz="3200" smtClean="0"/>
            </a:br>
            <a:endParaRPr lang="el-GR" sz="3200" smtClean="0"/>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57200" y="909638"/>
            <a:ext cx="8686800" cy="4151312"/>
          </a:xfrm>
        </p:spPr>
        <p:txBody>
          <a:bodyPr anchor="ctr">
            <a:spAutoFit/>
          </a:bodyPr>
          <a:lstStyle/>
          <a:p>
            <a:pPr marL="0" indent="0" eaLnBrk="1" hangingPunct="1">
              <a:spcBef>
                <a:spcPct val="0"/>
              </a:spcBef>
              <a:buFontTx/>
              <a:buNone/>
              <a:tabLst>
                <a:tab pos="109538" algn="l"/>
              </a:tabLst>
              <a:defRPr/>
            </a:pPr>
            <a:endParaRPr lang="el-GR" b="1" dirty="0" smtClean="0">
              <a:solidFill>
                <a:schemeClr val="tx2"/>
              </a:solidFill>
              <a:effectLst>
                <a:outerShdw blurRad="38100" dist="38100" dir="2700000" algn="tl">
                  <a:srgbClr val="000000"/>
                </a:outerShdw>
              </a:effectLst>
            </a:endParaRPr>
          </a:p>
          <a:p>
            <a:pPr marL="0" indent="0" eaLnBrk="1" hangingPunct="1">
              <a:spcBef>
                <a:spcPct val="0"/>
              </a:spcBef>
              <a:tabLst>
                <a:tab pos="109538" algn="l"/>
              </a:tabLst>
              <a:defRPr/>
            </a:pPr>
            <a:r>
              <a:rPr lang="el-GR" sz="2600" b="1" dirty="0" smtClean="0">
                <a:solidFill>
                  <a:srgbClr val="FFCC00"/>
                </a:solidFill>
                <a:effectLst>
                  <a:outerShdw blurRad="38100" dist="38100" dir="2700000" algn="tl">
                    <a:srgbClr val="000000"/>
                  </a:outerShdw>
                </a:effectLst>
              </a:rPr>
              <a:t>Μεταβιβάσεις επιχειρήσεων μεταξύ συγγενών (συνέχεια) </a:t>
            </a:r>
          </a:p>
          <a:p>
            <a:pPr marL="0" indent="0" eaLnBrk="1" hangingPunct="1">
              <a:spcBef>
                <a:spcPct val="0"/>
              </a:spcBef>
              <a:buFontTx/>
              <a:buNone/>
              <a:tabLst>
                <a:tab pos="109538" algn="l"/>
              </a:tabLst>
              <a:defRPr/>
            </a:pPr>
            <a:endParaRPr lang="el-GR" sz="2600" b="1" dirty="0" smtClean="0">
              <a:solidFill>
                <a:srgbClr val="FFCC00"/>
              </a:solidFill>
              <a:effectLst>
                <a:outerShdw blurRad="38100" dist="38100" dir="2700000" algn="tl">
                  <a:srgbClr val="000000"/>
                </a:outerShdw>
              </a:effectLst>
            </a:endParaRPr>
          </a:p>
          <a:p>
            <a:pPr marL="0" indent="0" eaLnBrk="1" hangingPunct="1">
              <a:spcBef>
                <a:spcPct val="0"/>
              </a:spcBef>
              <a:buFontTx/>
              <a:buNone/>
              <a:tabLst>
                <a:tab pos="109538" algn="l"/>
              </a:tabLst>
              <a:defRPr/>
            </a:pPr>
            <a:r>
              <a:rPr lang="el-GR" sz="2600" b="1" dirty="0" smtClean="0">
                <a:effectLst>
                  <a:outerShdw blurRad="38100" dist="38100" dir="2700000" algn="tl">
                    <a:srgbClr val="000000"/>
                  </a:outerShdw>
                </a:effectLst>
              </a:rPr>
              <a:t>Από 23/4/2010 και μετά, </a:t>
            </a:r>
            <a:r>
              <a:rPr lang="el-GR" sz="2600" b="1" u="sng" dirty="0" smtClean="0">
                <a:solidFill>
                  <a:schemeClr val="tx2"/>
                </a:solidFill>
                <a:effectLst>
                  <a:outerShdw blurRad="38100" dist="38100" dir="2700000" algn="tl">
                    <a:srgbClr val="000000"/>
                  </a:outerShdw>
                </a:effectLst>
              </a:rPr>
              <a:t>οφείλεται φόρος 5% επί της πραγματικής αξίας πώλησης μετοχών μη εισηγμένων στο</a:t>
            </a:r>
            <a:r>
              <a:rPr lang="el-GR" sz="2600" b="1" dirty="0" smtClean="0">
                <a:effectLst>
                  <a:outerShdw blurRad="38100" dist="38100" dir="2700000" algn="tl">
                    <a:srgbClr val="000000"/>
                  </a:outerShdw>
                </a:effectLst>
              </a:rPr>
              <a:t> Χ.Α στις μεταβιβάσεις μετοχών μεταξύ συγγενών. </a:t>
            </a:r>
          </a:p>
          <a:p>
            <a:pPr marL="0" indent="0" eaLnBrk="1" hangingPunct="1">
              <a:spcBef>
                <a:spcPct val="0"/>
              </a:spcBef>
              <a:buFontTx/>
              <a:buNone/>
              <a:tabLst>
                <a:tab pos="109538" algn="l"/>
              </a:tabLst>
              <a:defRPr/>
            </a:pPr>
            <a:r>
              <a:rPr lang="el-GR" sz="2600" b="1" dirty="0" smtClean="0">
                <a:solidFill>
                  <a:schemeClr val="hlink"/>
                </a:solidFill>
                <a:effectLst>
                  <a:outerShdw blurRad="38100" dist="38100" dir="2700000" algn="tl">
                    <a:srgbClr val="000000"/>
                  </a:outerShdw>
                </a:effectLst>
              </a:rPr>
              <a:t>Καταργήθηκε ο μειωμένος συντελεστής φορολογίας (1,2% και 2,4% κατά περίπτωση) που ίσχυε </a:t>
            </a:r>
            <a:r>
              <a:rPr lang="en-US" sz="2600" b="1" dirty="0" smtClean="0">
                <a:solidFill>
                  <a:schemeClr val="hlink"/>
                </a:solidFill>
                <a:effectLst>
                  <a:outerShdw blurRad="38100" dist="38100" dir="2700000" algn="tl">
                    <a:srgbClr val="000000"/>
                  </a:outerShdw>
                </a:effectLst>
              </a:rPr>
              <a:t> </a:t>
            </a:r>
            <a:r>
              <a:rPr lang="el-GR" sz="2600" b="1" dirty="0" smtClean="0">
                <a:solidFill>
                  <a:schemeClr val="hlink"/>
                </a:solidFill>
                <a:effectLst>
                  <a:outerShdw blurRad="38100" dist="38100" dir="2700000" algn="tl">
                    <a:srgbClr val="000000"/>
                  </a:outerShdw>
                </a:effectLst>
              </a:rPr>
              <a:t>στη μεταβίβαση μετοχών μη εισηγμένων στο χρηματιστήριο Αθηνών μεταξύ συγγενών Α΄ ή Β΄ βαθμού.</a:t>
            </a:r>
            <a:r>
              <a:rPr lang="el-GR" sz="2600" b="1" dirty="0" smtClean="0">
                <a:effectLst>
                  <a:outerShdw blurRad="38100" dist="38100" dir="2700000" algn="tl">
                    <a:srgbClr val="000000"/>
                  </a:outerShdw>
                </a:effectLst>
              </a:rPr>
              <a:t> </a:t>
            </a:r>
          </a:p>
        </p:txBody>
      </p:sp>
      <p:sp>
        <p:nvSpPr>
          <p:cNvPr id="7" name="Rectangle 6"/>
          <p:cNvSpPr/>
          <p:nvPr/>
        </p:nvSpPr>
        <p:spPr>
          <a:xfrm>
            <a:off x="228600" y="42863"/>
            <a:ext cx="8686800" cy="12711112"/>
          </a:xfrm>
          <a:prstGeom prst="rect">
            <a:avLst/>
          </a:prstGeom>
        </p:spPr>
        <p:txBody>
          <a:bodyPr>
            <a:spAutoFit/>
          </a:bodyPr>
          <a:lstStyle/>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p:txBody>
      </p:sp>
      <p:pic>
        <p:nvPicPr>
          <p:cNvPr id="61446"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1" end="1"/>
                                            </p:txEl>
                                          </p:spTgt>
                                        </p:tgtEl>
                                        <p:attrNameLst>
                                          <p:attrName>style.visibility</p:attrName>
                                        </p:attrNameLst>
                                      </p:cBhvr>
                                      <p:to>
                                        <p:strVal val="visible"/>
                                      </p:to>
                                    </p:set>
                                    <p:anim calcmode="lin" valueType="num">
                                      <p:cBhvr>
                                        <p:cTn id="14" dur="1000" fill="hold"/>
                                        <p:tgtEl>
                                          <p:spTgt spid="5530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302">
                                            <p:txEl>
                                              <p:pRg st="3" end="3"/>
                                            </p:txEl>
                                          </p:spTgt>
                                        </p:tgtEl>
                                        <p:attrNameLst>
                                          <p:attrName>style.visibility</p:attrName>
                                        </p:attrNameLst>
                                      </p:cBhvr>
                                      <p:to>
                                        <p:strVal val="visible"/>
                                      </p:to>
                                    </p:set>
                                    <p:anim calcmode="lin" valueType="num">
                                      <p:cBhvr>
                                        <p:cTn id="21" dur="1000" fill="hold"/>
                                        <p:tgtEl>
                                          <p:spTgt spid="55302">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5530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530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302">
                                            <p:txEl>
                                              <p:pRg st="4" end="4"/>
                                            </p:txEl>
                                          </p:spTgt>
                                        </p:tgtEl>
                                        <p:attrNameLst>
                                          <p:attrName>style.visibility</p:attrName>
                                        </p:attrNameLst>
                                      </p:cBhvr>
                                      <p:to>
                                        <p:strVal val="visible"/>
                                      </p:to>
                                    </p:set>
                                    <p:anim calcmode="lin" valueType="num">
                                      <p:cBhvr>
                                        <p:cTn id="28" dur="1000" fill="hold"/>
                                        <p:tgtEl>
                                          <p:spTgt spid="55302">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5530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53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2"/>
          </p:nvPr>
        </p:nvSpPr>
        <p:spPr>
          <a:noFill/>
        </p:spPr>
        <p:txBody>
          <a:bodyPr/>
          <a:lstStyle/>
          <a:p>
            <a:fld id="{F46B44B3-A4BC-4BEF-8A81-0DD9FE408997}" type="slidenum">
              <a:rPr lang="el-GR" smtClean="0"/>
              <a:pPr/>
              <a:t>47</a:t>
            </a:fld>
            <a:endParaRPr lang="el-GR" smtClean="0"/>
          </a:p>
        </p:txBody>
      </p:sp>
      <p:sp>
        <p:nvSpPr>
          <p:cNvPr id="55298" name="Rectangle 2"/>
          <p:cNvSpPr>
            <a:spLocks noGrp="1" noChangeArrowheads="1"/>
          </p:cNvSpPr>
          <p:nvPr>
            <p:ph type="title"/>
          </p:nvPr>
        </p:nvSpPr>
        <p:spPr>
          <a:xfrm>
            <a:off x="228600" y="142875"/>
            <a:ext cx="8915400" cy="714375"/>
          </a:xfrm>
          <a:effectLst>
            <a:outerShdw dist="35921" dir="2700000" algn="ctr" rotWithShape="0">
              <a:schemeClr val="bg2"/>
            </a:outerShdw>
          </a:effectLst>
        </p:spPr>
        <p:txBody>
          <a:bodyPr/>
          <a:lstStyle/>
          <a:p>
            <a:pPr eaLnBrk="1" hangingPunct="1">
              <a:defRPr/>
            </a:pP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r>
              <a:rPr lang="el-GR" sz="2800" b="1" smtClean="0">
                <a:effectLst>
                  <a:outerShdw blurRad="38100" dist="38100" dir="2700000" algn="tl">
                    <a:srgbClr val="000000"/>
                  </a:outerShdw>
                </a:effectLst>
              </a:rPr>
              <a:t>Φορολογία εισοδήματος  </a:t>
            </a:r>
            <a:br>
              <a:rPr lang="el-GR" sz="2800" b="1" smtClean="0">
                <a:effectLst>
                  <a:outerShdw blurRad="38100" dist="38100" dir="2700000" algn="tl">
                    <a:srgbClr val="000000"/>
                  </a:outerShdw>
                </a:effectLst>
              </a:rPr>
            </a:br>
            <a:r>
              <a:rPr lang="el-GR" sz="2800" b="1" smtClean="0">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Τροποποίηση συντελεστών φορολογίας</a:t>
            </a:r>
            <a:r>
              <a:rPr lang="el-GR" sz="2800" smtClean="0">
                <a:solidFill>
                  <a:srgbClr val="FF9900"/>
                </a:solidFill>
              </a:rPr>
              <a:t> </a:t>
            </a:r>
            <a:r>
              <a:rPr lang="el-GR" sz="2800" b="1" smtClean="0">
                <a:solidFill>
                  <a:srgbClr val="FF9900"/>
                </a:solidFill>
                <a:effectLst>
                  <a:outerShdw blurRad="38100" dist="38100" dir="2700000" algn="tl">
                    <a:srgbClr val="000000"/>
                  </a:outerShdw>
                </a:effectLst>
              </a:rPr>
              <a:t>εμπορικών επιχειρήσεων </a:t>
            </a:r>
            <a:r>
              <a:rPr lang="el-GR" sz="2800" b="1" smtClean="0">
                <a:effectLst>
                  <a:outerShdw blurRad="38100" dist="38100" dir="2700000" algn="tl">
                    <a:srgbClr val="000000"/>
                  </a:outerShdw>
                </a:effectLst>
              </a:rPr>
              <a:t> </a:t>
            </a:r>
            <a:r>
              <a:rPr lang="el-GR" sz="2800" smtClean="0"/>
              <a:t/>
            </a:r>
            <a:br>
              <a:rPr lang="el-GR" sz="2800" smtClean="0"/>
            </a:br>
            <a:endParaRPr lang="el-GR" sz="2800" smtClean="0"/>
          </a:p>
        </p:txBody>
      </p:sp>
      <p:sp>
        <p:nvSpPr>
          <p:cNvPr id="55301" name="Rectangle 5"/>
          <p:cNvSpPr>
            <a:spLocks noChangeArrowheads="1"/>
          </p:cNvSpPr>
          <p:nvPr/>
        </p:nvSpPr>
        <p:spPr bwMode="auto">
          <a:xfrm>
            <a:off x="228600" y="441325"/>
            <a:ext cx="8686800" cy="822325"/>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1"/>
          </p:nvPr>
        </p:nvSpPr>
        <p:spPr>
          <a:xfrm>
            <a:off x="428625" y="3849688"/>
            <a:ext cx="8486775" cy="1565275"/>
          </a:xfrm>
        </p:spPr>
        <p:txBody>
          <a:bodyPr anchor="ctr">
            <a:spAutoFit/>
          </a:bodyPr>
          <a:lstStyle/>
          <a:p>
            <a:pPr marL="0" indent="0" eaLnBrk="1" hangingPunct="1">
              <a:spcBef>
                <a:spcPct val="0"/>
              </a:spcBef>
              <a:buFontTx/>
              <a:buNone/>
              <a:tabLst>
                <a:tab pos="109538" algn="l"/>
              </a:tabLst>
              <a:defRPr/>
            </a:pP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441325"/>
            <a:ext cx="8686800" cy="12833350"/>
          </a:xfrm>
          <a:prstGeom prst="rect">
            <a:avLst/>
          </a:prstGeom>
        </p:spPr>
        <p:txBody>
          <a:bodyPr>
            <a:spAutoFit/>
          </a:bodyPr>
          <a:lstStyle/>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p:txBody>
      </p:sp>
      <p:sp>
        <p:nvSpPr>
          <p:cNvPr id="161793" name="Rectangle 1"/>
          <p:cNvSpPr>
            <a:spLocks noChangeArrowheads="1"/>
          </p:cNvSpPr>
          <p:nvPr/>
        </p:nvSpPr>
        <p:spPr bwMode="auto">
          <a:xfrm>
            <a:off x="228600" y="1263650"/>
            <a:ext cx="8915400" cy="7578725"/>
          </a:xfrm>
          <a:prstGeom prst="rect">
            <a:avLst/>
          </a:prstGeom>
          <a:noFill/>
          <a:ln w="9525">
            <a:noFill/>
            <a:miter lim="800000"/>
            <a:headEnd/>
            <a:tailEnd/>
          </a:ln>
          <a:effectLst/>
        </p:spPr>
        <p:txBody>
          <a:bodyPr anchor="ctr">
            <a:spAutoFit/>
          </a:bodyPr>
          <a:lstStyle/>
          <a:p>
            <a:pPr>
              <a:buFont typeface="Arial" charset="0"/>
              <a:buChar char="•"/>
              <a:tabLst>
                <a:tab pos="109538" algn="l"/>
              </a:tabLst>
              <a:defRPr/>
            </a:pPr>
            <a:r>
              <a:rPr lang="el-GR" b="1">
                <a:effectLst>
                  <a:outerShdw blurRad="38100" dist="38100" dir="2700000" algn="tl">
                    <a:srgbClr val="000000"/>
                  </a:outerShdw>
                </a:effectLst>
                <a:cs typeface="Times New Roman" pitchFamily="18" charset="0"/>
              </a:rPr>
              <a:t>Αυξάνεται</a:t>
            </a:r>
            <a:r>
              <a:rPr lang="el-GR" b="1">
                <a:effectLst>
                  <a:outerShdw blurRad="38100" dist="38100" dir="2700000" algn="tl">
                    <a:srgbClr val="000000"/>
                  </a:outerShdw>
                </a:effectLst>
                <a:ea typeface="Times New Roman" pitchFamily="18" charset="0"/>
                <a:cs typeface="Arial" charset="0"/>
              </a:rPr>
              <a:t> </a:t>
            </a:r>
            <a:r>
              <a:rPr lang="el-GR" b="1">
                <a:effectLst>
                  <a:outerShdw blurRad="38100" dist="38100" dir="2700000" algn="tl">
                    <a:srgbClr val="000000"/>
                  </a:outerShdw>
                </a:effectLst>
                <a:cs typeface="Times New Roman" pitchFamily="18" charset="0"/>
              </a:rPr>
              <a:t>ο συντελεστής φορολογίας για τις </a:t>
            </a:r>
            <a:r>
              <a:rPr lang="el-GR" b="1">
                <a:solidFill>
                  <a:srgbClr val="FFFF00"/>
                </a:solidFill>
                <a:effectLst>
                  <a:outerShdw blurRad="38100" dist="38100" dir="2700000" algn="tl">
                    <a:srgbClr val="000000"/>
                  </a:outerShdw>
                </a:effectLst>
                <a:cs typeface="Times New Roman" pitchFamily="18" charset="0"/>
              </a:rPr>
              <a:t>Ο.Ε. &amp; Ε.Ε. </a:t>
            </a:r>
            <a:r>
              <a:rPr lang="el-GR" b="1">
                <a:effectLst>
                  <a:outerShdw blurRad="38100" dist="38100" dir="2700000" algn="tl">
                    <a:srgbClr val="000000"/>
                  </a:outerShdw>
                </a:effectLst>
                <a:cs typeface="Times New Roman" pitchFamily="18" charset="0"/>
              </a:rPr>
              <a:t>από 20% σε </a:t>
            </a:r>
            <a:r>
              <a:rPr lang="el-GR" b="1">
                <a:solidFill>
                  <a:srgbClr val="FFFF00"/>
                </a:solidFill>
                <a:effectLst>
                  <a:outerShdw blurRad="38100" dist="38100" dir="2700000" algn="tl">
                    <a:srgbClr val="000000"/>
                  </a:outerShdw>
                </a:effectLst>
                <a:cs typeface="Times New Roman" pitchFamily="18" charset="0"/>
              </a:rPr>
              <a:t>25%</a:t>
            </a:r>
            <a:r>
              <a:rPr lang="el-GR" b="1">
                <a:effectLst>
                  <a:outerShdw blurRad="38100" dist="38100" dir="2700000" algn="tl">
                    <a:srgbClr val="000000"/>
                  </a:outerShdw>
                </a:effectLst>
                <a:cs typeface="Times New Roman" pitchFamily="18" charset="0"/>
              </a:rPr>
              <a:t>, </a:t>
            </a:r>
            <a:r>
              <a:rPr lang="el-GR" b="1" u="sng">
                <a:effectLst>
                  <a:outerShdw blurRad="38100" dist="38100" dir="2700000" algn="tl">
                    <a:srgbClr val="000000"/>
                  </a:outerShdw>
                </a:effectLst>
                <a:cs typeface="Times New Roman" pitchFamily="18" charset="0"/>
              </a:rPr>
              <a:t>εκτός εάν οι εταίροι είναι φυσικά πρόσωπα</a:t>
            </a:r>
            <a:r>
              <a:rPr lang="el-GR" b="1">
                <a:effectLst>
                  <a:outerShdw blurRad="38100" dist="38100" dir="2700000" algn="tl">
                    <a:srgbClr val="000000"/>
                  </a:outerShdw>
                </a:effectLst>
                <a:cs typeface="Times New Roman" pitchFamily="18" charset="0"/>
              </a:rPr>
              <a:t>. </a:t>
            </a:r>
            <a:endParaRPr lang="en-US" b="1">
              <a:effectLst>
                <a:outerShdw blurRad="38100" dist="38100" dir="2700000" algn="tl">
                  <a:srgbClr val="000000"/>
                </a:outerShdw>
              </a:effectLst>
              <a:cs typeface="Times New Roman" pitchFamily="18" charset="0"/>
            </a:endParaRPr>
          </a:p>
          <a:p>
            <a:pPr>
              <a:buFont typeface="Arial" charset="0"/>
              <a:buNone/>
              <a:tabLst>
                <a:tab pos="109538" algn="l"/>
              </a:tabLst>
              <a:defRPr/>
            </a:pPr>
            <a:r>
              <a:rPr lang="en-US" b="1">
                <a:effectLst>
                  <a:outerShdw blurRad="38100" dist="38100" dir="2700000" algn="tl">
                    <a:srgbClr val="000000"/>
                  </a:outerShdw>
                </a:effectLst>
              </a:rPr>
              <a:t> </a:t>
            </a:r>
            <a:endParaRPr lang="el-GR" b="1">
              <a:effectLst>
                <a:outerShdw blurRad="38100" dist="38100" dir="2700000" algn="tl">
                  <a:srgbClr val="000000"/>
                </a:outerShdw>
              </a:effectLst>
            </a:endParaRPr>
          </a:p>
          <a:p>
            <a:pPr>
              <a:buFont typeface="Arial" charset="0"/>
              <a:buNone/>
              <a:tabLst>
                <a:tab pos="109538" algn="l"/>
              </a:tabLst>
              <a:defRPr/>
            </a:pPr>
            <a:r>
              <a:rPr lang="el-GR" b="1">
                <a:effectLst>
                  <a:outerShdw blurRad="38100" dist="38100" dir="2700000" algn="tl">
                    <a:srgbClr val="000000"/>
                  </a:outerShdw>
                </a:effectLst>
              </a:rPr>
              <a:t>Τα κέρδη που αναλογούν στους </a:t>
            </a:r>
            <a:r>
              <a:rPr lang="el-GR" b="1">
                <a:solidFill>
                  <a:srgbClr val="FFFF00"/>
                </a:solidFill>
                <a:effectLst>
                  <a:outerShdw blurRad="38100" dist="38100" dir="2700000" algn="tl">
                    <a:srgbClr val="000000"/>
                  </a:outerShdw>
                </a:effectLst>
              </a:rPr>
              <a:t>ομόρρυθμους εταίρους</a:t>
            </a:r>
            <a:r>
              <a:rPr lang="el-GR" b="1">
                <a:effectLst>
                  <a:outerShdw blurRad="38100" dist="38100" dir="2700000" algn="tl">
                    <a:srgbClr val="000000"/>
                  </a:outerShdw>
                </a:effectLst>
              </a:rPr>
              <a:t>, </a:t>
            </a:r>
            <a:r>
              <a:rPr lang="el-GR" b="1">
                <a:solidFill>
                  <a:srgbClr val="FFFF00"/>
                </a:solidFill>
                <a:effectLst>
                  <a:outerShdw blurRad="38100" dist="38100" dir="2700000" algn="tl">
                    <a:srgbClr val="000000"/>
                  </a:outerShdw>
                </a:effectLst>
              </a:rPr>
              <a:t>φυσικά πρόσωπα</a:t>
            </a:r>
            <a:r>
              <a:rPr lang="el-GR" b="1">
                <a:effectLst>
                  <a:outerShdw blurRad="38100" dist="38100" dir="2700000" algn="tl">
                    <a:srgbClr val="000000"/>
                  </a:outerShdw>
                </a:effectLst>
              </a:rPr>
              <a:t>, </a:t>
            </a:r>
            <a:r>
              <a:rPr lang="el-GR" b="1">
                <a:solidFill>
                  <a:schemeClr val="tx2"/>
                </a:solidFill>
                <a:effectLst>
                  <a:outerShdw blurRad="38100" dist="38100" dir="2700000" algn="tl">
                    <a:srgbClr val="000000"/>
                  </a:outerShdw>
                </a:effectLst>
              </a:rPr>
              <a:t>φορολογούνται στο όνομα της εταιρείας  με 20</a:t>
            </a:r>
            <a:r>
              <a:rPr lang="el-GR" b="1">
                <a:solidFill>
                  <a:srgbClr val="FFFF00"/>
                </a:solidFill>
                <a:effectLst>
                  <a:outerShdw blurRad="38100" dist="38100" dir="2700000" algn="tl">
                    <a:srgbClr val="000000"/>
                  </a:outerShdw>
                </a:effectLst>
              </a:rPr>
              <a:t>%</a:t>
            </a:r>
            <a:r>
              <a:rPr lang="el-GR" b="1">
                <a:effectLst>
                  <a:outerShdw blurRad="38100" dist="38100" dir="2700000" algn="tl">
                    <a:srgbClr val="000000"/>
                  </a:outerShdw>
                </a:effectLst>
              </a:rPr>
              <a:t>, αφού αφαιρεθεί η επιχειρηματική αμοιβή για μέχρι 3 ομόρρυθμους εταίρους φυσικά πρόσωπα με τα μεγαλύτερα ποσοστά συμμετοχής. Η επιχειρηματική αμοιβή υπολογίζεται με την εφαρμογή του ποσοστού συμμετοχής του εταίρου στο 50% των κερδών της εταιρείας που δηλώθηκαν με την  δήλωσή της.</a:t>
            </a:r>
          </a:p>
          <a:p>
            <a:pPr>
              <a:buFontTx/>
              <a:buChar char="•"/>
              <a:tabLst>
                <a:tab pos="109538" algn="l"/>
              </a:tabLst>
              <a:defRPr/>
            </a:pPr>
            <a:endParaRPr lang="el-GR" b="1">
              <a:effectLst>
                <a:outerShdw blurRad="38100" dist="38100" dir="2700000" algn="tl">
                  <a:srgbClr val="000000"/>
                </a:outerShdw>
              </a:effectLst>
            </a:endParaRPr>
          </a:p>
          <a:p>
            <a:pPr eaLnBrk="0" hangingPunct="0">
              <a:buFontTx/>
              <a:buChar char="•"/>
              <a:tabLst>
                <a:tab pos="109538" algn="l"/>
              </a:tabLst>
              <a:defRPr/>
            </a:pPr>
            <a:r>
              <a:rPr lang="el-GR" b="1">
                <a:effectLst>
                  <a:outerShdw blurRad="38100" dist="38100" dir="2700000" algn="tl">
                    <a:srgbClr val="000000"/>
                  </a:outerShdw>
                </a:effectLst>
                <a:cs typeface="Times New Roman" pitchFamily="18" charset="0"/>
              </a:rPr>
              <a:t>Αυξάνεται ο συντελεστής φορολογίας για τις κοινωνίες αστικού δικαίου από 20% σε 25%, εκτός εάν η κοινωνία είναι κληρονομικού δικαίου και μεταξύ των κοινωνών περιλαμβάνονται και ανήλικοι.</a:t>
            </a:r>
          </a:p>
          <a:p>
            <a:pPr eaLnBrk="0" hangingPunct="0">
              <a:tabLst>
                <a:tab pos="109538" algn="l"/>
              </a:tabLst>
              <a:defRPr/>
            </a:pPr>
            <a:endParaRPr lang="el-GR" b="1">
              <a:effectLst>
                <a:outerShdw blurRad="38100" dist="38100" dir="2700000" algn="tl">
                  <a:srgbClr val="000000"/>
                </a:outerShdw>
              </a:effectLst>
              <a:cs typeface="Times New Roman" pitchFamily="18" charset="0"/>
            </a:endParaRPr>
          </a:p>
          <a:p>
            <a:pPr>
              <a:buFont typeface="Arial" charset="0"/>
              <a:buChar char="•"/>
              <a:tabLst>
                <a:tab pos="109538" algn="l"/>
              </a:tabLst>
              <a:defRPr/>
            </a:pPr>
            <a:endParaRPr lang="el-GR" sz="2000" b="1"/>
          </a:p>
          <a:p>
            <a:pPr>
              <a:buFont typeface="Arial" charset="0"/>
              <a:buNone/>
              <a:tabLst>
                <a:tab pos="109538" algn="l"/>
              </a:tabLst>
              <a:defRPr/>
            </a:pPr>
            <a:endParaRPr lang="el-GR" sz="2000" b="1"/>
          </a:p>
          <a:p>
            <a:pPr>
              <a:buFont typeface="Arial" charset="0"/>
              <a:buChar char="•"/>
              <a:tabLst>
                <a:tab pos="109538" algn="l"/>
              </a:tabLst>
              <a:defRPr/>
            </a:pPr>
            <a:endParaRPr lang="el-GR" sz="2000"/>
          </a:p>
          <a:p>
            <a:pPr>
              <a:buFont typeface="Arial" charset="0"/>
              <a:buChar char="•"/>
              <a:tabLst>
                <a:tab pos="109538" algn="l"/>
              </a:tabLst>
              <a:defRPr/>
            </a:pPr>
            <a:endParaRPr lang="el-GR"/>
          </a:p>
          <a:p>
            <a:pPr eaLnBrk="0" hangingPunct="0">
              <a:buFontTx/>
              <a:buChar char="•"/>
              <a:tabLst>
                <a:tab pos="109538" algn="l"/>
              </a:tabLst>
              <a:defRPr/>
            </a:pPr>
            <a:endParaRPr lang="el-GR">
              <a:cs typeface="Arial" charset="0"/>
            </a:endParaRPr>
          </a:p>
        </p:txBody>
      </p:sp>
      <p:pic>
        <p:nvPicPr>
          <p:cNvPr id="62471"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A74F270-FE5A-4D1E-90F9-93B1F1F9B924}" type="slidenum">
              <a:rPr lang="el-GR" sz="1400"/>
              <a:pPr algn="r"/>
              <a:t>48</a:t>
            </a:fld>
            <a:endParaRPr lang="el-GR" sz="1400"/>
          </a:p>
        </p:txBody>
      </p:sp>
      <p:sp>
        <p:nvSpPr>
          <p:cNvPr id="55298" name="Rectangle 2"/>
          <p:cNvSpPr>
            <a:spLocks noGrp="1" noChangeArrowheads="1"/>
          </p:cNvSpPr>
          <p:nvPr>
            <p:ph type="title" idx="4294967295"/>
          </p:nvPr>
        </p:nvSpPr>
        <p:spPr>
          <a:xfrm>
            <a:off x="228600" y="441325"/>
            <a:ext cx="8915400" cy="714375"/>
          </a:xfrm>
          <a:effectLst>
            <a:outerShdw dist="35921" dir="2700000" algn="ctr" rotWithShape="0">
              <a:schemeClr val="bg2"/>
            </a:outerShdw>
          </a:effectLst>
        </p:spPr>
        <p:txBody>
          <a:bodyPr/>
          <a:lstStyle/>
          <a:p>
            <a:pPr eaLnBrk="1" hangingPunct="1">
              <a:defRPr/>
            </a:pPr>
            <a:r>
              <a:rPr lang="el-GR" sz="3200" b="1" smtClean="0">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Παραδείγματα υπολογισμού φόρου σε ΟΕ και ΕΕ</a:t>
            </a:r>
            <a:r>
              <a:rPr lang="el-GR" sz="2800" smtClean="0">
                <a:solidFill>
                  <a:srgbClr val="FF9900"/>
                </a:solidFill>
              </a:rPr>
              <a:t/>
            </a:r>
            <a:br>
              <a:rPr lang="el-GR" sz="2800" smtClean="0">
                <a:solidFill>
                  <a:srgbClr val="FF9900"/>
                </a:solidFill>
              </a:rPr>
            </a:br>
            <a:endParaRPr lang="el-GR" sz="2800" b="1" smtClean="0">
              <a:solidFill>
                <a:srgbClr val="FF9900"/>
              </a:solidFill>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298450"/>
            <a:ext cx="8686800" cy="831850"/>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3849688"/>
            <a:ext cx="8486775" cy="1565275"/>
          </a:xfrm>
        </p:spPr>
        <p:txBody>
          <a:bodyPr anchor="ctr">
            <a:spAutoFit/>
          </a:bodyPr>
          <a:lstStyle/>
          <a:p>
            <a:pPr marL="0" indent="0" eaLnBrk="1" hangingPunct="1">
              <a:spcBef>
                <a:spcPct val="0"/>
              </a:spcBef>
              <a:buFontTx/>
              <a:buNone/>
              <a:tabLst>
                <a:tab pos="109538" algn="l"/>
              </a:tabLst>
              <a:defRPr/>
            </a:pP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441325"/>
            <a:ext cx="8686800" cy="12833350"/>
          </a:xfrm>
          <a:prstGeom prst="rect">
            <a:avLst/>
          </a:prstGeom>
        </p:spPr>
        <p:txBody>
          <a:bodyPr>
            <a:spAutoFit/>
          </a:bodyPr>
          <a:lstStyle/>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p:txBody>
      </p:sp>
      <p:sp>
        <p:nvSpPr>
          <p:cNvPr id="161793" name="Rectangle 1"/>
          <p:cNvSpPr>
            <a:spLocks noChangeArrowheads="1"/>
          </p:cNvSpPr>
          <p:nvPr/>
        </p:nvSpPr>
        <p:spPr bwMode="auto">
          <a:xfrm>
            <a:off x="228600" y="2244725"/>
            <a:ext cx="8686800" cy="2252663"/>
          </a:xfrm>
          <a:prstGeom prst="rect">
            <a:avLst/>
          </a:prstGeom>
          <a:noFill/>
          <a:ln w="9525">
            <a:noFill/>
            <a:miter lim="800000"/>
            <a:headEnd/>
            <a:tailEnd/>
          </a:ln>
          <a:effectLst/>
        </p:spPr>
        <p:txBody>
          <a:bodyPr anchor="ctr">
            <a:spAutoFit/>
          </a:bodyPr>
          <a:lstStyle/>
          <a:p>
            <a:pPr>
              <a:buFontTx/>
              <a:buChar char="•"/>
              <a:tabLst>
                <a:tab pos="109538" algn="l"/>
              </a:tabLst>
              <a:defRPr/>
            </a:pPr>
            <a:endParaRPr lang="el-GR" sz="2200" b="1">
              <a:effectLst>
                <a:outerShdw blurRad="38100" dist="38100" dir="2700000" algn="tl">
                  <a:srgbClr val="000000"/>
                </a:outerShdw>
              </a:effectLst>
            </a:endParaRPr>
          </a:p>
          <a:p>
            <a:pPr>
              <a:buFont typeface="Arial" charset="0"/>
              <a:buChar char="•"/>
              <a:tabLst>
                <a:tab pos="109538" algn="l"/>
              </a:tabLst>
              <a:defRPr/>
            </a:pPr>
            <a:endParaRPr lang="el-GR" b="1"/>
          </a:p>
          <a:p>
            <a:pPr>
              <a:buFont typeface="Arial" charset="0"/>
              <a:buNone/>
              <a:tabLst>
                <a:tab pos="109538" algn="l"/>
              </a:tabLst>
              <a:defRPr/>
            </a:pPr>
            <a:endParaRPr lang="el-GR" b="1"/>
          </a:p>
          <a:p>
            <a:pPr>
              <a:buFont typeface="Arial" charset="0"/>
              <a:buChar char="•"/>
              <a:tabLst>
                <a:tab pos="109538" algn="l"/>
              </a:tabLst>
              <a:defRPr/>
            </a:pPr>
            <a:endParaRPr lang="el-GR"/>
          </a:p>
          <a:p>
            <a:pPr>
              <a:buFont typeface="Arial" charset="0"/>
              <a:buChar char="•"/>
              <a:tabLst>
                <a:tab pos="109538" algn="l"/>
              </a:tabLst>
              <a:defRPr/>
            </a:pPr>
            <a:endParaRPr lang="el-GR"/>
          </a:p>
          <a:p>
            <a:pPr eaLnBrk="0" hangingPunct="0">
              <a:buFontTx/>
              <a:buChar char="•"/>
              <a:tabLst>
                <a:tab pos="109538" algn="l"/>
              </a:tabLst>
              <a:defRPr/>
            </a:pPr>
            <a:endParaRPr lang="el-GR">
              <a:cs typeface="Arial" charset="0"/>
            </a:endParaRPr>
          </a:p>
        </p:txBody>
      </p:sp>
      <p:pic>
        <p:nvPicPr>
          <p:cNvPr id="63495"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63496" name="Picture 10"/>
          <p:cNvPicPr>
            <a:picLocks noChangeAspect="1" noChangeArrowheads="1"/>
          </p:cNvPicPr>
          <p:nvPr/>
        </p:nvPicPr>
        <p:blipFill>
          <a:blip r:embed="rId3" cstate="print"/>
          <a:srcRect/>
          <a:stretch>
            <a:fillRect/>
          </a:stretch>
        </p:blipFill>
        <p:spPr bwMode="auto">
          <a:xfrm>
            <a:off x="228600" y="908050"/>
            <a:ext cx="8686800" cy="579755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86C4017-B42A-4442-8531-6964B23BF157}" type="slidenum">
              <a:rPr lang="el-GR" sz="1400"/>
              <a:pPr algn="r"/>
              <a:t>49</a:t>
            </a:fld>
            <a:endParaRPr lang="el-GR" sz="1400"/>
          </a:p>
        </p:txBody>
      </p:sp>
      <p:sp>
        <p:nvSpPr>
          <p:cNvPr id="55298" name="Rectangle 2"/>
          <p:cNvSpPr>
            <a:spLocks noGrp="1" noChangeArrowheads="1"/>
          </p:cNvSpPr>
          <p:nvPr>
            <p:ph type="title" idx="4294967295"/>
          </p:nvPr>
        </p:nvSpPr>
        <p:spPr>
          <a:xfrm>
            <a:off x="228600" y="415925"/>
            <a:ext cx="8915400" cy="714375"/>
          </a:xfrm>
          <a:effectLst>
            <a:outerShdw dist="35921" dir="2700000" algn="ctr" rotWithShape="0">
              <a:schemeClr val="bg2"/>
            </a:outerShdw>
          </a:effectLst>
        </p:spPr>
        <p:txBody>
          <a:bodyPr/>
          <a:lstStyle/>
          <a:p>
            <a:pPr eaLnBrk="1" hangingPunct="1">
              <a:defRPr/>
            </a:pPr>
            <a:r>
              <a:rPr lang="el-GR" sz="32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Παραδείγματα υπολογισμού φόρου σε ΟΕ και ΕΕ</a:t>
            </a:r>
            <a:r>
              <a:rPr lang="el-GR" sz="2400" smtClean="0"/>
              <a:t/>
            </a:r>
            <a:br>
              <a:rPr lang="el-GR" sz="2400" smtClean="0"/>
            </a:br>
            <a:endParaRPr lang="el-GR" sz="2400" b="1" smtClean="0">
              <a:effectLst>
                <a:outerShdw blurRad="38100" dist="38100" dir="2700000" algn="tl">
                  <a:srgbClr val="000000"/>
                </a:outerShdw>
              </a:effectLst>
              <a:latin typeface="Arial" charset="0"/>
            </a:endParaRPr>
          </a:p>
        </p:txBody>
      </p:sp>
      <p:sp>
        <p:nvSpPr>
          <p:cNvPr id="55301" name="Rectangle 5"/>
          <p:cNvSpPr>
            <a:spLocks noChangeArrowheads="1"/>
          </p:cNvSpPr>
          <p:nvPr/>
        </p:nvSpPr>
        <p:spPr bwMode="auto">
          <a:xfrm>
            <a:off x="228600" y="298450"/>
            <a:ext cx="8686800" cy="831850"/>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428625" y="3849688"/>
            <a:ext cx="8486775" cy="1565275"/>
          </a:xfrm>
        </p:spPr>
        <p:txBody>
          <a:bodyPr anchor="ctr">
            <a:spAutoFit/>
          </a:bodyPr>
          <a:lstStyle/>
          <a:p>
            <a:pPr marL="0" indent="0" eaLnBrk="1" hangingPunct="1">
              <a:spcBef>
                <a:spcPct val="0"/>
              </a:spcBef>
              <a:buFontTx/>
              <a:buNone/>
              <a:tabLst>
                <a:tab pos="109538" algn="l"/>
              </a:tabLst>
              <a:defRPr/>
            </a:pP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441325"/>
            <a:ext cx="8686800" cy="12833350"/>
          </a:xfrm>
          <a:prstGeom prst="rect">
            <a:avLst/>
          </a:prstGeom>
        </p:spPr>
        <p:txBody>
          <a:bodyPr>
            <a:spAutoFit/>
          </a:bodyPr>
          <a:lstStyle/>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p:txBody>
      </p:sp>
      <p:sp>
        <p:nvSpPr>
          <p:cNvPr id="161793" name="Rectangle 1"/>
          <p:cNvSpPr>
            <a:spLocks noChangeArrowheads="1"/>
          </p:cNvSpPr>
          <p:nvPr/>
        </p:nvSpPr>
        <p:spPr bwMode="auto">
          <a:xfrm>
            <a:off x="228600" y="2244725"/>
            <a:ext cx="8686800" cy="2252663"/>
          </a:xfrm>
          <a:prstGeom prst="rect">
            <a:avLst/>
          </a:prstGeom>
          <a:noFill/>
          <a:ln w="9525">
            <a:noFill/>
            <a:miter lim="800000"/>
            <a:headEnd/>
            <a:tailEnd/>
          </a:ln>
          <a:effectLst/>
        </p:spPr>
        <p:txBody>
          <a:bodyPr anchor="ctr">
            <a:spAutoFit/>
          </a:bodyPr>
          <a:lstStyle/>
          <a:p>
            <a:pPr>
              <a:buFontTx/>
              <a:buChar char="•"/>
              <a:tabLst>
                <a:tab pos="109538" algn="l"/>
              </a:tabLst>
              <a:defRPr/>
            </a:pPr>
            <a:endParaRPr lang="el-GR" sz="2200" b="1">
              <a:effectLst>
                <a:outerShdw blurRad="38100" dist="38100" dir="2700000" algn="tl">
                  <a:srgbClr val="000000"/>
                </a:outerShdw>
              </a:effectLst>
            </a:endParaRPr>
          </a:p>
          <a:p>
            <a:pPr>
              <a:buFont typeface="Arial" charset="0"/>
              <a:buChar char="•"/>
              <a:tabLst>
                <a:tab pos="109538" algn="l"/>
              </a:tabLst>
              <a:defRPr/>
            </a:pPr>
            <a:endParaRPr lang="el-GR" b="1"/>
          </a:p>
          <a:p>
            <a:pPr>
              <a:buFont typeface="Arial" charset="0"/>
              <a:buNone/>
              <a:tabLst>
                <a:tab pos="109538" algn="l"/>
              </a:tabLst>
              <a:defRPr/>
            </a:pPr>
            <a:endParaRPr lang="el-GR" b="1"/>
          </a:p>
          <a:p>
            <a:pPr>
              <a:buFont typeface="Arial" charset="0"/>
              <a:buChar char="•"/>
              <a:tabLst>
                <a:tab pos="109538" algn="l"/>
              </a:tabLst>
              <a:defRPr/>
            </a:pPr>
            <a:endParaRPr lang="el-GR"/>
          </a:p>
          <a:p>
            <a:pPr>
              <a:buFont typeface="Arial" charset="0"/>
              <a:buChar char="•"/>
              <a:tabLst>
                <a:tab pos="109538" algn="l"/>
              </a:tabLst>
              <a:defRPr/>
            </a:pPr>
            <a:endParaRPr lang="el-GR"/>
          </a:p>
          <a:p>
            <a:pPr eaLnBrk="0" hangingPunct="0">
              <a:buFontTx/>
              <a:buChar char="•"/>
              <a:tabLst>
                <a:tab pos="109538" algn="l"/>
              </a:tabLst>
              <a:defRPr/>
            </a:pPr>
            <a:endParaRPr lang="el-GR">
              <a:cs typeface="Arial" charset="0"/>
            </a:endParaRPr>
          </a:p>
        </p:txBody>
      </p:sp>
      <p:pic>
        <p:nvPicPr>
          <p:cNvPr id="64519" name="Picture 8"/>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64520" name="Picture 10"/>
          <p:cNvPicPr>
            <a:picLocks noChangeAspect="1" noChangeArrowheads="1"/>
          </p:cNvPicPr>
          <p:nvPr/>
        </p:nvPicPr>
        <p:blipFill>
          <a:blip r:embed="rId3" cstate="print"/>
          <a:srcRect/>
          <a:stretch>
            <a:fillRect/>
          </a:stretch>
        </p:blipFill>
        <p:spPr bwMode="auto">
          <a:xfrm>
            <a:off x="428625" y="836613"/>
            <a:ext cx="8486775" cy="5868987"/>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nodePh="1">
                                  <p:stCondLst>
                                    <p:cond delay="0"/>
                                  </p:stCondLst>
                                  <p:endCondLst>
                                    <p:cond evt="begin" delay="0">
                                      <p:tn val="12"/>
                                    </p:cond>
                                  </p:end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2"/>
          </p:nvPr>
        </p:nvSpPr>
        <p:spPr>
          <a:noFill/>
        </p:spPr>
        <p:txBody>
          <a:bodyPr/>
          <a:lstStyle/>
          <a:p>
            <a:fld id="{0E7A50C6-6404-4058-AE01-0ACA5990ABBE}" type="slidenum">
              <a:rPr lang="el-GR" smtClean="0"/>
              <a:pPr/>
              <a:t>5</a:t>
            </a:fld>
            <a:endParaRPr lang="el-GR" smtClean="0"/>
          </a:p>
        </p:txBody>
      </p:sp>
      <p:sp>
        <p:nvSpPr>
          <p:cNvPr id="12290" name="Rectangle 2"/>
          <p:cNvSpPr>
            <a:spLocks noGrp="1" noChangeArrowheads="1"/>
          </p:cNvSpPr>
          <p:nvPr>
            <p:ph type="title"/>
          </p:nvPr>
        </p:nvSpPr>
        <p:spPr>
          <a:xfrm>
            <a:off x="214313" y="320675"/>
            <a:ext cx="8643937" cy="1071563"/>
          </a:xfrm>
          <a:effectLst>
            <a:outerShdw dist="35921" dir="2700000" algn="ctr" rotWithShape="0">
              <a:schemeClr val="bg2"/>
            </a:outerShdw>
          </a:effectLst>
        </p:spPr>
        <p:txBody>
          <a:bodyPr/>
          <a:lstStyle/>
          <a:p>
            <a:pPr eaLnBrk="1" hangingPunct="1">
              <a:defRPr/>
            </a:pPr>
            <a:r>
              <a:rPr lang="el-GR" sz="3200" b="1" smtClean="0">
                <a:effectLst>
                  <a:outerShdw blurRad="38100" dist="38100" dir="2700000" algn="tl">
                    <a:srgbClr val="000000"/>
                  </a:outerShdw>
                </a:effectLst>
              </a:rPr>
              <a:t>Φορολογία εισοδήματος – </a:t>
            </a:r>
            <a:r>
              <a:rPr lang="el-GR" sz="3200" b="1" smtClean="0">
                <a:solidFill>
                  <a:srgbClr val="FF9900"/>
                </a:solidFill>
                <a:effectLst>
                  <a:outerShdw blurRad="38100" dist="38100" dir="2700000" algn="tl">
                    <a:srgbClr val="000000"/>
                  </a:outerShdw>
                </a:effectLst>
              </a:rPr>
              <a:t>Φυσικά πρόσωπα</a:t>
            </a:r>
            <a:endParaRPr lang="el-GR" sz="3200" b="1" smtClean="0">
              <a:solidFill>
                <a:srgbClr val="FF9900"/>
              </a:solidFill>
              <a:effectLst>
                <a:outerShdw blurRad="38100" dist="38100" dir="2700000" algn="tl">
                  <a:srgbClr val="000000"/>
                </a:outerShdw>
              </a:effectLst>
              <a:latin typeface="Arial" charset="0"/>
              <a:cs typeface="Arial" charset="0"/>
            </a:endParaRPr>
          </a:p>
        </p:txBody>
      </p:sp>
      <p:sp>
        <p:nvSpPr>
          <p:cNvPr id="12291" name="Rectangle 3"/>
          <p:cNvSpPr>
            <a:spLocks noGrp="1" noChangeArrowheads="1"/>
          </p:cNvSpPr>
          <p:nvPr>
            <p:ph type="body" idx="1"/>
          </p:nvPr>
        </p:nvSpPr>
        <p:spPr>
          <a:xfrm>
            <a:off x="-285750" y="704850"/>
            <a:ext cx="9144000" cy="6000750"/>
          </a:xfrm>
          <a:effectLst>
            <a:outerShdw dist="35921" dir="2700000" algn="ctr" rotWithShape="0">
              <a:schemeClr val="bg2"/>
            </a:outerShdw>
          </a:effectLst>
        </p:spPr>
        <p:txBody>
          <a:bodyPr/>
          <a:lstStyle/>
          <a:p>
            <a:pPr eaLnBrk="1" hangingPunct="1">
              <a:buFontTx/>
              <a:buNone/>
              <a:defRPr/>
            </a:pPr>
            <a:r>
              <a:rPr lang="el-GR" sz="2000" b="1" smtClean="0">
                <a:effectLst>
                  <a:outerShdw blurRad="38100" dist="38100" dir="2700000" algn="tl">
                    <a:srgbClr val="000000"/>
                  </a:outerShdw>
                </a:effectLst>
              </a:rPr>
              <a:t>  </a:t>
            </a:r>
          </a:p>
          <a:p>
            <a:pPr eaLnBrk="1" hangingPunct="1">
              <a:buFontTx/>
              <a:buNone/>
              <a:defRPr/>
            </a:pPr>
            <a:r>
              <a:rPr lang="el-GR" sz="20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Εισάγεται  </a:t>
            </a:r>
            <a:r>
              <a:rPr lang="el-GR" sz="2400" b="1" smtClean="0">
                <a:solidFill>
                  <a:schemeClr val="tx2"/>
                </a:solidFill>
                <a:effectLst>
                  <a:outerShdw blurRad="38100" dist="38100" dir="2700000" algn="tl">
                    <a:srgbClr val="000000"/>
                  </a:outerShdw>
                </a:effectLst>
              </a:rPr>
              <a:t>ενιαία φορολογική κλίμακα φυσικών προσώπων</a:t>
            </a:r>
            <a:r>
              <a:rPr lang="el-GR" sz="2400" b="1" smtClean="0">
                <a:effectLst>
                  <a:outerShdw blurRad="38100" dist="38100" dir="2700000" algn="tl">
                    <a:srgbClr val="000000"/>
                  </a:outerShdw>
                </a:effectLst>
              </a:rPr>
              <a:t> με</a:t>
            </a:r>
          </a:p>
          <a:p>
            <a:pPr eaLnBrk="1" hangingPunct="1">
              <a:buFontTx/>
              <a:buNone/>
              <a:defRPr/>
            </a:pPr>
            <a:r>
              <a:rPr lang="en-US" sz="24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αφορολόγητο όριο     </a:t>
            </a:r>
            <a:r>
              <a:rPr lang="el-GR" sz="2400" b="1" smtClean="0">
                <a:solidFill>
                  <a:srgbClr val="FFFF00"/>
                </a:solidFill>
                <a:effectLst>
                  <a:outerShdw blurRad="38100" dist="38100" dir="2700000" algn="tl">
                    <a:srgbClr val="000000"/>
                  </a:outerShdw>
                </a:effectLst>
              </a:rPr>
              <a:t>€12.000 </a:t>
            </a:r>
            <a:r>
              <a:rPr lang="el-GR" sz="2400" b="1" smtClean="0">
                <a:effectLst>
                  <a:outerShdw blurRad="38100" dist="38100" dir="2700000" algn="tl">
                    <a:srgbClr val="000000"/>
                  </a:outerShdw>
                </a:effectLst>
              </a:rPr>
              <a:t>και ανώτατο συντελεστή για εισοδήματα άνω των </a:t>
            </a:r>
            <a:r>
              <a:rPr lang="el-GR" sz="2400" b="1" smtClean="0">
                <a:solidFill>
                  <a:srgbClr val="FFFF00"/>
                </a:solidFill>
                <a:effectLst>
                  <a:outerShdw blurRad="38100" dist="38100" dir="2700000" algn="tl">
                    <a:srgbClr val="000000"/>
                  </a:outerShdw>
                </a:effectLst>
              </a:rPr>
              <a:t>€100.000 </a:t>
            </a:r>
            <a:r>
              <a:rPr lang="el-GR" sz="2400" b="1" smtClean="0">
                <a:effectLst>
                  <a:outerShdw blurRad="38100" dist="38100" dir="2700000" algn="tl">
                    <a:srgbClr val="000000"/>
                  </a:outerShdw>
                </a:effectLst>
              </a:rPr>
              <a:t>ίσο με </a:t>
            </a:r>
            <a:r>
              <a:rPr lang="el-GR" sz="2400" b="1" smtClean="0">
                <a:solidFill>
                  <a:srgbClr val="FFFF00"/>
                </a:solidFill>
                <a:effectLst>
                  <a:outerShdw blurRad="38100" dist="38100" dir="2700000" algn="tl">
                    <a:srgbClr val="000000"/>
                  </a:outerShdw>
                </a:effectLst>
              </a:rPr>
              <a:t>45%</a:t>
            </a:r>
            <a:r>
              <a:rPr lang="el-GR" sz="2400" b="1" smtClean="0">
                <a:effectLst>
                  <a:outerShdw blurRad="38100" dist="38100" dir="2700000" algn="tl">
                    <a:srgbClr val="000000"/>
                  </a:outerShdw>
                </a:effectLst>
              </a:rPr>
              <a:t>.  </a:t>
            </a:r>
            <a:r>
              <a:rPr lang="en-US" sz="2400" b="1" smtClean="0">
                <a:effectLst>
                  <a:outerShdw blurRad="38100" dist="38100" dir="2700000" algn="tl">
                    <a:srgbClr val="000000"/>
                  </a:outerShdw>
                </a:effectLst>
              </a:rPr>
              <a:t>H</a:t>
            </a:r>
            <a:r>
              <a:rPr lang="el-GR" sz="2400" b="1" smtClean="0">
                <a:effectLst>
                  <a:outerShdw blurRad="38100" dist="38100" dir="2700000" algn="tl">
                    <a:srgbClr val="000000"/>
                  </a:outerShdw>
                </a:effectLst>
              </a:rPr>
              <a:t> νέα κλίμακα, εφαρμόζεται για εισοδήματα που αποκτώνται από </a:t>
            </a:r>
            <a:r>
              <a:rPr lang="el-GR" sz="2400" b="1" smtClean="0">
                <a:solidFill>
                  <a:srgbClr val="FFFF00"/>
                </a:solidFill>
                <a:effectLst>
                  <a:outerShdw blurRad="38100" dist="38100" dir="2700000" algn="tl">
                    <a:srgbClr val="000000"/>
                  </a:outerShdw>
                </a:effectLst>
              </a:rPr>
              <a:t>1.1.2010</a:t>
            </a:r>
            <a:r>
              <a:rPr lang="en-US" sz="2400" b="1" smtClean="0">
                <a:effectLst>
                  <a:outerShdw blurRad="38100" dist="38100" dir="2700000" algn="tl">
                    <a:srgbClr val="000000"/>
                  </a:outerShdw>
                </a:effectLst>
              </a:rPr>
              <a:t>. </a:t>
            </a:r>
          </a:p>
          <a:p>
            <a:pPr eaLnBrk="1" hangingPunct="1">
              <a:buFontTx/>
              <a:buNone/>
              <a:defRPr/>
            </a:pPr>
            <a:endParaRPr lang="en-US" sz="2400" b="1" smtClean="0">
              <a:effectLst>
                <a:outerShdw blurRad="38100" dist="38100" dir="2700000" algn="tl">
                  <a:srgbClr val="000000"/>
                </a:outerShdw>
              </a:effectLst>
            </a:endParaRPr>
          </a:p>
          <a:p>
            <a:pPr eaLnBrk="1" hangingPunct="1">
              <a:buFontTx/>
              <a:buNone/>
              <a:defRPr/>
            </a:pPr>
            <a:endParaRPr lang="el-GR" sz="2000" b="1" smtClean="0">
              <a:effectLst>
                <a:outerShdw blurRad="38100" dist="38100" dir="2700000" algn="tl">
                  <a:srgbClr val="000000"/>
                </a:outerShdw>
              </a:effectLst>
            </a:endParaRPr>
          </a:p>
          <a:p>
            <a:pPr algn="just" eaLnBrk="1" hangingPunct="1">
              <a:buClr>
                <a:schemeClr val="hlink"/>
              </a:buClr>
              <a:buFont typeface="Wingdings" pitchFamily="2" charset="2"/>
              <a:buChar char="Ø"/>
              <a:defRPr/>
            </a:pPr>
            <a:endParaRPr lang="en-US" sz="1400" b="1" smtClean="0">
              <a:effectLst>
                <a:outerShdw blurRad="38100" dist="38100" dir="2700000" algn="tl">
                  <a:srgbClr val="000000"/>
                </a:outerShdw>
              </a:effectLst>
              <a:latin typeface="Arial" charset="0"/>
              <a:cs typeface="Arial" charset="0"/>
            </a:endParaRPr>
          </a:p>
        </p:txBody>
      </p:sp>
      <p:pic>
        <p:nvPicPr>
          <p:cNvPr id="19460" name="Picture 4"/>
          <p:cNvPicPr>
            <a:picLocks noChangeAspect="1" noChangeArrowheads="1"/>
          </p:cNvPicPr>
          <p:nvPr/>
        </p:nvPicPr>
        <p:blipFill>
          <a:blip r:embed="rId2" cstate="print"/>
          <a:srcRect/>
          <a:stretch>
            <a:fillRect/>
          </a:stretch>
        </p:blipFill>
        <p:spPr bwMode="auto">
          <a:xfrm>
            <a:off x="428625" y="2781300"/>
            <a:ext cx="8429625" cy="3924300"/>
          </a:xfrm>
          <a:prstGeom prst="rect">
            <a:avLst/>
          </a:prstGeom>
          <a:noFill/>
          <a:ln w="9525">
            <a:noFill/>
            <a:miter lim="800000"/>
            <a:headEnd/>
            <a:tailEnd/>
          </a:ln>
        </p:spPr>
      </p:pic>
      <p:pic>
        <p:nvPicPr>
          <p:cNvPr id="19461"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p:cNvSpPr>
            <a:spLocks noGrp="1"/>
          </p:cNvSpPr>
          <p:nvPr>
            <p:ph type="sldNum" sz="quarter" idx="12"/>
          </p:nvPr>
        </p:nvSpPr>
        <p:spPr>
          <a:noFill/>
        </p:spPr>
        <p:txBody>
          <a:bodyPr/>
          <a:lstStyle/>
          <a:p>
            <a:fld id="{C860AC60-4E6C-4658-AF56-DC9A87599367}" type="slidenum">
              <a:rPr lang="el-GR" smtClean="0"/>
              <a:pPr/>
              <a:t>50</a:t>
            </a:fld>
            <a:endParaRPr lang="el-GR" smtClean="0"/>
          </a:p>
        </p:txBody>
      </p:sp>
      <p:sp>
        <p:nvSpPr>
          <p:cNvPr id="55298" name="Rectangle 2"/>
          <p:cNvSpPr>
            <a:spLocks noGrp="1" noChangeArrowheads="1"/>
          </p:cNvSpPr>
          <p:nvPr>
            <p:ph type="title"/>
          </p:nvPr>
        </p:nvSpPr>
        <p:spPr>
          <a:xfrm>
            <a:off x="0" y="500063"/>
            <a:ext cx="8915400" cy="714375"/>
          </a:xfrm>
          <a:effectLst>
            <a:outerShdw dist="35921" dir="2700000" algn="ctr" rotWithShape="0">
              <a:schemeClr val="bg2"/>
            </a:outerShdw>
          </a:effectLst>
        </p:spPr>
        <p:txBody>
          <a:bodyPr/>
          <a:lstStyle/>
          <a:p>
            <a:pPr eaLnBrk="1" hangingPunct="1">
              <a:defRPr/>
            </a:pPr>
            <a:r>
              <a:rPr lang="el-GR" sz="3200" b="1" smtClean="0">
                <a:effectLst>
                  <a:outerShdw blurRad="38100" dist="38100" dir="2700000" algn="tl">
                    <a:srgbClr val="000000"/>
                  </a:outerShdw>
                </a:effectLst>
              </a:rPr>
              <a:t> Φορολογία εισοδήματος </a:t>
            </a:r>
            <a:br>
              <a:rPr lang="el-GR" sz="3200" b="1" smtClean="0">
                <a:effectLst>
                  <a:outerShdw blurRad="38100" dist="38100" dir="2700000" algn="tl">
                    <a:srgbClr val="000000"/>
                  </a:outerShdw>
                </a:effectLst>
              </a:rPr>
            </a:br>
            <a:r>
              <a:rPr lang="el-GR" sz="3200" b="1" smtClean="0">
                <a:solidFill>
                  <a:srgbClr val="FF9900"/>
                </a:solidFill>
                <a:effectLst>
                  <a:outerShdw blurRad="38100" dist="38100" dir="2700000" algn="tl">
                    <a:srgbClr val="000000"/>
                  </a:outerShdw>
                </a:effectLst>
              </a:rPr>
              <a:t>εμπορικών επιχειρήσεων</a:t>
            </a:r>
            <a:r>
              <a:rPr lang="el-GR" sz="3200" b="1" smtClean="0">
                <a:effectLst>
                  <a:outerShdw blurRad="38100" dist="38100" dir="2700000" algn="tl">
                    <a:srgbClr val="000000"/>
                  </a:outerShdw>
                </a:effectLst>
              </a:rPr>
              <a:t> </a:t>
            </a:r>
            <a:endParaRPr lang="el-GR" sz="3200" b="1" smtClean="0">
              <a:effectLst>
                <a:outerShdw blurRad="38100" dist="38100" dir="2700000" algn="tl">
                  <a:srgbClr val="000000"/>
                </a:outerShdw>
              </a:effectLst>
              <a:latin typeface="Arial" charset="0"/>
            </a:endParaRPr>
          </a:p>
        </p:txBody>
      </p:sp>
      <p:sp>
        <p:nvSpPr>
          <p:cNvPr id="55302" name="Rectangle 6"/>
          <p:cNvSpPr>
            <a:spLocks noGrp="1" noChangeArrowheads="1"/>
          </p:cNvSpPr>
          <p:nvPr>
            <p:ph type="body" idx="1"/>
          </p:nvPr>
        </p:nvSpPr>
        <p:spPr>
          <a:xfrm>
            <a:off x="428625" y="3849688"/>
            <a:ext cx="8486775" cy="1565275"/>
          </a:xfrm>
        </p:spPr>
        <p:txBody>
          <a:bodyPr anchor="ctr">
            <a:spAutoFit/>
          </a:bodyPr>
          <a:lstStyle/>
          <a:p>
            <a:pPr marL="0" indent="0" eaLnBrk="1" hangingPunct="1">
              <a:spcBef>
                <a:spcPct val="0"/>
              </a:spcBef>
              <a:buFontTx/>
              <a:buNone/>
              <a:tabLst>
                <a:tab pos="109538" algn="l"/>
              </a:tabLst>
              <a:defRPr/>
            </a:pPr>
            <a:endParaRPr lang="el-GR" sz="2400" b="1" u="sng" dirty="0" smtClean="0">
              <a:effectLst>
                <a:outerShdw blurRad="38100" dist="38100" dir="2700000" algn="tl">
                  <a:srgbClr val="000000">
                    <a:alpha val="43137"/>
                  </a:srgbClr>
                </a:outerShdw>
              </a:effectLst>
            </a:endParaRPr>
          </a:p>
          <a:p>
            <a:pPr eaLnBrk="1" hangingPunct="1">
              <a:buFontTx/>
              <a:buNone/>
              <a:defRPr/>
            </a:pPr>
            <a:endParaRPr lang="el-GR" sz="2400" dirty="0" smtClean="0"/>
          </a:p>
          <a:p>
            <a:pPr marL="0" indent="0" eaLnBrk="1" hangingPunct="1">
              <a:spcBef>
                <a:spcPct val="0"/>
              </a:spcBef>
              <a:tabLst>
                <a:tab pos="109538" algn="l"/>
              </a:tabLst>
              <a:defRPr/>
            </a:pPr>
            <a:endParaRPr lang="el-GR" sz="2200" b="1" dirty="0" smtClean="0">
              <a:latin typeface="+mj-lt"/>
            </a:endParaRPr>
          </a:p>
          <a:p>
            <a:pPr marL="0" indent="0" eaLnBrk="1" hangingPunct="1">
              <a:spcBef>
                <a:spcPct val="0"/>
              </a:spcBef>
              <a:tabLst>
                <a:tab pos="109538" algn="l"/>
              </a:tabLst>
              <a:defRPr/>
            </a:pPr>
            <a:endParaRPr lang="el-GR" sz="2200" b="1" dirty="0" smtClean="0">
              <a:latin typeface="+mj-lt"/>
            </a:endParaRPr>
          </a:p>
        </p:txBody>
      </p:sp>
      <p:sp>
        <p:nvSpPr>
          <p:cNvPr id="7" name="Rectangle 6"/>
          <p:cNvSpPr/>
          <p:nvPr/>
        </p:nvSpPr>
        <p:spPr>
          <a:xfrm>
            <a:off x="228600" y="441325"/>
            <a:ext cx="8686800" cy="12833350"/>
          </a:xfrm>
          <a:prstGeom prst="rect">
            <a:avLst/>
          </a:prstGeom>
        </p:spPr>
        <p:txBody>
          <a:bodyPr>
            <a:spAutoFit/>
          </a:bodyPr>
          <a:lstStyle/>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sz="2800" b="1" u="sng" dirty="0"/>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a:p>
            <a:pPr>
              <a:defRPr/>
            </a:pPr>
            <a:endParaRPr lang="el-GR" b="1" dirty="0">
              <a:effectLst>
                <a:outerShdw blurRad="38100" dist="38100" dir="2700000" algn="tl">
                  <a:srgbClr val="000000">
                    <a:alpha val="43137"/>
                  </a:srgbClr>
                </a:outerShdw>
              </a:effectLst>
            </a:endParaRPr>
          </a:p>
        </p:txBody>
      </p:sp>
      <p:sp>
        <p:nvSpPr>
          <p:cNvPr id="65541" name="Rectangle 1"/>
          <p:cNvSpPr>
            <a:spLocks noChangeArrowheads="1"/>
          </p:cNvSpPr>
          <p:nvPr/>
        </p:nvSpPr>
        <p:spPr bwMode="auto">
          <a:xfrm>
            <a:off x="228600" y="2625725"/>
            <a:ext cx="8686800" cy="1939925"/>
          </a:xfrm>
          <a:prstGeom prst="rect">
            <a:avLst/>
          </a:prstGeom>
          <a:noFill/>
          <a:ln w="9525">
            <a:noFill/>
            <a:miter lim="800000"/>
            <a:headEnd/>
            <a:tailEnd/>
          </a:ln>
        </p:spPr>
        <p:txBody>
          <a:bodyPr anchor="ctr">
            <a:spAutoFit/>
          </a:bodyPr>
          <a:lstStyle/>
          <a:p>
            <a:pPr>
              <a:buFont typeface="Arial" charset="0"/>
              <a:buChar char="•"/>
              <a:tabLst>
                <a:tab pos="109538" algn="l"/>
              </a:tabLst>
            </a:pPr>
            <a:endParaRPr lang="el-GR" b="1"/>
          </a:p>
          <a:p>
            <a:pPr>
              <a:buFont typeface="Arial" charset="0"/>
              <a:buNone/>
              <a:tabLst>
                <a:tab pos="109538" algn="l"/>
              </a:tabLst>
            </a:pPr>
            <a:endParaRPr lang="el-GR" b="1"/>
          </a:p>
          <a:p>
            <a:pPr>
              <a:buFont typeface="Arial" charset="0"/>
              <a:buChar char="•"/>
              <a:tabLst>
                <a:tab pos="109538" algn="l"/>
              </a:tabLst>
            </a:pPr>
            <a:endParaRPr lang="el-GR"/>
          </a:p>
          <a:p>
            <a:pPr>
              <a:buFont typeface="Arial" charset="0"/>
              <a:buChar char="•"/>
              <a:tabLst>
                <a:tab pos="109538" algn="l"/>
              </a:tabLst>
            </a:pPr>
            <a:endParaRPr lang="el-GR"/>
          </a:p>
          <a:p>
            <a:pPr eaLnBrk="0" hangingPunct="0">
              <a:buFontTx/>
              <a:buChar char="•"/>
              <a:tabLst>
                <a:tab pos="109538" algn="l"/>
              </a:tabLst>
            </a:pPr>
            <a:endParaRPr lang="el-GR">
              <a:cs typeface="Arial" charset="0"/>
            </a:endParaRPr>
          </a:p>
        </p:txBody>
      </p:sp>
      <p:sp>
        <p:nvSpPr>
          <p:cNvPr id="8" name="Rectangle 7"/>
          <p:cNvSpPr/>
          <p:nvPr/>
        </p:nvSpPr>
        <p:spPr>
          <a:xfrm>
            <a:off x="228600" y="1571625"/>
            <a:ext cx="8486775" cy="4960938"/>
          </a:xfrm>
          <a:prstGeom prst="rect">
            <a:avLst/>
          </a:prstGeom>
        </p:spPr>
        <p:txBody>
          <a:bodyPr>
            <a:spAutoFit/>
          </a:bodyPr>
          <a:lstStyle/>
          <a:p>
            <a:pPr>
              <a:buFont typeface="Arial" charset="0"/>
              <a:buChar char="•"/>
              <a:tabLst>
                <a:tab pos="109538" algn="l"/>
              </a:tabLst>
              <a:defRPr/>
            </a:pPr>
            <a:r>
              <a:rPr lang="el-GR" sz="2800" b="1" dirty="0">
                <a:effectLst>
                  <a:outerShdw blurRad="38100" dist="38100" dir="2700000" algn="tl">
                    <a:srgbClr val="000000"/>
                  </a:outerShdw>
                </a:effectLst>
              </a:rPr>
              <a:t>Ο συντελεστής παρακράτησης των αμοιβών των </a:t>
            </a:r>
            <a:r>
              <a:rPr lang="el-GR" sz="2800" b="1" dirty="0">
                <a:solidFill>
                  <a:srgbClr val="FFFF00"/>
                </a:solidFill>
                <a:effectLst>
                  <a:outerShdw blurRad="38100" dist="38100" dir="2700000" algn="tl">
                    <a:srgbClr val="000000"/>
                  </a:outerShdw>
                </a:effectLst>
              </a:rPr>
              <a:t>εταίρων ΕΠΕ </a:t>
            </a:r>
            <a:r>
              <a:rPr lang="el-GR" sz="2800" b="1" dirty="0">
                <a:effectLst>
                  <a:outerShdw blurRad="38100" dist="38100" dir="2700000" algn="tl">
                    <a:srgbClr val="000000"/>
                  </a:outerShdw>
                </a:effectLst>
              </a:rPr>
              <a:t>αυξάνεται σε </a:t>
            </a:r>
            <a:r>
              <a:rPr lang="el-GR" sz="2800" b="1" dirty="0">
                <a:solidFill>
                  <a:srgbClr val="FFFF00"/>
                </a:solidFill>
                <a:effectLst>
                  <a:outerShdw blurRad="38100" dist="38100" dir="2700000" algn="tl">
                    <a:srgbClr val="000000"/>
                  </a:outerShdw>
                </a:effectLst>
              </a:rPr>
              <a:t>35%. </a:t>
            </a:r>
            <a:r>
              <a:rPr lang="el-GR" sz="2800" b="1" dirty="0">
                <a:effectLst>
                  <a:outerShdw blurRad="38100" dist="38100" dir="2700000" algn="tl">
                    <a:srgbClr val="000000"/>
                  </a:outerShdw>
                </a:effectLst>
              </a:rPr>
              <a:t>Η διάταξη ισχύει για αμοιβές που καταβάλλονται από τη δημοσίευση του νόμου (23/4/2010).</a:t>
            </a:r>
            <a:endParaRPr lang="en-US" sz="2800" b="1" dirty="0">
              <a:effectLst>
                <a:outerShdw blurRad="38100" dist="38100" dir="2700000" algn="tl">
                  <a:srgbClr val="000000"/>
                </a:outerShdw>
              </a:effectLst>
            </a:endParaRPr>
          </a:p>
          <a:p>
            <a:pPr>
              <a:spcBef>
                <a:spcPct val="20000"/>
              </a:spcBef>
              <a:buFontTx/>
              <a:buChar char="•"/>
              <a:tabLst>
                <a:tab pos="109538" algn="l"/>
              </a:tabLst>
              <a:defRPr/>
            </a:pPr>
            <a:r>
              <a:rPr lang="el-GR" sz="2800" b="1" dirty="0">
                <a:effectLst>
                  <a:outerShdw blurRad="38100" dist="38100" dir="2700000" algn="tl">
                    <a:srgbClr val="000000"/>
                  </a:outerShdw>
                </a:effectLst>
              </a:rPr>
              <a:t>Αυξάνεται ο συντελεστής καθαρού κέρδους των </a:t>
            </a:r>
            <a:r>
              <a:rPr lang="el-GR" sz="2800" b="1" dirty="0">
                <a:solidFill>
                  <a:srgbClr val="FFFF00"/>
                </a:solidFill>
                <a:effectLst>
                  <a:outerShdw blurRad="38100" dist="38100" dir="2700000" algn="tl">
                    <a:srgbClr val="000000"/>
                  </a:outerShdw>
                </a:effectLst>
              </a:rPr>
              <a:t>οικοδομικών επιχειρήσεων</a:t>
            </a:r>
            <a:r>
              <a:rPr lang="el-GR" sz="2800" b="1" dirty="0">
                <a:effectLst>
                  <a:outerShdw blurRad="38100" dist="38100" dir="2700000" algn="tl">
                    <a:srgbClr val="000000"/>
                  </a:outerShdw>
                </a:effectLst>
              </a:rPr>
              <a:t> από 15% σε </a:t>
            </a:r>
            <a:r>
              <a:rPr lang="el-GR" sz="2800" b="1" dirty="0">
                <a:solidFill>
                  <a:srgbClr val="FFFF00"/>
                </a:solidFill>
                <a:effectLst>
                  <a:outerShdw blurRad="38100" dist="38100" dir="2700000" algn="tl">
                    <a:srgbClr val="000000"/>
                  </a:outerShdw>
                </a:effectLst>
              </a:rPr>
              <a:t>20%</a:t>
            </a:r>
            <a:r>
              <a:rPr lang="el-GR" sz="2800" b="1" dirty="0">
                <a:effectLst>
                  <a:outerShdw blurRad="38100" dist="38100" dir="2700000" algn="tl">
                    <a:srgbClr val="000000"/>
                  </a:outerShdw>
                </a:effectLst>
              </a:rPr>
              <a:t>.</a:t>
            </a:r>
            <a:endParaRPr lang="en-US" sz="2800" b="1" dirty="0">
              <a:effectLst>
                <a:outerShdw blurRad="38100" dist="38100" dir="2700000" algn="tl">
                  <a:srgbClr val="000000"/>
                </a:outerShdw>
              </a:effectLst>
            </a:endParaRPr>
          </a:p>
          <a:p>
            <a:pPr>
              <a:spcBef>
                <a:spcPct val="20000"/>
              </a:spcBef>
              <a:buFont typeface="Arial" charset="0"/>
              <a:buChar char="•"/>
              <a:tabLst>
                <a:tab pos="109538" algn="l"/>
              </a:tabLst>
              <a:defRPr/>
            </a:pPr>
            <a:r>
              <a:rPr lang="el-GR" sz="2800" b="1" dirty="0">
                <a:effectLst>
                  <a:outerShdw blurRad="38100" dist="38100" dir="2700000" algn="tl">
                    <a:srgbClr val="000000"/>
                  </a:outerShdw>
                </a:effectLst>
              </a:rPr>
              <a:t>Ο τρόπος υπολογισμού εισοδημάτων και κερδών επιχειρήσεων ΚΤΕΛ, ΤΑΧΙ, ενοικιαζόμενα δωμάτια, κάμπινγκ, πωλητές λαϊκών αγορών κλπ μεταβάλλεται σε λογιστικό από αντικειμενικός που ήταν μέχρι σήμερα.</a:t>
            </a:r>
          </a:p>
        </p:txBody>
      </p:sp>
      <p:pic>
        <p:nvPicPr>
          <p:cNvPr id="65543" name="Picture 9"/>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57188"/>
            <a:ext cx="8929688" cy="1143000"/>
          </a:xfrm>
        </p:spPr>
        <p:txBody>
          <a:bodyPr/>
          <a:lstStyle/>
          <a:p>
            <a:pPr eaLnBrk="1" hangingPunct="1">
              <a:defRPr/>
            </a:pPr>
            <a:r>
              <a:rPr lang="el-GR" sz="3000" b="1" dirty="0" smtClean="0">
                <a:effectLst>
                  <a:outerShdw blurRad="38100" dist="38100" dir="2700000" algn="tl">
                    <a:srgbClr val="000000"/>
                  </a:outerShdw>
                </a:effectLst>
              </a:rPr>
              <a:t>Φορολογία εισοδήματος </a:t>
            </a:r>
            <a:br>
              <a:rPr lang="el-GR" sz="3000" b="1" dirty="0" smtClean="0">
                <a:effectLst>
                  <a:outerShdw blurRad="38100" dist="38100" dir="2700000" algn="tl">
                    <a:srgbClr val="000000"/>
                  </a:outerShdw>
                </a:effectLst>
              </a:rPr>
            </a:br>
            <a:r>
              <a:rPr lang="el-GR" sz="3000" b="1" dirty="0" smtClean="0">
                <a:solidFill>
                  <a:srgbClr val="FF9900"/>
                </a:solidFill>
                <a:effectLst>
                  <a:outerShdw blurRad="38100" dist="38100" dir="2700000" algn="tl">
                    <a:srgbClr val="000000"/>
                  </a:outerShdw>
                </a:effectLst>
              </a:rPr>
              <a:t>Ελεύθερων Επαγγελματιών</a:t>
            </a:r>
            <a:r>
              <a:rPr lang="el-GR" sz="3600" b="1" dirty="0" smtClean="0">
                <a:effectLst>
                  <a:outerShdw blurRad="38100" dist="38100" dir="2700000" algn="tl">
                    <a:srgbClr val="000000"/>
                  </a:outerShdw>
                </a:effectLst>
              </a:rPr>
              <a:t>  </a:t>
            </a:r>
            <a:r>
              <a:rPr lang="el-GR" b="1" dirty="0" smtClean="0"/>
              <a:t/>
            </a:r>
            <a:br>
              <a:rPr lang="el-GR" b="1" dirty="0" smtClean="0"/>
            </a:br>
            <a:endParaRPr lang="el-GR" b="1" dirty="0" smtClean="0"/>
          </a:p>
        </p:txBody>
      </p:sp>
      <p:sp>
        <p:nvSpPr>
          <p:cNvPr id="3" name="Content Placeholder 2"/>
          <p:cNvSpPr>
            <a:spLocks noGrp="1"/>
          </p:cNvSpPr>
          <p:nvPr>
            <p:ph idx="1"/>
          </p:nvPr>
        </p:nvSpPr>
        <p:spPr>
          <a:xfrm>
            <a:off x="0" y="1071563"/>
            <a:ext cx="9144000" cy="5483225"/>
          </a:xfrm>
        </p:spPr>
        <p:txBody>
          <a:bodyPr/>
          <a:lstStyle/>
          <a:p>
            <a:pPr eaLnBrk="1" hangingPunct="1">
              <a:defRPr/>
            </a:pPr>
            <a:r>
              <a:rPr lang="el-GR" sz="2400" b="1" dirty="0" smtClean="0">
                <a:effectLst>
                  <a:outerShdw blurRad="38100" dist="38100" dir="2700000" algn="tl">
                    <a:srgbClr val="000000"/>
                  </a:outerShdw>
                </a:effectLst>
              </a:rPr>
              <a:t>Από 1.1.2011,  </a:t>
            </a:r>
            <a:r>
              <a:rPr lang="el-GR" sz="2400" b="1" dirty="0" smtClean="0">
                <a:solidFill>
                  <a:srgbClr val="FFFF00"/>
                </a:solidFill>
                <a:effectLst>
                  <a:outerShdw blurRad="38100" dist="38100" dir="2700000" algn="tl">
                    <a:srgbClr val="000000"/>
                  </a:outerShdw>
                </a:effectLst>
              </a:rPr>
              <a:t>χρόνος κτήσης </a:t>
            </a:r>
            <a:r>
              <a:rPr lang="el-GR" sz="2400" b="1" dirty="0" smtClean="0">
                <a:effectLst>
                  <a:outerShdw blurRad="38100" dist="38100" dir="2700000" algn="tl">
                    <a:srgbClr val="000000"/>
                  </a:outerShdw>
                </a:effectLst>
              </a:rPr>
              <a:t>των εισοδημάτων ελευθέρων επαγγελματιών  είναι αυτός κατά τον οποίο </a:t>
            </a:r>
            <a:r>
              <a:rPr lang="el-GR" sz="2400" b="1" dirty="0" smtClean="0">
                <a:solidFill>
                  <a:schemeClr val="tx2"/>
                </a:solidFill>
                <a:effectLst>
                  <a:outerShdw blurRad="38100" dist="38100" dir="2700000" algn="tl">
                    <a:srgbClr val="000000"/>
                  </a:outerShdw>
                </a:effectLst>
              </a:rPr>
              <a:t>παρέχονται οι υπηρεσίες</a:t>
            </a:r>
            <a:r>
              <a:rPr lang="el-GR" sz="2400" b="1" dirty="0" smtClean="0">
                <a:effectLst>
                  <a:outerShdw blurRad="38100" dist="38100" dir="2700000" algn="tl">
                    <a:srgbClr val="000000"/>
                  </a:outerShdw>
                </a:effectLst>
              </a:rPr>
              <a:t> και όχι ο χρόνος είσπραξης των αμοιβών. Όταν πρόκειται </a:t>
            </a:r>
            <a:r>
              <a:rPr lang="el-GR" sz="2400" b="1" dirty="0" smtClean="0">
                <a:solidFill>
                  <a:schemeClr val="tx2"/>
                </a:solidFill>
                <a:effectLst>
                  <a:outerShdw blurRad="38100" dist="38100" dir="2700000" algn="tl">
                    <a:srgbClr val="000000"/>
                  </a:outerShdw>
                </a:effectLst>
              </a:rPr>
              <a:t>για παροχή υπηρεσίας διάρκειας</a:t>
            </a:r>
            <a:r>
              <a:rPr lang="el-GR" sz="2400" b="1" dirty="0" smtClean="0">
                <a:effectLst>
                  <a:outerShdw blurRad="38100" dist="38100" dir="2700000" algn="tl">
                    <a:srgbClr val="000000"/>
                  </a:outerShdw>
                </a:effectLst>
              </a:rPr>
              <a:t>, χρόνος απόκτησης του εισοδήματος θεωρείται ο χρόνος </a:t>
            </a:r>
            <a:r>
              <a:rPr lang="el-GR" sz="2400" b="1" dirty="0" smtClean="0">
                <a:solidFill>
                  <a:schemeClr val="tx2"/>
                </a:solidFill>
                <a:effectLst>
                  <a:outerShdw blurRad="38100" dist="38100" dir="2700000" algn="tl">
                    <a:srgbClr val="000000"/>
                  </a:outerShdw>
                </a:effectLst>
              </a:rPr>
              <a:t>που καθίσταται απαιτητό κάθε επί μέρους τμήμα της αμοιβής</a:t>
            </a:r>
            <a:r>
              <a:rPr lang="el-GR" sz="2400" b="1" dirty="0" smtClean="0">
                <a:effectLst>
                  <a:outerShdw blurRad="38100" dist="38100" dir="2700000" algn="tl">
                    <a:srgbClr val="000000"/>
                  </a:outerShdw>
                </a:effectLst>
              </a:rPr>
              <a:t> για το μέρος  της υπηρεσίας που παρασχέθηκε</a:t>
            </a:r>
            <a:r>
              <a:rPr lang="el-GR" sz="1800" b="1" dirty="0" smtClean="0">
                <a:effectLst>
                  <a:outerShdw blurRad="38100" dist="38100" dir="2700000" algn="tl">
                    <a:srgbClr val="000000"/>
                  </a:outerShdw>
                </a:effectLst>
              </a:rPr>
              <a:t>.</a:t>
            </a:r>
            <a:r>
              <a:rPr lang="el-GR" dirty="0" smtClean="0"/>
              <a:t> </a:t>
            </a:r>
            <a:endParaRPr lang="el-GR" sz="2400" b="1" dirty="0" smtClean="0">
              <a:effectLst>
                <a:outerShdw blurRad="38100" dist="38100" dir="2700000" algn="tl">
                  <a:srgbClr val="000000"/>
                </a:outerShdw>
              </a:effectLst>
            </a:endParaRPr>
          </a:p>
          <a:p>
            <a:pPr eaLnBrk="1" hangingPunct="1">
              <a:defRPr/>
            </a:pPr>
            <a:r>
              <a:rPr lang="el-GR" sz="2400" b="1" dirty="0" smtClean="0">
                <a:effectLst>
                  <a:outerShdw blurRad="38100" dist="38100" dir="2700000" algn="tl">
                    <a:srgbClr val="000000"/>
                  </a:outerShdw>
                </a:effectLst>
              </a:rPr>
              <a:t>Από 1.1.2011,  η παρακράτηση </a:t>
            </a:r>
            <a:r>
              <a:rPr lang="el-GR" sz="2400" b="1" dirty="0" smtClean="0">
                <a:solidFill>
                  <a:srgbClr val="FFFF00"/>
                </a:solidFill>
                <a:effectLst>
                  <a:outerShdw blurRad="38100" dist="38100" dir="2700000" algn="tl">
                    <a:srgbClr val="000000"/>
                  </a:outerShdw>
                </a:effectLst>
              </a:rPr>
              <a:t>20%</a:t>
            </a:r>
            <a:r>
              <a:rPr lang="el-GR" sz="2400" b="1" dirty="0" smtClean="0">
                <a:effectLst>
                  <a:outerShdw blurRad="38100" dist="38100" dir="2700000" algn="tl">
                    <a:srgbClr val="000000"/>
                  </a:outerShdw>
                </a:effectLst>
              </a:rPr>
              <a:t> στις αμοιβές ελευθέριου επαγγέλματος γίνεται μόνο αν η συναλλαγή υπερβαίνει τα 300 Ευρώ.</a:t>
            </a:r>
            <a:endParaRPr lang="en-US" sz="2400" b="1" dirty="0" smtClean="0">
              <a:effectLst>
                <a:outerShdw blurRad="38100" dist="38100" dir="2700000" algn="tl">
                  <a:srgbClr val="000000"/>
                </a:outerShdw>
              </a:effectLst>
            </a:endParaRPr>
          </a:p>
          <a:p>
            <a:pPr eaLnBrk="1" hangingPunct="1">
              <a:defRPr/>
            </a:pPr>
            <a:r>
              <a:rPr lang="el-GR" sz="2400" b="1" dirty="0" smtClean="0">
                <a:effectLst>
                  <a:outerShdw blurRad="38100" dist="38100" dir="2700000" algn="tl">
                    <a:srgbClr val="000000"/>
                  </a:outerShdw>
                </a:effectLst>
              </a:rPr>
              <a:t>Καταργείται η έκπτωση 25% των δαπανών για επιβατικά ΙΧ που χρησιμοποιούνται από ελεύθερους επαγγελματίες και  εφαρμόζεται η ίδια  φορολογική μεταχείριση με αυτή στο εισόδημα από εμπορικές επιχειρήσεις </a:t>
            </a:r>
            <a:r>
              <a:rPr lang="el-GR" sz="1600" b="1" dirty="0" smtClean="0">
                <a:solidFill>
                  <a:schemeClr val="tx1">
                    <a:lumMod val="75000"/>
                  </a:schemeClr>
                </a:solidFill>
                <a:effectLst>
                  <a:outerShdw blurRad="38100" dist="38100" dir="2700000" algn="tl">
                    <a:srgbClr val="000000"/>
                  </a:outerShdw>
                </a:effectLst>
              </a:rPr>
              <a:t>(βλέπε Διαφάνεια 81).</a:t>
            </a:r>
            <a:endParaRPr lang="el-GR" sz="1600" b="1" dirty="0" smtClean="0">
              <a:effectLst>
                <a:outerShdw blurRad="38100" dist="38100" dir="2700000" algn="tl">
                  <a:srgbClr val="000000"/>
                </a:outerShdw>
              </a:effectLst>
            </a:endParaRPr>
          </a:p>
          <a:p>
            <a:pPr eaLnBrk="1" hangingPunct="1">
              <a:defRPr/>
            </a:pPr>
            <a:endParaRPr lang="el-GR" sz="2400" b="1" dirty="0" smtClean="0">
              <a:effectLst>
                <a:outerShdw blurRad="38100" dist="38100" dir="2700000" algn="tl">
                  <a:srgbClr val="000000"/>
                </a:outerShdw>
              </a:effectLst>
            </a:endParaRPr>
          </a:p>
          <a:p>
            <a:pPr eaLnBrk="1" hangingPunct="1">
              <a:buFontTx/>
              <a:buNone/>
              <a:defRPr/>
            </a:pPr>
            <a:endParaRPr lang="el-GR" sz="2400" b="1" dirty="0" smtClean="0">
              <a:effectLst>
                <a:outerShdw blurRad="38100" dist="38100" dir="2700000" algn="tl">
                  <a:srgbClr val="000000"/>
                </a:outerShdw>
              </a:effectLst>
            </a:endParaRPr>
          </a:p>
          <a:p>
            <a:pPr eaLnBrk="1" hangingPunct="1">
              <a:defRPr/>
            </a:pPr>
            <a:endParaRPr lang="el-GR" sz="2400" b="1" dirty="0" smtClean="0">
              <a:effectLst>
                <a:outerShdw blurRad="38100" dist="38100" dir="2700000" algn="tl">
                  <a:srgbClr val="000000"/>
                </a:outerShdw>
              </a:effectLst>
            </a:endParaRPr>
          </a:p>
          <a:p>
            <a:pPr eaLnBrk="1" hangingPunct="1">
              <a:defRPr/>
            </a:pPr>
            <a:endParaRPr lang="el-GR" sz="2400" dirty="0" smtClean="0"/>
          </a:p>
        </p:txBody>
      </p:sp>
      <p:sp>
        <p:nvSpPr>
          <p:cNvPr id="66563" name="Slide Number Placeholder 3"/>
          <p:cNvSpPr>
            <a:spLocks noGrp="1"/>
          </p:cNvSpPr>
          <p:nvPr>
            <p:ph type="sldNum" sz="quarter" idx="12"/>
          </p:nvPr>
        </p:nvSpPr>
        <p:spPr>
          <a:noFill/>
        </p:spPr>
        <p:txBody>
          <a:bodyPr/>
          <a:lstStyle/>
          <a:p>
            <a:fld id="{781AD0C2-9F45-42AF-BA4A-C5BE7E4FF899}" type="slidenum">
              <a:rPr lang="el-GR" smtClean="0"/>
              <a:pPr/>
              <a:t>51</a:t>
            </a:fld>
            <a:endParaRPr lang="el-GR" smtClean="0"/>
          </a:p>
        </p:txBody>
      </p:sp>
      <p:pic>
        <p:nvPicPr>
          <p:cNvPr id="66564"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42863"/>
            <a:ext cx="9144000" cy="1143000"/>
          </a:xfrm>
        </p:spPr>
        <p:txBody>
          <a:bodyPr/>
          <a:lstStyle/>
          <a:p>
            <a:pPr eaLnBrk="1" hangingPunct="1">
              <a:defRPr/>
            </a:pPr>
            <a:r>
              <a:rPr lang="el-GR" sz="3000" b="1" smtClean="0">
                <a:effectLst>
                  <a:outerShdw blurRad="38100" dist="38100" dir="2700000" algn="tl">
                    <a:srgbClr val="000000"/>
                  </a:outerShdw>
                </a:effectLst>
              </a:rPr>
              <a:t>Φορολογία εισοδήματος </a:t>
            </a:r>
            <a:br>
              <a:rPr lang="el-GR" sz="3000" b="1" smtClean="0">
                <a:effectLst>
                  <a:outerShdw blurRad="38100" dist="38100" dir="2700000" algn="tl">
                    <a:srgbClr val="000000"/>
                  </a:outerShdw>
                </a:effectLst>
              </a:rPr>
            </a:br>
            <a:r>
              <a:rPr lang="el-GR" sz="3000" b="1" smtClean="0">
                <a:solidFill>
                  <a:srgbClr val="FF9900"/>
                </a:solidFill>
                <a:effectLst>
                  <a:outerShdw blurRad="38100" dist="38100" dir="2700000" algn="tl">
                    <a:srgbClr val="000000"/>
                  </a:outerShdw>
                </a:effectLst>
              </a:rPr>
              <a:t>Ελεύθερων Επαγγελματιών</a:t>
            </a:r>
            <a:r>
              <a:rPr lang="el-GR" sz="3600" b="1" smtClean="0">
                <a:effectLst>
                  <a:outerShdw blurRad="38100" dist="38100" dir="2700000" algn="tl">
                    <a:srgbClr val="000000"/>
                  </a:outerShdw>
                </a:effectLst>
              </a:rPr>
              <a:t>  </a:t>
            </a:r>
            <a:endParaRPr lang="el-GR" b="1" smtClean="0">
              <a:effectLst>
                <a:outerShdw blurRad="38100" dist="38100" dir="2700000" algn="tl">
                  <a:srgbClr val="000000"/>
                </a:outerShdw>
              </a:effectLst>
            </a:endParaRPr>
          </a:p>
        </p:txBody>
      </p:sp>
      <p:sp>
        <p:nvSpPr>
          <p:cNvPr id="3" name="Content Placeholder 2"/>
          <p:cNvSpPr>
            <a:spLocks noGrp="1"/>
          </p:cNvSpPr>
          <p:nvPr>
            <p:ph idx="1"/>
          </p:nvPr>
        </p:nvSpPr>
        <p:spPr>
          <a:xfrm>
            <a:off x="357188" y="1285875"/>
            <a:ext cx="8358187" cy="5143500"/>
          </a:xfrm>
        </p:spPr>
        <p:txBody>
          <a:bodyPr/>
          <a:lstStyle/>
          <a:p>
            <a:pPr eaLnBrk="1" hangingPunct="1">
              <a:defRPr/>
            </a:pPr>
            <a:r>
              <a:rPr lang="el-GR" sz="2800" b="1" dirty="0" smtClean="0">
                <a:effectLst>
                  <a:outerShdw blurRad="38100" dist="38100" dir="2700000" algn="tl">
                    <a:srgbClr val="000000"/>
                  </a:outerShdw>
                </a:effectLst>
              </a:rPr>
              <a:t>Επιτρέπεται για πέντε </a:t>
            </a:r>
            <a:r>
              <a:rPr lang="el-GR" sz="2800" b="1" dirty="0" smtClean="0">
                <a:solidFill>
                  <a:srgbClr val="FFFF00"/>
                </a:solidFill>
                <a:effectLst>
                  <a:outerShdw blurRad="38100" dist="38100" dir="2700000" algn="tl">
                    <a:srgbClr val="000000"/>
                  </a:outerShdw>
                </a:effectLst>
              </a:rPr>
              <a:t>(5</a:t>
            </a:r>
            <a:r>
              <a:rPr lang="el-GR" sz="2800" b="1" dirty="0" smtClean="0">
                <a:effectLst>
                  <a:outerShdw blurRad="38100" dist="38100" dir="2700000" algn="tl">
                    <a:srgbClr val="000000"/>
                  </a:outerShdw>
                </a:effectLst>
              </a:rPr>
              <a:t>) διαδοχικές περιόδους η </a:t>
            </a:r>
            <a:r>
              <a:rPr lang="el-GR" sz="2800" b="1" dirty="0" smtClean="0">
                <a:solidFill>
                  <a:srgbClr val="FFFF00"/>
                </a:solidFill>
                <a:effectLst>
                  <a:outerShdw blurRad="38100" dist="38100" dir="2700000" algn="tl">
                    <a:srgbClr val="000000"/>
                  </a:outerShdw>
                </a:effectLst>
              </a:rPr>
              <a:t>μεταφορά της ζημίας </a:t>
            </a:r>
            <a:r>
              <a:rPr lang="el-GR" sz="2800" b="1" dirty="0" smtClean="0">
                <a:effectLst>
                  <a:outerShdw blurRad="38100" dist="38100" dir="2700000" algn="tl">
                    <a:srgbClr val="000000"/>
                  </a:outerShdw>
                </a:effectLst>
              </a:rPr>
              <a:t>στα εισοδήματα από ελευθέρια επαγγέλματα.</a:t>
            </a:r>
          </a:p>
          <a:p>
            <a:pPr eaLnBrk="1" hangingPunct="1">
              <a:defRPr/>
            </a:pPr>
            <a:r>
              <a:rPr lang="el-GR" sz="2800" b="1" dirty="0" smtClean="0">
                <a:effectLst>
                  <a:outerShdw blurRad="38100" dist="38100" dir="2700000" algn="tl">
                    <a:srgbClr val="000000"/>
                  </a:outerShdw>
                </a:effectLst>
              </a:rPr>
              <a:t>Θεωρείται εισόδημα ελευθέρων επαγγελματιών η ωφέλεια που αποκτά ο δικαιούχος κατά την άσκηση δικαιώματος προαίρεσης μετοχών, όταν ο δικαιούχος έχει αποχωρήσει από την εταιρεία τη στιγμή που ασκείται το δικαίωμα </a:t>
            </a:r>
            <a:r>
              <a:rPr lang="el-GR" sz="1800" b="1" dirty="0" smtClean="0">
                <a:solidFill>
                  <a:schemeClr val="tx1">
                    <a:lumMod val="75000"/>
                  </a:schemeClr>
                </a:solidFill>
                <a:effectLst>
                  <a:outerShdw blurRad="38100" dist="38100" dir="2700000" algn="tl">
                    <a:srgbClr val="000000"/>
                  </a:outerShdw>
                </a:effectLst>
              </a:rPr>
              <a:t>(βλέπε Διαφάνεια 56)</a:t>
            </a:r>
            <a:endParaRPr lang="en-US" sz="1800" b="1" dirty="0" smtClean="0">
              <a:solidFill>
                <a:schemeClr val="tx1">
                  <a:lumMod val="75000"/>
                </a:schemeClr>
              </a:solidFill>
              <a:effectLst>
                <a:outerShdw blurRad="38100" dist="38100" dir="2700000" algn="tl">
                  <a:srgbClr val="000000"/>
                </a:outerShdw>
              </a:effectLst>
            </a:endParaRPr>
          </a:p>
          <a:p>
            <a:pPr eaLnBrk="1" hangingPunct="1">
              <a:defRPr/>
            </a:pPr>
            <a:r>
              <a:rPr lang="el-GR" sz="2800" b="1" dirty="0" smtClean="0">
                <a:effectLst>
                  <a:outerShdw blurRad="38100" dist="38100" dir="2700000" algn="tl">
                    <a:srgbClr val="000000"/>
                  </a:outerShdw>
                </a:effectLst>
              </a:rPr>
              <a:t>Το καθαρό εισόδημα αρχιτεκτόνων και μηχανικών προσδιορίζεται  με λογιστικό τρόπο από 1.1.2010 και μετά.</a:t>
            </a:r>
          </a:p>
          <a:p>
            <a:pPr eaLnBrk="1" hangingPunct="1">
              <a:defRPr/>
            </a:pPr>
            <a:endParaRPr lang="el-GR" sz="2800" b="1" dirty="0" smtClean="0">
              <a:effectLst>
                <a:outerShdw blurRad="38100" dist="38100" dir="2700000" algn="tl">
                  <a:srgbClr val="000000"/>
                </a:outerShdw>
              </a:effectLst>
            </a:endParaRPr>
          </a:p>
        </p:txBody>
      </p:sp>
      <p:sp>
        <p:nvSpPr>
          <p:cNvPr id="67587" name="Slide Number Placeholder 3"/>
          <p:cNvSpPr>
            <a:spLocks noGrp="1"/>
          </p:cNvSpPr>
          <p:nvPr>
            <p:ph type="sldNum" sz="quarter" idx="12"/>
          </p:nvPr>
        </p:nvSpPr>
        <p:spPr>
          <a:noFill/>
        </p:spPr>
        <p:txBody>
          <a:bodyPr/>
          <a:lstStyle/>
          <a:p>
            <a:fld id="{3CC32E25-3E3C-4E84-9A0A-72A7605AB300}" type="slidenum">
              <a:rPr lang="el-GR" smtClean="0"/>
              <a:pPr/>
              <a:t>52</a:t>
            </a:fld>
            <a:endParaRPr lang="el-GR" smtClean="0"/>
          </a:p>
        </p:txBody>
      </p:sp>
      <p:pic>
        <p:nvPicPr>
          <p:cNvPr id="67588"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609600"/>
            <a:ext cx="7772400" cy="747713"/>
          </a:xfrm>
        </p:spPr>
        <p:txBody>
          <a:bodyPr/>
          <a:lstStyle/>
          <a:p>
            <a:pPr eaLnBrk="1" hangingPunct="1">
              <a:defRPr/>
            </a:pPr>
            <a:r>
              <a:rPr lang="el-GR" sz="3600" b="1" smtClean="0">
                <a:effectLst>
                  <a:outerShdw blurRad="38100" dist="38100" dir="2700000" algn="tl">
                    <a:srgbClr val="000000"/>
                  </a:outerShdw>
                </a:effectLst>
              </a:rPr>
              <a:t>Φορολογία εισοδήματος </a:t>
            </a:r>
            <a:r>
              <a:rPr lang="en-US" sz="3600" b="1" smtClean="0">
                <a:effectLst>
                  <a:outerShdw blurRad="38100" dist="38100" dir="2700000" algn="tl">
                    <a:srgbClr val="000000"/>
                  </a:outerShdw>
                </a:effectLst>
              </a:rPr>
              <a:t> </a:t>
            </a:r>
            <a:r>
              <a:rPr lang="el-GR" sz="3600" b="1" smtClean="0">
                <a:effectLst>
                  <a:outerShdw blurRad="38100" dist="38100" dir="2700000" algn="tl">
                    <a:srgbClr val="000000"/>
                  </a:outerShdw>
                </a:effectLst>
              </a:rPr>
              <a:t/>
            </a:r>
            <a:br>
              <a:rPr lang="el-GR" sz="3600" b="1" smtClean="0">
                <a:effectLst>
                  <a:outerShdw blurRad="38100" dist="38100" dir="2700000" algn="tl">
                    <a:srgbClr val="000000"/>
                  </a:outerShdw>
                </a:effectLst>
              </a:rPr>
            </a:br>
            <a:r>
              <a:rPr lang="el-GR" sz="3600" b="1" smtClean="0">
                <a:solidFill>
                  <a:srgbClr val="FF9900"/>
                </a:solidFill>
                <a:effectLst>
                  <a:outerShdw blurRad="38100" dist="38100" dir="2700000" algn="tl">
                    <a:srgbClr val="000000"/>
                  </a:outerShdw>
                </a:effectLst>
              </a:rPr>
              <a:t>Μισθωτών </a:t>
            </a:r>
            <a:r>
              <a:rPr lang="el-GR" b="1" smtClean="0">
                <a:solidFill>
                  <a:srgbClr val="FF9900"/>
                </a:solidFill>
                <a:effectLst>
                  <a:outerShdw blurRad="38100" dist="38100" dir="2700000" algn="tl">
                    <a:srgbClr val="000000"/>
                  </a:outerShdw>
                </a:effectLst>
              </a:rPr>
              <a:t/>
            </a:r>
            <a:br>
              <a:rPr lang="el-GR" b="1" smtClean="0">
                <a:solidFill>
                  <a:srgbClr val="FF9900"/>
                </a:solidFill>
                <a:effectLst>
                  <a:outerShdw blurRad="38100" dist="38100" dir="2700000" algn="tl">
                    <a:srgbClr val="000000"/>
                  </a:outerShdw>
                </a:effectLst>
              </a:rPr>
            </a:br>
            <a:endParaRPr lang="el-GR" b="1" smtClean="0">
              <a:solidFill>
                <a:srgbClr val="FF9900"/>
              </a:solidFill>
              <a:effectLst>
                <a:outerShdw blurRad="38100" dist="38100" dir="2700000" algn="tl">
                  <a:srgbClr val="000000"/>
                </a:outerShdw>
              </a:effectLst>
            </a:endParaRPr>
          </a:p>
        </p:txBody>
      </p:sp>
      <p:sp>
        <p:nvSpPr>
          <p:cNvPr id="3" name="Content Placeholder 2"/>
          <p:cNvSpPr>
            <a:spLocks noGrp="1"/>
          </p:cNvSpPr>
          <p:nvPr>
            <p:ph idx="4294967295"/>
          </p:nvPr>
        </p:nvSpPr>
        <p:spPr>
          <a:xfrm>
            <a:off x="357188" y="1357313"/>
            <a:ext cx="8286750" cy="2857500"/>
          </a:xfrm>
        </p:spPr>
        <p:txBody>
          <a:bodyPr/>
          <a:lstStyle/>
          <a:p>
            <a:pPr>
              <a:defRPr/>
            </a:pPr>
            <a:r>
              <a:rPr lang="el-GR" sz="2600" b="1" smtClean="0">
                <a:effectLst>
                  <a:outerShdw blurRad="38100" dist="38100" dir="2700000" algn="tl">
                    <a:srgbClr val="000000"/>
                  </a:outerShdw>
                </a:effectLst>
              </a:rPr>
              <a:t>Φορολογείται ως </a:t>
            </a:r>
            <a:r>
              <a:rPr lang="el-GR" sz="2600" b="1" smtClean="0">
                <a:solidFill>
                  <a:srgbClr val="FFFF00"/>
                </a:solidFill>
                <a:effectLst>
                  <a:outerShdw blurRad="38100" dist="38100" dir="2700000" algn="tl">
                    <a:srgbClr val="000000"/>
                  </a:outerShdw>
                </a:effectLst>
              </a:rPr>
              <a:t>εισόδημα από μισθωτές υπηρεσίες </a:t>
            </a:r>
            <a:r>
              <a:rPr lang="el-GR" sz="2600" b="1" smtClean="0">
                <a:solidFill>
                  <a:schemeClr val="tx2"/>
                </a:solidFill>
                <a:effectLst>
                  <a:outerShdw blurRad="38100" dist="38100" dir="2700000" algn="tl">
                    <a:srgbClr val="000000"/>
                  </a:outerShdw>
                </a:effectLst>
              </a:rPr>
              <a:t>μέρος της εργοστασιακής τιμολογιακής αξίας</a:t>
            </a:r>
            <a:r>
              <a:rPr lang="el-GR" sz="2600" b="1" smtClean="0">
                <a:effectLst>
                  <a:outerShdw blurRad="38100" dist="38100" dir="2700000" algn="tl">
                    <a:srgbClr val="000000"/>
                  </a:outerShdw>
                </a:effectLst>
              </a:rPr>
              <a:t>  (ΕΤΑ)  ΕΙΧ που υπερβαίνει τις €15.000 και χρησιμοποιείται από στελέχη επιχειρήσεων</a:t>
            </a:r>
            <a:r>
              <a:rPr lang="en-US" sz="2600" b="1" smtClean="0">
                <a:effectLst>
                  <a:outerShdw blurRad="38100" dist="38100" dir="2700000" algn="tl">
                    <a:srgbClr val="000000"/>
                  </a:outerShdw>
                </a:effectLst>
              </a:rPr>
              <a:t>,</a:t>
            </a:r>
            <a:r>
              <a:rPr lang="el-GR" sz="2600" b="1" smtClean="0">
                <a:effectLst>
                  <a:outerShdw blurRad="38100" dist="38100" dir="2700000" algn="tl">
                    <a:srgbClr val="000000"/>
                  </a:outerShdw>
                </a:effectLst>
              </a:rPr>
              <a:t>  ανεξάρτητα αν τα  ΕΙΧ ανήκουν  στην επιχείρηση  ή είναι μισθωμένα ως εξής. Η διάταξη ισχύει από 1.1.2010 και μετά</a:t>
            </a:r>
            <a:endParaRPr lang="el-GR" sz="2400" b="1" smtClean="0">
              <a:effectLst>
                <a:outerShdw blurRad="38100" dist="38100" dir="2700000" algn="tl">
                  <a:srgbClr val="000000"/>
                </a:outerShdw>
              </a:effectLst>
            </a:endParaRPr>
          </a:p>
          <a:p>
            <a:pPr>
              <a:defRPr/>
            </a:pPr>
            <a:endParaRPr lang="el-GR" sz="2400" b="1" smtClean="0">
              <a:effectLst>
                <a:outerShdw blurRad="38100" dist="38100" dir="2700000" algn="tl">
                  <a:srgbClr val="000000"/>
                </a:outerShdw>
              </a:effectLst>
            </a:endParaRPr>
          </a:p>
          <a:p>
            <a:pPr>
              <a:buFontTx/>
              <a:buNone/>
              <a:defRPr/>
            </a:pPr>
            <a:endParaRPr lang="el-GR" sz="2400" b="1" smtClean="0">
              <a:effectLst>
                <a:outerShdw blurRad="38100" dist="38100" dir="2700000" algn="tl">
                  <a:srgbClr val="000000"/>
                </a:outerShdw>
              </a:effectLst>
            </a:endParaRPr>
          </a:p>
          <a:p>
            <a:pPr>
              <a:defRPr/>
            </a:pPr>
            <a:endParaRPr lang="el-GR" sz="2400" b="1" smtClean="0">
              <a:effectLst>
                <a:outerShdw blurRad="38100" dist="38100" dir="2700000" algn="tl">
                  <a:srgbClr val="000000"/>
                </a:outerShdw>
              </a:effectLst>
            </a:endParaRPr>
          </a:p>
          <a:p>
            <a:pPr>
              <a:defRPr/>
            </a:pPr>
            <a:endParaRPr lang="el-GR" sz="2400" b="1" smtClean="0">
              <a:effectLst>
                <a:outerShdw blurRad="38100" dist="38100" dir="2700000" algn="tl">
                  <a:srgbClr val="000000"/>
                </a:outerShdw>
              </a:effectLst>
            </a:endParaRPr>
          </a:p>
          <a:p>
            <a:pPr>
              <a:defRPr/>
            </a:pPr>
            <a:endParaRPr lang="el-GR" sz="2800" b="1" smtClean="0">
              <a:effectLst>
                <a:outerShdw blurRad="38100" dist="38100" dir="2700000" algn="tl">
                  <a:srgbClr val="000000"/>
                </a:outerShdw>
              </a:effectLst>
            </a:endParaRPr>
          </a:p>
          <a:p>
            <a:pPr>
              <a:buFontTx/>
              <a:buNone/>
              <a:defRPr/>
            </a:pPr>
            <a:endParaRPr lang="el-GR" sz="2400" b="1" smtClean="0">
              <a:effectLst>
                <a:outerShdw blurRad="38100" dist="38100" dir="2700000" algn="tl">
                  <a:srgbClr val="000000"/>
                </a:outerShdw>
              </a:effectLst>
            </a:endParaRPr>
          </a:p>
          <a:p>
            <a:pPr eaLnBrk="1" hangingPunct="1">
              <a:buFontTx/>
              <a:buNone/>
              <a:defRPr/>
            </a:pPr>
            <a:endParaRPr lang="el-GR" sz="2400" b="1" smtClean="0">
              <a:effectLst>
                <a:outerShdw blurRad="38100" dist="38100" dir="2700000" algn="tl">
                  <a:srgbClr val="000000"/>
                </a:outerShdw>
              </a:effectLst>
            </a:endParaRPr>
          </a:p>
        </p:txBody>
      </p:sp>
      <p:sp>
        <p:nvSpPr>
          <p:cNvPr id="6861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C31AF42E-0304-4B44-AD0C-25F9EC09767A}" type="slidenum">
              <a:rPr lang="el-GR" sz="1400"/>
              <a:pPr algn="r"/>
              <a:t>53</a:t>
            </a:fld>
            <a:endParaRPr lang="el-GR" sz="1400"/>
          </a:p>
        </p:txBody>
      </p:sp>
      <p:pic>
        <p:nvPicPr>
          <p:cNvPr id="68612" name="Picture 11"/>
          <p:cNvPicPr>
            <a:picLocks noChangeAspect="1" noChangeArrowheads="1"/>
          </p:cNvPicPr>
          <p:nvPr/>
        </p:nvPicPr>
        <p:blipFill>
          <a:blip r:embed="rId2" cstate="print"/>
          <a:srcRect/>
          <a:stretch>
            <a:fillRect/>
          </a:stretch>
        </p:blipFill>
        <p:spPr bwMode="auto">
          <a:xfrm>
            <a:off x="685800" y="3933825"/>
            <a:ext cx="7958138" cy="2314575"/>
          </a:xfrm>
          <a:prstGeom prst="rect">
            <a:avLst/>
          </a:prstGeom>
          <a:noFill/>
          <a:ln w="9525">
            <a:noFill/>
            <a:miter lim="800000"/>
            <a:headEnd/>
            <a:tailEnd/>
          </a:ln>
        </p:spPr>
      </p:pic>
      <p:pic>
        <p:nvPicPr>
          <p:cNvPr id="68613"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609600"/>
            <a:ext cx="7772400" cy="747713"/>
          </a:xfrm>
        </p:spPr>
        <p:txBody>
          <a:bodyPr/>
          <a:lstStyle/>
          <a:p>
            <a:pPr eaLnBrk="1" hangingPunct="1">
              <a:defRPr/>
            </a:pPr>
            <a:r>
              <a:rPr lang="el-GR" sz="3600" b="1" smtClean="0">
                <a:effectLst>
                  <a:outerShdw blurRad="38100" dist="38100" dir="2700000" algn="tl">
                    <a:srgbClr val="000000"/>
                  </a:outerShdw>
                </a:effectLst>
              </a:rPr>
              <a:t>Φορολογία εισοδήματος </a:t>
            </a:r>
            <a:r>
              <a:rPr lang="en-US" sz="3600" b="1" smtClean="0">
                <a:effectLst>
                  <a:outerShdw blurRad="38100" dist="38100" dir="2700000" algn="tl">
                    <a:srgbClr val="000000"/>
                  </a:outerShdw>
                </a:effectLst>
              </a:rPr>
              <a:t> </a:t>
            </a:r>
            <a:r>
              <a:rPr lang="el-GR" sz="3600" b="1" smtClean="0">
                <a:effectLst>
                  <a:outerShdw blurRad="38100" dist="38100" dir="2700000" algn="tl">
                    <a:srgbClr val="000000"/>
                  </a:outerShdw>
                </a:effectLst>
              </a:rPr>
              <a:t/>
            </a:r>
            <a:br>
              <a:rPr lang="el-GR" sz="3600" b="1" smtClean="0">
                <a:effectLst>
                  <a:outerShdw blurRad="38100" dist="38100" dir="2700000" algn="tl">
                    <a:srgbClr val="000000"/>
                  </a:outerShdw>
                </a:effectLst>
              </a:rPr>
            </a:br>
            <a:r>
              <a:rPr lang="el-GR" sz="3600" b="1" smtClean="0">
                <a:solidFill>
                  <a:srgbClr val="FF9900"/>
                </a:solidFill>
                <a:effectLst>
                  <a:outerShdw blurRad="38100" dist="38100" dir="2700000" algn="tl">
                    <a:srgbClr val="000000"/>
                  </a:outerShdw>
                </a:effectLst>
              </a:rPr>
              <a:t>Μισθωτών </a:t>
            </a:r>
            <a:r>
              <a:rPr lang="el-GR" b="1" smtClean="0">
                <a:solidFill>
                  <a:srgbClr val="FF9900"/>
                </a:solidFill>
                <a:effectLst>
                  <a:outerShdw blurRad="38100" dist="38100" dir="2700000" algn="tl">
                    <a:srgbClr val="000000"/>
                  </a:outerShdw>
                </a:effectLst>
              </a:rPr>
              <a:t/>
            </a:r>
            <a:br>
              <a:rPr lang="el-GR" b="1" smtClean="0">
                <a:solidFill>
                  <a:srgbClr val="FF9900"/>
                </a:solidFill>
                <a:effectLst>
                  <a:outerShdw blurRad="38100" dist="38100" dir="2700000" algn="tl">
                    <a:srgbClr val="000000"/>
                  </a:outerShdw>
                </a:effectLst>
              </a:rPr>
            </a:br>
            <a:endParaRPr lang="el-GR" b="1" smtClean="0">
              <a:solidFill>
                <a:srgbClr val="FF9900"/>
              </a:solidFill>
              <a:effectLst>
                <a:outerShdw blurRad="38100" dist="38100" dir="2700000" algn="tl">
                  <a:srgbClr val="000000"/>
                </a:outerShdw>
              </a:effectLst>
            </a:endParaRPr>
          </a:p>
        </p:txBody>
      </p:sp>
      <p:sp>
        <p:nvSpPr>
          <p:cNvPr id="3" name="Content Placeholder 2"/>
          <p:cNvSpPr>
            <a:spLocks noGrp="1"/>
          </p:cNvSpPr>
          <p:nvPr>
            <p:ph idx="4294967295"/>
          </p:nvPr>
        </p:nvSpPr>
        <p:spPr>
          <a:xfrm>
            <a:off x="0" y="304800"/>
            <a:ext cx="8286750" cy="4664075"/>
          </a:xfrm>
        </p:spPr>
        <p:txBody>
          <a:bodyPr/>
          <a:lstStyle/>
          <a:p>
            <a:pPr>
              <a:defRPr/>
            </a:pPr>
            <a:endParaRPr lang="el-GR" sz="2400" b="1" smtClean="0">
              <a:effectLst>
                <a:outerShdw blurRad="38100" dist="38100" dir="2700000" algn="tl">
                  <a:srgbClr val="000000"/>
                </a:outerShdw>
              </a:effectLst>
            </a:endParaRPr>
          </a:p>
          <a:p>
            <a:pPr>
              <a:defRPr/>
            </a:pPr>
            <a:endParaRPr lang="el-GR" sz="2800" b="1" smtClean="0">
              <a:effectLst>
                <a:outerShdw blurRad="38100" dist="38100" dir="2700000" algn="tl">
                  <a:srgbClr val="000000"/>
                </a:outerShdw>
              </a:effectLst>
            </a:endParaRPr>
          </a:p>
          <a:p>
            <a:pPr>
              <a:buFontTx/>
              <a:buNone/>
              <a:defRPr/>
            </a:pPr>
            <a:r>
              <a:rPr lang="el-GR" sz="2400" b="1" smtClean="0">
                <a:effectLst>
                  <a:outerShdw blurRad="38100" dist="38100" dir="2700000" algn="tl">
                    <a:srgbClr val="000000"/>
                  </a:outerShdw>
                </a:effectLst>
              </a:rPr>
              <a:t>	</a:t>
            </a:r>
            <a:r>
              <a:rPr lang="el-GR" sz="2600" b="1" smtClean="0">
                <a:effectLst>
                  <a:outerShdw blurRad="38100" dist="38100" dir="2700000" algn="tl">
                    <a:srgbClr val="000000"/>
                  </a:outerShdw>
                </a:effectLst>
              </a:rPr>
              <a:t>Η  εργοστασιακή αξία του έτους πρώτης κυκλοφορίας μειώνεται λόγω παλαιότητας με βάση την κλίμακα της παραγράφου 1 του άρθρου 126 του τελωνειακού κώδικα που είναι η εξής:</a:t>
            </a:r>
            <a:br>
              <a:rPr lang="el-GR" sz="2600" b="1" smtClean="0">
                <a:effectLst>
                  <a:outerShdw blurRad="38100" dist="38100" dir="2700000" algn="tl">
                    <a:srgbClr val="000000"/>
                  </a:outerShdw>
                </a:effectLst>
              </a:rPr>
            </a:br>
            <a:endParaRPr lang="el-GR" sz="2600" b="1" smtClean="0">
              <a:effectLst>
                <a:outerShdw blurRad="38100" dist="38100" dir="2700000" algn="tl">
                  <a:srgbClr val="000000"/>
                </a:outerShdw>
              </a:effectLst>
            </a:endParaRPr>
          </a:p>
          <a:p>
            <a:pPr>
              <a:buFontTx/>
              <a:buNone/>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l-GR" sz="2400" b="1" smtClean="0">
              <a:effectLst>
                <a:outerShdw blurRad="38100" dist="38100" dir="2700000" algn="tl">
                  <a:srgbClr val="000000"/>
                </a:outerShdw>
              </a:effectLst>
            </a:endParaRPr>
          </a:p>
          <a:p>
            <a:pPr eaLnBrk="1" hangingPunct="1">
              <a:buFontTx/>
              <a:buNone/>
              <a:defRPr/>
            </a:pPr>
            <a:endParaRPr lang="el-GR" sz="2400" b="1" smtClean="0">
              <a:effectLst>
                <a:outerShdw blurRad="38100" dist="38100" dir="2700000" algn="tl">
                  <a:srgbClr val="000000"/>
                </a:outerShdw>
              </a:effectLst>
            </a:endParaRPr>
          </a:p>
        </p:txBody>
      </p:sp>
      <p:sp>
        <p:nvSpPr>
          <p:cNvPr id="6963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0730C2F-B6CE-4BF2-B48D-DE7223EB2011}" type="slidenum">
              <a:rPr lang="el-GR" sz="1400"/>
              <a:pPr algn="r"/>
              <a:t>54</a:t>
            </a:fld>
            <a:endParaRPr lang="el-GR" sz="1400"/>
          </a:p>
        </p:txBody>
      </p:sp>
      <p:pic>
        <p:nvPicPr>
          <p:cNvPr id="69636"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69637" name="Picture 8"/>
          <p:cNvPicPr>
            <a:picLocks noChangeAspect="1" noChangeArrowheads="1"/>
          </p:cNvPicPr>
          <p:nvPr/>
        </p:nvPicPr>
        <p:blipFill>
          <a:blip r:embed="rId3" cstate="print"/>
          <a:srcRect/>
          <a:stretch>
            <a:fillRect/>
          </a:stretch>
        </p:blipFill>
        <p:spPr bwMode="auto">
          <a:xfrm>
            <a:off x="685800" y="3094038"/>
            <a:ext cx="7772400" cy="3611562"/>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500063"/>
            <a:ext cx="7772400" cy="747712"/>
          </a:xfrm>
        </p:spPr>
        <p:txBody>
          <a:bodyPr/>
          <a:lstStyle/>
          <a:p>
            <a:pPr eaLnBrk="1" hangingPunct="1">
              <a:defRPr/>
            </a:pPr>
            <a:r>
              <a:rPr lang="el-GR" sz="3600" b="1" smtClean="0">
                <a:effectLst>
                  <a:outerShdw blurRad="38100" dist="38100" dir="2700000" algn="tl">
                    <a:srgbClr val="000000"/>
                  </a:outerShdw>
                </a:effectLst>
              </a:rPr>
              <a:t>Φορολογία εισοδήματος </a:t>
            </a:r>
            <a:r>
              <a:rPr lang="en-US" sz="3600" b="1" smtClean="0">
                <a:effectLst>
                  <a:outerShdw blurRad="38100" dist="38100" dir="2700000" algn="tl">
                    <a:srgbClr val="000000"/>
                  </a:outerShdw>
                </a:effectLst>
              </a:rPr>
              <a:t> </a:t>
            </a:r>
            <a:r>
              <a:rPr lang="el-GR" sz="3600" b="1" smtClean="0">
                <a:effectLst>
                  <a:outerShdw blurRad="38100" dist="38100" dir="2700000" algn="tl">
                    <a:srgbClr val="000000"/>
                  </a:outerShdw>
                </a:effectLst>
              </a:rPr>
              <a:t/>
            </a:r>
            <a:br>
              <a:rPr lang="el-GR" sz="3600" b="1" smtClean="0">
                <a:effectLst>
                  <a:outerShdw blurRad="38100" dist="38100" dir="2700000" algn="tl">
                    <a:srgbClr val="000000"/>
                  </a:outerShdw>
                </a:effectLst>
              </a:rPr>
            </a:br>
            <a:r>
              <a:rPr lang="el-GR" sz="3600" b="1" smtClean="0">
                <a:solidFill>
                  <a:srgbClr val="FF9900"/>
                </a:solidFill>
                <a:effectLst>
                  <a:outerShdw blurRad="38100" dist="38100" dir="2700000" algn="tl">
                    <a:srgbClr val="000000"/>
                  </a:outerShdw>
                </a:effectLst>
              </a:rPr>
              <a:t>Μισθωτών </a:t>
            </a:r>
            <a:r>
              <a:rPr lang="el-GR" b="1" smtClean="0">
                <a:solidFill>
                  <a:srgbClr val="FF9900"/>
                </a:solidFill>
                <a:effectLst>
                  <a:outerShdw blurRad="38100" dist="38100" dir="2700000" algn="tl">
                    <a:srgbClr val="000000"/>
                  </a:outerShdw>
                </a:effectLst>
              </a:rPr>
              <a:t/>
            </a:r>
            <a:br>
              <a:rPr lang="el-GR" b="1" smtClean="0">
                <a:solidFill>
                  <a:srgbClr val="FF9900"/>
                </a:solidFill>
                <a:effectLst>
                  <a:outerShdw blurRad="38100" dist="38100" dir="2700000" algn="tl">
                    <a:srgbClr val="000000"/>
                  </a:outerShdw>
                </a:effectLst>
              </a:rPr>
            </a:br>
            <a:endParaRPr lang="el-GR" b="1" smtClean="0">
              <a:solidFill>
                <a:srgbClr val="FF9900"/>
              </a:solidFill>
              <a:effectLst>
                <a:outerShdw blurRad="38100" dist="38100" dir="2700000" algn="tl">
                  <a:srgbClr val="000000"/>
                </a:outerShdw>
              </a:effectLst>
            </a:endParaRPr>
          </a:p>
        </p:txBody>
      </p:sp>
      <p:sp>
        <p:nvSpPr>
          <p:cNvPr id="7065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4B232FB2-8A2A-452B-811C-62FAB0539EBC}" type="slidenum">
              <a:rPr lang="el-GR" sz="1400"/>
              <a:pPr algn="r"/>
              <a:t>55</a:t>
            </a:fld>
            <a:endParaRPr lang="el-GR" sz="1400"/>
          </a:p>
        </p:txBody>
      </p:sp>
      <p:pic>
        <p:nvPicPr>
          <p:cNvPr id="70659"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
        <p:nvSpPr>
          <p:cNvPr id="3" name="Content Placeholder 2"/>
          <p:cNvSpPr>
            <a:spLocks/>
          </p:cNvSpPr>
          <p:nvPr/>
        </p:nvSpPr>
        <p:spPr bwMode="auto">
          <a:xfrm>
            <a:off x="468313" y="1247775"/>
            <a:ext cx="8675687" cy="6340475"/>
          </a:xfrm>
          <a:prstGeom prst="rect">
            <a:avLst/>
          </a:prstGeom>
          <a:noFill/>
          <a:ln w="9525">
            <a:noFill/>
            <a:miter lim="800000"/>
            <a:headEnd/>
            <a:tailEnd/>
          </a:ln>
        </p:spPr>
        <p:txBody>
          <a:bodyPr/>
          <a:lstStyle/>
          <a:p>
            <a:pPr marL="342900" indent="-342900" eaLnBrk="0" hangingPunct="0">
              <a:spcBef>
                <a:spcPct val="20000"/>
              </a:spcBef>
              <a:defRPr/>
            </a:pPr>
            <a:r>
              <a:rPr lang="el-GR" sz="2800" b="1">
                <a:effectLst>
                  <a:outerShdw blurRad="38100" dist="38100" dir="2700000" algn="tl">
                    <a:srgbClr val="000000"/>
                  </a:outerShdw>
                </a:effectLst>
              </a:rPr>
              <a:t>	Οι επιχειρήσεις πρέπει να συμπεριλαμβάνουν στις βεβαιώσεις αποδοχών των στελεχών που χρησιμοποιούν τα ΕΙΧ το επιπλέον αυτό τεκμαρτό εισόδημα από μισθωτές υπηρεσίες που προκύπτει σύμφωνα με τα ανωτέρω. Θα πρέπει να ζητούν βεβαίωση από τις αντιπροσωπείες των αυτοκινήτων για την  εργοστασιακή τιμολογιακή αξία</a:t>
            </a:r>
            <a:r>
              <a:rPr lang="el-GR" sz="2800"/>
              <a:t>.</a:t>
            </a:r>
          </a:p>
          <a:p>
            <a:pPr marL="342900" indent="-342900" eaLnBrk="0" hangingPunct="0">
              <a:spcBef>
                <a:spcPct val="20000"/>
              </a:spcBef>
              <a:defRPr/>
            </a:pPr>
            <a:endParaRPr lang="el-GR" sz="2800"/>
          </a:p>
          <a:p>
            <a:pPr marL="342900" indent="-342900" eaLnBrk="0" hangingPunct="0">
              <a:spcBef>
                <a:spcPct val="20000"/>
              </a:spcBef>
              <a:defRPr/>
            </a:pPr>
            <a:r>
              <a:rPr lang="el-GR" sz="3200"/>
              <a:t> </a:t>
            </a: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42863"/>
            <a:ext cx="7772400" cy="1143000"/>
          </a:xfrm>
        </p:spPr>
        <p:txBody>
          <a:bodyPr/>
          <a:lstStyle/>
          <a:p>
            <a:pPr eaLnBrk="1" hangingPunct="1">
              <a:defRPr/>
            </a:pPr>
            <a:r>
              <a:rPr lang="el-GR" sz="3200" b="1" smtClean="0">
                <a:effectLst>
                  <a:outerShdw blurRad="38100" dist="38100" dir="2700000" algn="tl">
                    <a:srgbClr val="000000"/>
                  </a:outerShdw>
                </a:effectLst>
              </a:rPr>
              <a:t>Φορολογία εισοδήματος </a:t>
            </a:r>
            <a:br>
              <a:rPr lang="el-GR" sz="3200" b="1" smtClean="0">
                <a:effectLst>
                  <a:outerShdw blurRad="38100" dist="38100" dir="2700000" algn="tl">
                    <a:srgbClr val="000000"/>
                  </a:outerShdw>
                </a:effectLst>
              </a:rPr>
            </a:br>
            <a:r>
              <a:rPr lang="el-GR" sz="3200" b="1" smtClean="0">
                <a:solidFill>
                  <a:srgbClr val="FF9900"/>
                </a:solidFill>
                <a:effectLst>
                  <a:outerShdw blurRad="38100" dist="38100" dir="2700000" algn="tl">
                    <a:srgbClr val="000000"/>
                  </a:outerShdw>
                </a:effectLst>
              </a:rPr>
              <a:t>Μισθωτών </a:t>
            </a:r>
            <a:br>
              <a:rPr lang="el-GR" sz="3200" b="1" smtClean="0">
                <a:solidFill>
                  <a:srgbClr val="FF9900"/>
                </a:solidFill>
                <a:effectLst>
                  <a:outerShdw blurRad="38100" dist="38100" dir="2700000" algn="tl">
                    <a:srgbClr val="000000"/>
                  </a:outerShdw>
                </a:effectLst>
              </a:rPr>
            </a:br>
            <a:endParaRPr lang="el-GR" sz="3200" b="1" smtClean="0">
              <a:solidFill>
                <a:srgbClr val="FF9900"/>
              </a:solidFill>
              <a:effectLst>
                <a:outerShdw blurRad="38100" dist="38100" dir="2700000" algn="tl">
                  <a:srgbClr val="000000"/>
                </a:outerShdw>
              </a:effectLst>
            </a:endParaRPr>
          </a:p>
        </p:txBody>
      </p:sp>
      <p:sp>
        <p:nvSpPr>
          <p:cNvPr id="3" name="Content Placeholder 2"/>
          <p:cNvSpPr>
            <a:spLocks noGrp="1"/>
          </p:cNvSpPr>
          <p:nvPr>
            <p:ph idx="4294967295"/>
          </p:nvPr>
        </p:nvSpPr>
        <p:spPr>
          <a:xfrm>
            <a:off x="214313" y="1000125"/>
            <a:ext cx="8501062" cy="5095875"/>
          </a:xfrm>
        </p:spPr>
        <p:txBody>
          <a:bodyPr/>
          <a:lstStyle/>
          <a:p>
            <a:pPr>
              <a:defRPr/>
            </a:pPr>
            <a:r>
              <a:rPr lang="el-GR" sz="2400" b="1" smtClean="0">
                <a:effectLst>
                  <a:outerShdw blurRad="38100" dist="38100" dir="2700000" algn="tl">
                    <a:srgbClr val="000000"/>
                  </a:outerShdw>
                </a:effectLst>
              </a:rPr>
              <a:t>Φορολογείται η  ωφέλεια που αποκτούν τα μέλη ΔΣ, στελέχη, διευθυντές ή το προσωπικό ΑΕ ή υποκαταστήματος κ.λπ. </a:t>
            </a:r>
            <a:r>
              <a:rPr lang="el-GR" sz="2400" b="1" u="sng" smtClean="0">
                <a:effectLst>
                  <a:outerShdw blurRad="38100" dist="38100" dir="2700000" algn="tl">
                    <a:srgbClr val="000000"/>
                  </a:outerShdw>
                </a:effectLst>
              </a:rPr>
              <a:t>κατά την άσκηση δικαιώματος προαίρεσης αγοράς μετοχών της ίδιας  ΑΕ ή αλλοδαπής που είναι εισηγμένες σε χρηματιστήριο</a:t>
            </a:r>
            <a:r>
              <a:rPr lang="el-GR" sz="2400" b="1" smtClean="0">
                <a:effectLst>
                  <a:outerShdw blurRad="38100" dist="38100" dir="2700000" algn="tl">
                    <a:srgbClr val="000000"/>
                  </a:outerShdw>
                </a:effectLst>
              </a:rPr>
              <a:t> (</a:t>
            </a:r>
            <a:r>
              <a:rPr lang="en-US" sz="2400" b="1" smtClean="0">
                <a:solidFill>
                  <a:srgbClr val="FFFF00"/>
                </a:solidFill>
                <a:effectLst>
                  <a:outerShdw blurRad="38100" dist="38100" dir="2700000" algn="tl">
                    <a:srgbClr val="000000"/>
                  </a:outerShdw>
                </a:effectLst>
              </a:rPr>
              <a:t>stock options</a:t>
            </a:r>
            <a:r>
              <a:rPr lang="el-GR" sz="2400" b="1" smtClean="0">
                <a:effectLst>
                  <a:outerShdw blurRad="38100" dist="38100" dir="2700000" algn="tl">
                    <a:srgbClr val="000000"/>
                  </a:outerShdw>
                </a:effectLst>
              </a:rPr>
              <a:t>).  Η φορολογητέα ωφέλεια είναι η διαφορά μεταξύ της τιμής κλεισίματος της μετοχής στο Χρηματιστήριο κατά την ημέρα που ασκείται το δικαίωμα και της τιμής που καταβάλλει ο δικαιούχος βάσει του προγράμματος, (με το προϊσχύον καθεστώς λαμβανόταν υπόψη η χρηματιστηριακή τιμή της μετοχής κατά τον χρόνο λήψης της απόφασης για τη χορήγηση του δικαιώματος από τη Γ.Σ.</a:t>
            </a:r>
          </a:p>
          <a:p>
            <a:pPr>
              <a:defRPr/>
            </a:pPr>
            <a:r>
              <a:rPr lang="el-GR" sz="2400" b="1" smtClean="0">
                <a:effectLst>
                  <a:outerShdw blurRad="38100" dist="38100" dir="2700000" algn="tl">
                    <a:srgbClr val="000000"/>
                  </a:outerShdw>
                </a:effectLst>
              </a:rPr>
              <a:t>Οι νέες ρυθμίσεις για τα </a:t>
            </a:r>
            <a:r>
              <a:rPr lang="en-US" sz="2400" b="1" smtClean="0">
                <a:effectLst>
                  <a:outerShdw blurRad="38100" dist="38100" dir="2700000" algn="tl">
                    <a:srgbClr val="000000"/>
                  </a:outerShdw>
                </a:effectLst>
              </a:rPr>
              <a:t>stock options </a:t>
            </a:r>
            <a:r>
              <a:rPr lang="el-GR" sz="2400" b="1" smtClean="0">
                <a:effectLst>
                  <a:outerShdw blurRad="38100" dist="38100" dir="2700000" algn="tl">
                    <a:srgbClr val="000000"/>
                  </a:outerShdw>
                </a:effectLst>
              </a:rPr>
              <a:t>ισχύουν για δικαιώματα που ασκούνται από την ημερομηνία δημοσίευσης του νόμου και μετά.</a:t>
            </a:r>
          </a:p>
          <a:p>
            <a:pPr eaLnBrk="1" hangingPunct="1">
              <a:buFontTx/>
              <a:buNone/>
              <a:defRPr/>
            </a:pPr>
            <a:endParaRPr lang="el-GR" sz="2400" b="1" smtClean="0">
              <a:effectLst>
                <a:outerShdw blurRad="38100" dist="38100" dir="2700000" algn="tl">
                  <a:srgbClr val="000000"/>
                </a:outerShdw>
              </a:effectLst>
            </a:endParaRPr>
          </a:p>
        </p:txBody>
      </p:sp>
      <p:sp>
        <p:nvSpPr>
          <p:cNvPr id="7168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A6AB364A-E520-40FB-9E73-E9DBF6E9D2F2}" type="slidenum">
              <a:rPr lang="el-GR" sz="1400"/>
              <a:pPr algn="r"/>
              <a:t>56</a:t>
            </a:fld>
            <a:endParaRPr lang="el-GR" sz="1400"/>
          </a:p>
        </p:txBody>
      </p:sp>
      <p:pic>
        <p:nvPicPr>
          <p:cNvPr id="71684"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42863"/>
            <a:ext cx="7772400" cy="1143000"/>
          </a:xfrm>
        </p:spPr>
        <p:txBody>
          <a:bodyPr/>
          <a:lstStyle/>
          <a:p>
            <a:pPr eaLnBrk="1" hangingPunct="1">
              <a:defRPr/>
            </a:pPr>
            <a:r>
              <a:rPr lang="el-GR" sz="3200" b="1" smtClean="0">
                <a:effectLst>
                  <a:outerShdw blurRad="38100" dist="38100" dir="2700000" algn="tl">
                    <a:srgbClr val="000000"/>
                  </a:outerShdw>
                </a:effectLst>
              </a:rPr>
              <a:t>Φορολογία εισοδήματος </a:t>
            </a:r>
            <a:br>
              <a:rPr lang="el-GR" sz="3200" b="1" smtClean="0">
                <a:effectLst>
                  <a:outerShdw blurRad="38100" dist="38100" dir="2700000" algn="tl">
                    <a:srgbClr val="000000"/>
                  </a:outerShdw>
                </a:effectLst>
              </a:rPr>
            </a:br>
            <a:r>
              <a:rPr lang="el-GR" sz="3200" b="1" smtClean="0">
                <a:solidFill>
                  <a:srgbClr val="FF9900"/>
                </a:solidFill>
                <a:effectLst>
                  <a:outerShdw blurRad="38100" dist="38100" dir="2700000" algn="tl">
                    <a:srgbClr val="000000"/>
                  </a:outerShdw>
                </a:effectLst>
              </a:rPr>
              <a:t>Μισθωτών </a:t>
            </a:r>
            <a:br>
              <a:rPr lang="el-GR" sz="3200" b="1" smtClean="0">
                <a:solidFill>
                  <a:srgbClr val="FF9900"/>
                </a:solidFill>
                <a:effectLst>
                  <a:outerShdw blurRad="38100" dist="38100" dir="2700000" algn="tl">
                    <a:srgbClr val="000000"/>
                  </a:outerShdw>
                </a:effectLst>
              </a:rPr>
            </a:br>
            <a:endParaRPr lang="el-GR" sz="3200" b="1" smtClean="0">
              <a:solidFill>
                <a:srgbClr val="FF9900"/>
              </a:solidFill>
              <a:effectLst>
                <a:outerShdw blurRad="38100" dist="38100" dir="2700000" algn="tl">
                  <a:srgbClr val="000000"/>
                </a:outerShdw>
              </a:effectLst>
            </a:endParaRPr>
          </a:p>
        </p:txBody>
      </p:sp>
      <p:sp>
        <p:nvSpPr>
          <p:cNvPr id="3" name="Content Placeholder 2"/>
          <p:cNvSpPr>
            <a:spLocks noGrp="1"/>
          </p:cNvSpPr>
          <p:nvPr>
            <p:ph idx="4294967295"/>
          </p:nvPr>
        </p:nvSpPr>
        <p:spPr>
          <a:xfrm>
            <a:off x="214313" y="1000125"/>
            <a:ext cx="8501062" cy="5095875"/>
          </a:xfrm>
        </p:spPr>
        <p:txBody>
          <a:bodyPr/>
          <a:lstStyle/>
          <a:p>
            <a:pPr eaLnBrk="1" hangingPunct="1">
              <a:buFontTx/>
              <a:buNone/>
              <a:defRPr/>
            </a:pPr>
            <a:r>
              <a:rPr lang="el-GR" sz="2600" b="1" spc="-150" dirty="0" smtClean="0">
                <a:effectLst>
                  <a:outerShdw blurRad="38100" dist="38100" dir="2700000" algn="tl">
                    <a:srgbClr val="000000">
                      <a:alpha val="43137"/>
                    </a:srgbClr>
                  </a:outerShdw>
                </a:effectLst>
              </a:rPr>
              <a:t>	Επιβάλλεται φορολογία στις πρόσθετες αμοιβές (</a:t>
            </a:r>
            <a:r>
              <a:rPr lang="en-US" sz="2600" b="1" spc="-150" dirty="0" smtClean="0">
                <a:solidFill>
                  <a:srgbClr val="FFFF00"/>
                </a:solidFill>
                <a:effectLst>
                  <a:outerShdw blurRad="38100" dist="38100" dir="2700000" algn="tl">
                    <a:srgbClr val="000000">
                      <a:alpha val="43137"/>
                    </a:srgbClr>
                  </a:outerShdw>
                </a:effectLst>
              </a:rPr>
              <a:t>bonus</a:t>
            </a:r>
            <a:r>
              <a:rPr lang="en-US" sz="2600" b="1" spc="-150" dirty="0" smtClean="0">
                <a:effectLst>
                  <a:outerShdw blurRad="38100" dist="38100" dir="2700000" algn="tl">
                    <a:srgbClr val="000000">
                      <a:alpha val="43137"/>
                    </a:srgbClr>
                  </a:outerShdw>
                </a:effectLst>
              </a:rPr>
              <a:t> </a:t>
            </a:r>
            <a:r>
              <a:rPr lang="el-GR" sz="2600" b="1" spc="-150" dirty="0" smtClean="0">
                <a:effectLst>
                  <a:outerShdw blurRad="38100" dist="38100" dir="2700000" algn="tl">
                    <a:srgbClr val="000000">
                      <a:alpha val="43137"/>
                    </a:srgbClr>
                  </a:outerShdw>
                </a:effectLst>
              </a:rPr>
              <a:t>) πέραν των τακτικών αποδοχών και των υπερωριών καθώς και στις παροχές που καταβάλλονται από τα κέρδη </a:t>
            </a:r>
            <a:r>
              <a:rPr lang="el-GR" sz="2600" b="1" u="sng" spc="-150" dirty="0" smtClean="0">
                <a:effectLst>
                  <a:outerShdw blurRad="38100" dist="38100" dir="2700000" algn="tl">
                    <a:srgbClr val="000000">
                      <a:alpha val="43137"/>
                    </a:srgbClr>
                  </a:outerShdw>
                </a:effectLst>
              </a:rPr>
              <a:t>σε </a:t>
            </a:r>
            <a:r>
              <a:rPr lang="el-GR" sz="2600" b="1" u="sng" spc="-150" dirty="0" smtClean="0">
                <a:solidFill>
                  <a:srgbClr val="FFFF00"/>
                </a:solidFill>
                <a:effectLst>
                  <a:outerShdw blurRad="38100" dist="38100" dir="2700000" algn="tl">
                    <a:srgbClr val="000000">
                      <a:alpha val="43137"/>
                    </a:srgbClr>
                  </a:outerShdw>
                </a:effectLst>
              </a:rPr>
              <a:t>στελέχη τραπεζών</a:t>
            </a:r>
            <a:r>
              <a:rPr lang="el-GR" sz="2600" b="1" spc="-150" dirty="0" smtClean="0">
                <a:effectLst>
                  <a:outerShdw blurRad="38100" dist="38100" dir="2700000" algn="tl">
                    <a:srgbClr val="000000">
                      <a:alpha val="43137"/>
                    </a:srgbClr>
                  </a:outerShdw>
                </a:effectLst>
              </a:rPr>
              <a:t>, μέχρι και το έτος 2013 ως εξής:</a:t>
            </a:r>
          </a:p>
          <a:p>
            <a:pPr eaLnBrk="1" hangingPunct="1">
              <a:buFontTx/>
              <a:buNone/>
              <a:defRPr/>
            </a:pPr>
            <a:endParaRPr lang="el-GR" sz="2600" b="1" spc="-150" dirty="0" smtClean="0">
              <a:effectLst>
                <a:outerShdw blurRad="38100" dist="38100" dir="2700000" algn="tl">
                  <a:srgbClr val="000000">
                    <a:alpha val="43137"/>
                  </a:srgbClr>
                </a:outerShdw>
              </a:effectLst>
            </a:endParaRPr>
          </a:p>
          <a:p>
            <a:pPr eaLnBrk="1" hangingPunct="1">
              <a:buFontTx/>
              <a:buNone/>
              <a:defRPr/>
            </a:pPr>
            <a:endParaRPr lang="el-GR" sz="2400" b="1" dirty="0" smtClean="0">
              <a:effectLst>
                <a:outerShdw blurRad="38100" dist="38100" dir="2700000" algn="tl">
                  <a:srgbClr val="000000">
                    <a:alpha val="43137"/>
                  </a:srgbClr>
                </a:outerShdw>
              </a:effectLst>
            </a:endParaRPr>
          </a:p>
        </p:txBody>
      </p:sp>
      <p:sp>
        <p:nvSpPr>
          <p:cNvPr id="7270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BC60CC8-DD9D-49DB-943E-2B8DCFB4AB38}" type="slidenum">
              <a:rPr lang="el-GR" sz="1400"/>
              <a:pPr algn="r"/>
              <a:t>57</a:t>
            </a:fld>
            <a:endParaRPr lang="el-GR" sz="1400"/>
          </a:p>
        </p:txBody>
      </p:sp>
      <p:pic>
        <p:nvPicPr>
          <p:cNvPr id="72708" name="Picture 2"/>
          <p:cNvPicPr>
            <a:picLocks noChangeAspect="1" noChangeArrowheads="1"/>
          </p:cNvPicPr>
          <p:nvPr/>
        </p:nvPicPr>
        <p:blipFill>
          <a:blip r:embed="rId2" cstate="print"/>
          <a:srcRect/>
          <a:stretch>
            <a:fillRect/>
          </a:stretch>
        </p:blipFill>
        <p:spPr bwMode="auto">
          <a:xfrm>
            <a:off x="1143000" y="3214688"/>
            <a:ext cx="6858000" cy="3490912"/>
          </a:xfrm>
          <a:prstGeom prst="rect">
            <a:avLst/>
          </a:prstGeom>
          <a:noFill/>
          <a:ln w="9525">
            <a:noFill/>
            <a:miter lim="800000"/>
            <a:headEnd/>
            <a:tailEnd/>
          </a:ln>
        </p:spPr>
      </p:pic>
      <p:pic>
        <p:nvPicPr>
          <p:cNvPr id="72709"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1371600" y="71438"/>
            <a:ext cx="7772400" cy="1143000"/>
          </a:xfrm>
        </p:spPr>
        <p:txBody>
          <a:bodyPr/>
          <a:lstStyle/>
          <a:p>
            <a:pPr eaLnBrk="1" hangingPunct="1">
              <a:tabLst>
                <a:tab pos="1695450" algn="l"/>
              </a:tabLst>
              <a:defRPr/>
            </a:pPr>
            <a:r>
              <a:rPr lang="el-GR" sz="1000" b="1" smtClean="0">
                <a:effectLst>
                  <a:outerShdw blurRad="38100" dist="38100" dir="2700000" algn="tl">
                    <a:srgbClr val="000000"/>
                  </a:outerShdw>
                </a:effectLst>
              </a:rPr>
              <a:t/>
            </a:r>
            <a:br>
              <a:rPr lang="el-GR" sz="1000" b="1" smtClean="0">
                <a:effectLst>
                  <a:outerShdw blurRad="38100" dist="38100" dir="2700000" algn="tl">
                    <a:srgbClr val="000000"/>
                  </a:outerShdw>
                </a:effectLst>
              </a:rPr>
            </a:br>
            <a:r>
              <a:rPr lang="el-GR" sz="3200" b="1" smtClean="0">
                <a:effectLst>
                  <a:outerShdw blurRad="38100" dist="38100" dir="2700000" algn="tl">
                    <a:srgbClr val="000000"/>
                  </a:outerShdw>
                </a:effectLst>
              </a:rPr>
              <a:t>     </a:t>
            </a:r>
            <a:r>
              <a:rPr lang="el-GR" sz="2800" b="1" smtClean="0">
                <a:effectLst>
                  <a:outerShdw blurRad="38100" dist="38100" dir="2700000" algn="tl">
                    <a:srgbClr val="000000"/>
                  </a:outerShdw>
                </a:effectLst>
              </a:rPr>
              <a:t>Φορολογία τόκων ομολογιακών δανείων που καταβάλλουν φυσικά πρόσωπα στην αλλοδαπή</a:t>
            </a:r>
            <a:r>
              <a:rPr lang="el-GR" sz="2400" smtClean="0"/>
              <a:t/>
            </a:r>
            <a:br>
              <a:rPr lang="el-GR" sz="2400" smtClean="0"/>
            </a:br>
            <a:endParaRPr lang="el-GR" sz="2400" b="1" smtClean="0">
              <a:effectLst>
                <a:outerShdw blurRad="38100" dist="38100" dir="2700000" algn="tl">
                  <a:srgbClr val="000000"/>
                </a:outerShdw>
              </a:effectLst>
            </a:endParaRPr>
          </a:p>
        </p:txBody>
      </p:sp>
      <p:sp>
        <p:nvSpPr>
          <p:cNvPr id="3" name="Content Placeholder 2"/>
          <p:cNvSpPr>
            <a:spLocks noGrp="1"/>
          </p:cNvSpPr>
          <p:nvPr>
            <p:ph idx="4294967295"/>
          </p:nvPr>
        </p:nvSpPr>
        <p:spPr>
          <a:xfrm>
            <a:off x="214313" y="765175"/>
            <a:ext cx="8501062" cy="5330825"/>
          </a:xfrm>
        </p:spPr>
        <p:txBody>
          <a:bodyPr/>
          <a:lstStyle/>
          <a:p>
            <a:pPr eaLnBrk="1" hangingPunct="1">
              <a:buFontTx/>
              <a:buNone/>
              <a:defRPr/>
            </a:pPr>
            <a:r>
              <a:rPr lang="el-GR" sz="2600" b="1" dirty="0" smtClean="0">
                <a:effectLst>
                  <a:outerShdw blurRad="38100" dist="38100" dir="2700000" algn="tl">
                    <a:srgbClr val="000000"/>
                  </a:outerShdw>
                </a:effectLst>
              </a:rPr>
              <a:t>	</a:t>
            </a:r>
          </a:p>
          <a:p>
            <a:pPr eaLnBrk="1" hangingPunct="1">
              <a:defRPr/>
            </a:pPr>
            <a:r>
              <a:rPr lang="el-GR" sz="2500" b="1" dirty="0" smtClean="0">
                <a:effectLst>
                  <a:outerShdw blurRad="38100" dist="38100" dir="2700000" algn="tl">
                    <a:srgbClr val="000000"/>
                  </a:outerShdw>
                </a:effectLst>
              </a:rPr>
              <a:t>Οι τράπεζες πρέπει να διενεργούν παρακράτηση </a:t>
            </a:r>
            <a:r>
              <a:rPr lang="el-GR" sz="2500" b="1" dirty="0" smtClean="0">
                <a:solidFill>
                  <a:srgbClr val="FFFF00"/>
                </a:solidFill>
                <a:effectLst>
                  <a:outerShdw blurRad="38100" dist="38100" dir="2700000" algn="tl">
                    <a:srgbClr val="000000"/>
                  </a:outerShdw>
                </a:effectLst>
              </a:rPr>
              <a:t>10% </a:t>
            </a:r>
            <a:r>
              <a:rPr lang="el-GR" sz="2500" b="1" dirty="0" smtClean="0">
                <a:effectLst>
                  <a:outerShdw blurRad="38100" dist="38100" dir="2700000" algn="tl">
                    <a:srgbClr val="000000"/>
                  </a:outerShdw>
                </a:effectLst>
              </a:rPr>
              <a:t>στους δεδουλευμένους τόκους που προκύπτουν κατά τη μεταβίβαση ομολόγου αλλοδαπής προέλευσης ή τοκομεριδίου από κάτοικο Ελλάδας.</a:t>
            </a:r>
          </a:p>
          <a:p>
            <a:pPr eaLnBrk="1" hangingPunct="1">
              <a:defRPr/>
            </a:pPr>
            <a:r>
              <a:rPr lang="el-GR" sz="2500" b="1" dirty="0" smtClean="0">
                <a:effectLst>
                  <a:outerShdw blurRad="38100" dist="38100" dir="2700000" algn="tl">
                    <a:srgbClr val="000000"/>
                  </a:outerShdw>
                </a:effectLst>
              </a:rPr>
              <a:t>Η ίδια παρακράτηση επί των δεδουλευμένων τόκων ισχύει και κατά τη μεταβίβαση </a:t>
            </a:r>
          </a:p>
          <a:p>
            <a:pPr eaLnBrk="1" hangingPunct="1">
              <a:buFontTx/>
              <a:buNone/>
              <a:defRPr/>
            </a:pPr>
            <a:r>
              <a:rPr lang="el-GR" sz="2500" b="1" dirty="0" smtClean="0">
                <a:effectLst>
                  <a:outerShdw blurRad="38100" dist="38100" dir="2700000" algn="tl">
                    <a:srgbClr val="000000"/>
                  </a:outerShdw>
                </a:effectLst>
              </a:rPr>
              <a:t>	- ομολόγων του Ελληνικού Δημοσίου ή τοκομεριδίων 	 αυτών πριν την λήξη τους, </a:t>
            </a:r>
          </a:p>
          <a:p>
            <a:pPr eaLnBrk="1" hangingPunct="1">
              <a:buFontTx/>
              <a:buNone/>
              <a:defRPr/>
            </a:pPr>
            <a:r>
              <a:rPr lang="el-GR" sz="2500" b="1" dirty="0" smtClean="0">
                <a:effectLst>
                  <a:outerShdw blurRad="38100" dist="38100" dir="2700000" algn="tl">
                    <a:srgbClr val="000000"/>
                  </a:outerShdw>
                </a:effectLst>
              </a:rPr>
              <a:t>	- ομολόγων που εκδίδουν στην Ελλάδα οι επιχειρήσεις που εδρεύουν στην Ελλάδα, καθόσον  η φορολογική μεταχείριση αυτών έχει εξομοιωθεί με αυτή των ομολόγων του Ελληνικού Δημοσίου.</a:t>
            </a:r>
            <a:r>
              <a:rPr lang="el-GR" sz="2500" dirty="0" smtClean="0"/>
              <a:t> </a:t>
            </a:r>
          </a:p>
          <a:p>
            <a:pPr eaLnBrk="1" hangingPunct="1">
              <a:buFontTx/>
              <a:buNone/>
              <a:defRPr/>
            </a:pPr>
            <a:endParaRPr lang="el-GR" sz="2500" b="1" dirty="0" smtClean="0">
              <a:effectLst>
                <a:outerShdw blurRad="38100" dist="38100" dir="2700000" algn="tl">
                  <a:srgbClr val="000000"/>
                </a:outerShdw>
              </a:effectLst>
            </a:endParaRPr>
          </a:p>
        </p:txBody>
      </p:sp>
      <p:sp>
        <p:nvSpPr>
          <p:cNvPr id="7373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88DE59F-21E0-474E-A3E4-6984C6378899}" type="slidenum">
              <a:rPr lang="el-GR" sz="1400"/>
              <a:pPr algn="r"/>
              <a:t>58</a:t>
            </a:fld>
            <a:endParaRPr lang="el-GR" sz="1400"/>
          </a:p>
        </p:txBody>
      </p:sp>
      <p:pic>
        <p:nvPicPr>
          <p:cNvPr id="73732"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333375"/>
            <a:ext cx="7772400" cy="1143000"/>
          </a:xfrm>
        </p:spPr>
        <p:txBody>
          <a:bodyPr/>
          <a:lstStyle/>
          <a:p>
            <a:pPr eaLnBrk="1" hangingPunct="1">
              <a:defRPr/>
            </a:pP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2400" b="1" smtClean="0">
                <a:effectLst>
                  <a:outerShdw blurRad="38100" dist="38100" dir="2700000" algn="tl">
                    <a:srgbClr val="000000"/>
                  </a:outerShdw>
                </a:effectLst>
              </a:rPr>
              <a:t>Φορολογία τόκων ομολογιακών δανείων και τόκων που καταβάλλουν φυσικά πρόσωπα στην αλλοδαπή</a:t>
            </a:r>
            <a:r>
              <a:rPr lang="el-GR" sz="2400" smtClean="0"/>
              <a:t/>
            </a:r>
            <a:br>
              <a:rPr lang="el-GR" sz="2400" smtClean="0"/>
            </a:br>
            <a:endParaRPr lang="el-GR" sz="2400" b="1" smtClean="0">
              <a:effectLst>
                <a:outerShdw blurRad="38100" dist="38100" dir="2700000" algn="tl">
                  <a:srgbClr val="000000"/>
                </a:outerShdw>
              </a:effectLst>
            </a:endParaRPr>
          </a:p>
        </p:txBody>
      </p:sp>
      <p:sp>
        <p:nvSpPr>
          <p:cNvPr id="3" name="Content Placeholder 2"/>
          <p:cNvSpPr>
            <a:spLocks noGrp="1"/>
          </p:cNvSpPr>
          <p:nvPr>
            <p:ph idx="4294967295"/>
          </p:nvPr>
        </p:nvSpPr>
        <p:spPr>
          <a:xfrm>
            <a:off x="214313" y="500063"/>
            <a:ext cx="8501062" cy="5524500"/>
          </a:xfrm>
        </p:spPr>
        <p:txBody>
          <a:bodyPr/>
          <a:lstStyle/>
          <a:p>
            <a:pPr eaLnBrk="1" hangingPunct="1">
              <a:buFontTx/>
              <a:buNone/>
              <a:defRPr/>
            </a:pPr>
            <a:r>
              <a:rPr lang="el-GR" sz="2600" b="1" dirty="0" smtClean="0">
                <a:effectLst>
                  <a:outerShdw blurRad="38100" dist="38100" dir="2700000" algn="tl">
                    <a:srgbClr val="000000"/>
                  </a:outerShdw>
                </a:effectLst>
              </a:rPr>
              <a:t>	</a:t>
            </a:r>
          </a:p>
          <a:p>
            <a:pPr eaLnBrk="1" hangingPunct="1">
              <a:buFontTx/>
              <a:buNone/>
              <a:defRPr/>
            </a:pPr>
            <a:endParaRPr lang="el-GR" sz="2400" dirty="0" smtClean="0"/>
          </a:p>
          <a:p>
            <a:pPr eaLnBrk="1" hangingPunct="1">
              <a:defRPr/>
            </a:pPr>
            <a:r>
              <a:rPr lang="el-GR" sz="2400" b="1" dirty="0" smtClean="0">
                <a:effectLst>
                  <a:outerShdw blurRad="38100" dist="38100" dir="2700000" algn="tl">
                    <a:srgbClr val="000000"/>
                  </a:outerShdw>
                </a:effectLst>
              </a:rPr>
              <a:t>Παρακρατείται  φόρος </a:t>
            </a:r>
            <a:r>
              <a:rPr lang="el-GR" sz="2400" b="1" dirty="0" smtClean="0">
                <a:solidFill>
                  <a:srgbClr val="FFFF00"/>
                </a:solidFill>
                <a:effectLst>
                  <a:outerShdw blurRad="38100" dist="38100" dir="2700000" algn="tl">
                    <a:srgbClr val="000000"/>
                  </a:outerShdw>
                </a:effectLst>
              </a:rPr>
              <a:t>40%</a:t>
            </a:r>
            <a:r>
              <a:rPr lang="el-GR" sz="2400" b="1" dirty="0" smtClean="0">
                <a:effectLst>
                  <a:outerShdw blurRad="38100" dist="38100" dir="2700000" algn="tl">
                    <a:srgbClr val="000000"/>
                  </a:outerShdw>
                </a:effectLst>
              </a:rPr>
              <a:t> στους τόκους που καταβάλλουν φυσικά πρόσωπα στην αλλοδαπή για εξόφληση δανείων που έχουν συναφθεί στην αλλοδαπή και σε χώρες που δεν υπάρχει διμερής σύμβαση αποφυγής διπλής φορολογίας. </a:t>
            </a:r>
          </a:p>
          <a:p>
            <a:pPr eaLnBrk="1" hangingPunct="1">
              <a:defRPr/>
            </a:pPr>
            <a:r>
              <a:rPr lang="el-GR" sz="2400" b="1" dirty="0" smtClean="0">
                <a:effectLst>
                  <a:outerShdw blurRad="38100" dist="38100" dir="2700000" algn="tl">
                    <a:srgbClr val="000000"/>
                  </a:outerShdw>
                </a:effectLst>
              </a:rPr>
              <a:t>Το αποδεικτικό καταβολής του παρακρατούμενου φόρου δίδεται στην μεσολαβούσα τράπεζα. </a:t>
            </a:r>
          </a:p>
          <a:p>
            <a:pPr eaLnBrk="1" hangingPunct="1">
              <a:defRPr/>
            </a:pPr>
            <a:r>
              <a:rPr lang="el-GR" sz="2400" b="1" dirty="0" smtClean="0">
                <a:effectLst>
                  <a:outerShdw blurRad="38100" dist="38100" dir="2700000" algn="tl">
                    <a:srgbClr val="000000"/>
                  </a:outerShdw>
                </a:effectLst>
              </a:rPr>
              <a:t>Οι τόκοι για τους οποίους οφείλεται φόρος δεν μπορεί να είναι μικρότεροι από αυτούς που προκύπτουν με βάση το ελάχιστο επιτόκιο των εντόκων γραμματίων 3μηνης διάρκειας. </a:t>
            </a:r>
          </a:p>
          <a:p>
            <a:pPr eaLnBrk="1" hangingPunct="1">
              <a:defRPr/>
            </a:pPr>
            <a:r>
              <a:rPr lang="el-GR" sz="2400" b="1" dirty="0" smtClean="0">
                <a:effectLst>
                  <a:outerShdw blurRad="38100" dist="38100" dir="2700000" algn="tl">
                    <a:srgbClr val="000000"/>
                  </a:outerShdw>
                </a:effectLst>
              </a:rPr>
              <a:t>Το ίδιο ισχύει  και για τόκους που καταβάλλονται από Ελληνικό νομικό πρόσωπο σε δικαιούχο αλλοδαπό νομικό πρόσωπο χωρίς μόνιμη εγκατάσταση στην Ελλάδα.</a:t>
            </a:r>
          </a:p>
          <a:p>
            <a:pPr eaLnBrk="1" hangingPunct="1">
              <a:buFontTx/>
              <a:buNone/>
              <a:defRPr/>
            </a:pPr>
            <a:endParaRPr lang="el-GR" sz="2400" b="1" dirty="0" smtClean="0">
              <a:effectLst>
                <a:outerShdw blurRad="38100" dist="38100" dir="2700000" algn="tl">
                  <a:srgbClr val="000000"/>
                </a:outerShdw>
              </a:effectLst>
            </a:endParaRPr>
          </a:p>
          <a:p>
            <a:pPr eaLnBrk="1" hangingPunct="1">
              <a:buFontTx/>
              <a:buNone/>
              <a:defRPr/>
            </a:pPr>
            <a:endParaRPr lang="el-GR" sz="2400" dirty="0" smtClean="0"/>
          </a:p>
          <a:p>
            <a:pPr eaLnBrk="1" hangingPunct="1">
              <a:buFontTx/>
              <a:buNone/>
              <a:defRPr/>
            </a:pPr>
            <a:endParaRPr lang="el-GR" sz="2400" dirty="0" smtClean="0"/>
          </a:p>
          <a:p>
            <a:pPr eaLnBrk="1" hangingPunct="1">
              <a:buFontTx/>
              <a:buNone/>
              <a:defRPr/>
            </a:pPr>
            <a:endParaRPr lang="el-GR" sz="2400" b="1" dirty="0" smtClean="0">
              <a:effectLst>
                <a:outerShdw blurRad="38100" dist="38100" dir="2700000" algn="tl">
                  <a:srgbClr val="000000"/>
                </a:outerShdw>
              </a:effectLst>
            </a:endParaRPr>
          </a:p>
        </p:txBody>
      </p:sp>
      <p:sp>
        <p:nvSpPr>
          <p:cNvPr id="7475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384E3CA-B2A5-4F36-911E-B96CC98BC222}" type="slidenum">
              <a:rPr lang="el-GR" sz="1400"/>
              <a:pPr algn="r"/>
              <a:t>59</a:t>
            </a:fld>
            <a:endParaRPr lang="el-GR" sz="1400"/>
          </a:p>
        </p:txBody>
      </p:sp>
      <p:pic>
        <p:nvPicPr>
          <p:cNvPr id="74756"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7902B1C-0911-42F2-8206-1C2FBA4BFB63}" type="slidenum">
              <a:rPr lang="el-GR" sz="1400"/>
              <a:pPr algn="r"/>
              <a:t>6</a:t>
            </a:fld>
            <a:endParaRPr lang="el-GR" sz="1400"/>
          </a:p>
        </p:txBody>
      </p:sp>
      <p:sp>
        <p:nvSpPr>
          <p:cNvPr id="55298" name="Rectangle 2"/>
          <p:cNvSpPr>
            <a:spLocks noGrp="1" noChangeArrowheads="1"/>
          </p:cNvSpPr>
          <p:nvPr>
            <p:ph type="title" idx="4294967295"/>
          </p:nvPr>
        </p:nvSpPr>
        <p:spPr>
          <a:xfrm>
            <a:off x="228600" y="657225"/>
            <a:ext cx="8229600" cy="714375"/>
          </a:xfrm>
          <a:effectLst>
            <a:outerShdw dist="35921" dir="2700000" algn="ctr" rotWithShape="0">
              <a:schemeClr val="bg2"/>
            </a:outerShdw>
          </a:effectLst>
        </p:spPr>
        <p:txBody>
          <a:bodyPr/>
          <a:lstStyle/>
          <a:p>
            <a:pPr eaLnBrk="1" hangingPunct="1">
              <a:defRPr/>
            </a:pPr>
            <a:r>
              <a:rPr lang="el-GR" sz="3200" b="1" dirty="0" smtClean="0"/>
              <a:t>Φορολογία εισοδήματος – Φυσικά πρόσωπα</a:t>
            </a:r>
            <a:r>
              <a:rPr lang="el-GR" sz="3200" b="1" dirty="0" smtClean="0">
                <a:effectLst>
                  <a:outerShdw blurRad="38100" dist="38100" dir="2700000" algn="tl">
                    <a:srgbClr val="000000"/>
                  </a:outerShdw>
                </a:effectLst>
                <a:latin typeface="Arial" pitchFamily="34" charset="0"/>
                <a:cs typeface="Arial" pitchFamily="34" charset="0"/>
              </a:rPr>
              <a:t>:</a:t>
            </a:r>
            <a:endParaRPr lang="el-GR" sz="3200" b="1" dirty="0" smtClean="0">
              <a:effectLst>
                <a:outerShdw blurRad="38100" dist="38100" dir="2700000" algn="tl">
                  <a:srgbClr val="000000"/>
                </a:outerShdw>
              </a:effectLst>
              <a:latin typeface="Arial" pitchFamily="34" charset="0"/>
            </a:endParaRPr>
          </a:p>
        </p:txBody>
      </p:sp>
      <p:sp>
        <p:nvSpPr>
          <p:cNvPr id="55301" name="Rectangle 5"/>
          <p:cNvSpPr>
            <a:spLocks noChangeArrowheads="1"/>
          </p:cNvSpPr>
          <p:nvPr/>
        </p:nvSpPr>
        <p:spPr bwMode="auto">
          <a:xfrm>
            <a:off x="228600" y="1371600"/>
            <a:ext cx="8686800" cy="830263"/>
          </a:xfrm>
          <a:prstGeom prst="rect">
            <a:avLst/>
          </a:prstGeom>
          <a:noFill/>
          <a:ln w="9525">
            <a:noFill/>
            <a:miter lim="800000"/>
            <a:headEnd/>
            <a:tailEnd/>
          </a:ln>
          <a:effectLst/>
        </p:spPr>
        <p:txBody>
          <a:bodyPr>
            <a:spAutoFit/>
          </a:bodyPr>
          <a:lstStyle/>
          <a:p>
            <a:pPr indent="-228600">
              <a:buClr>
                <a:schemeClr val="hlink"/>
              </a:buClr>
              <a:buFont typeface="Wingdings" pitchFamily="2" charset="2"/>
              <a:buNone/>
              <a:tabLst>
                <a:tab pos="228600" algn="l"/>
              </a:tabLst>
              <a:defRPr/>
            </a:pPr>
            <a:endParaRPr lang="el-GR" b="1" dirty="0">
              <a:effectLst>
                <a:outerShdw blurRad="38100" dist="38100" dir="2700000" algn="tl">
                  <a:srgbClr val="000000"/>
                </a:outerShdw>
              </a:effectLst>
              <a:cs typeface="Times New Roman" pitchFamily="18" charset="0"/>
            </a:endParaRPr>
          </a:p>
          <a:p>
            <a:pPr indent="-228600" eaLnBrk="0" hangingPunct="0">
              <a:buClr>
                <a:schemeClr val="hlink"/>
              </a:buClr>
              <a:buFont typeface="Wingdings" pitchFamily="2" charset="2"/>
              <a:buNone/>
              <a:tabLst>
                <a:tab pos="228600" algn="l"/>
              </a:tabLst>
              <a:defRPr/>
            </a:pPr>
            <a:endParaRPr lang="el-GR" b="1" dirty="0">
              <a:effectLst>
                <a:outerShdw blurRad="38100" dist="38100" dir="2700000" algn="tl">
                  <a:srgbClr val="000000"/>
                </a:outerShdw>
              </a:effectLst>
            </a:endParaRPr>
          </a:p>
        </p:txBody>
      </p:sp>
      <p:sp>
        <p:nvSpPr>
          <p:cNvPr id="55302" name="Rectangle 6"/>
          <p:cNvSpPr>
            <a:spLocks noGrp="1" noChangeArrowheads="1"/>
          </p:cNvSpPr>
          <p:nvPr>
            <p:ph type="body" idx="4294967295"/>
          </p:nvPr>
        </p:nvSpPr>
        <p:spPr>
          <a:xfrm>
            <a:off x="228600" y="1260475"/>
            <a:ext cx="8229600" cy="4457700"/>
          </a:xfrm>
        </p:spPr>
        <p:txBody>
          <a:bodyPr anchor="ctr">
            <a:spAutoFit/>
          </a:bodyPr>
          <a:lstStyle/>
          <a:p>
            <a:pPr marL="0" indent="0">
              <a:buFontTx/>
              <a:buNone/>
              <a:tabLst>
                <a:tab pos="109538" algn="l"/>
              </a:tabLst>
              <a:defRPr/>
            </a:pPr>
            <a:r>
              <a:rPr lang="el-GR" sz="2600" b="1" dirty="0" smtClean="0">
                <a:solidFill>
                  <a:srgbClr val="FF9900"/>
                </a:solidFill>
                <a:effectLst>
                  <a:outerShdw blurRad="38100" dist="38100" dir="2700000" algn="tl">
                    <a:srgbClr val="000000"/>
                  </a:outerShdw>
                </a:effectLst>
              </a:rPr>
              <a:t>Το    α φ ο ρ ο λ ό γ η τ ο    π ο σ ό  </a:t>
            </a:r>
          </a:p>
          <a:p>
            <a:pPr marL="0" indent="0">
              <a:buFontTx/>
              <a:buNone/>
              <a:tabLst>
                <a:tab pos="109538" algn="l"/>
              </a:tabLst>
              <a:defRPr/>
            </a:pPr>
            <a:r>
              <a:rPr lang="el-GR" sz="2600" b="1" dirty="0" smtClean="0">
                <a:effectLst>
                  <a:outerShdw blurRad="38100" dist="38100" dir="2700000" algn="tl">
                    <a:srgbClr val="000000"/>
                  </a:outerShdw>
                </a:effectLst>
              </a:rPr>
              <a:t>του πρώτου κλιμακίου της  κλίμακας αυξάνεται :</a:t>
            </a:r>
          </a:p>
          <a:p>
            <a:pPr marL="0" indent="0">
              <a:buFontTx/>
              <a:buChar char="-"/>
              <a:tabLst>
                <a:tab pos="109538" algn="l"/>
              </a:tabLst>
              <a:defRPr/>
            </a:pPr>
            <a:r>
              <a:rPr lang="el-GR" sz="2600" b="1" dirty="0" smtClean="0">
                <a:effectLst>
                  <a:outerShdw blurRad="38100" dist="38100" dir="2700000" algn="tl">
                    <a:srgbClr val="000000"/>
                  </a:outerShdw>
                </a:effectLst>
              </a:rPr>
              <a:t>κατά </a:t>
            </a:r>
            <a:r>
              <a:rPr lang="el-GR" sz="2600" b="1" dirty="0" smtClean="0">
                <a:solidFill>
                  <a:srgbClr val="FFFF00"/>
                </a:solidFill>
                <a:effectLst>
                  <a:outerShdw blurRad="38100" dist="38100" dir="2700000" algn="tl">
                    <a:srgbClr val="000000"/>
                  </a:outerShdw>
                </a:effectLst>
              </a:rPr>
              <a:t>€ 1.500  </a:t>
            </a:r>
            <a:r>
              <a:rPr lang="el-GR" sz="2600" b="1" dirty="0" smtClean="0">
                <a:effectLst>
                  <a:outerShdw blurRad="38100" dist="38100" dir="2700000" algn="tl">
                    <a:srgbClr val="000000"/>
                  </a:outerShdw>
                </a:effectLst>
              </a:rPr>
              <a:t>εάν ο φορολογούμενος έχει ένα  παιδί που τον βαρύνει (από € 1.000 που ήταν πριν)</a:t>
            </a:r>
          </a:p>
          <a:p>
            <a:pPr marL="0" indent="0">
              <a:buFontTx/>
              <a:buChar char="-"/>
              <a:tabLst>
                <a:tab pos="109538" algn="l"/>
              </a:tabLst>
              <a:defRPr/>
            </a:pPr>
            <a:r>
              <a:rPr lang="el-GR" sz="2600" b="1" dirty="0" smtClean="0">
                <a:effectLst>
                  <a:outerShdw blurRad="38100" dist="38100" dir="2700000" algn="tl">
                    <a:srgbClr val="000000"/>
                  </a:outerShdw>
                </a:effectLst>
              </a:rPr>
              <a:t>κατά </a:t>
            </a:r>
            <a:r>
              <a:rPr lang="el-GR" sz="2600" b="1" dirty="0" smtClean="0">
                <a:solidFill>
                  <a:srgbClr val="FFFF00"/>
                </a:solidFill>
                <a:effectLst>
                  <a:outerShdw blurRad="38100" dist="38100" dir="2700000" algn="tl">
                    <a:srgbClr val="000000"/>
                  </a:outerShdw>
                </a:effectLst>
              </a:rPr>
              <a:t>€ 3.000  </a:t>
            </a:r>
            <a:r>
              <a:rPr lang="el-GR" sz="2600" b="1" dirty="0" smtClean="0">
                <a:effectLst>
                  <a:outerShdw blurRad="38100" dist="38100" dir="2700000" algn="tl">
                    <a:srgbClr val="000000"/>
                  </a:outerShdw>
                </a:effectLst>
              </a:rPr>
              <a:t>εάν έχει δύο παιδιά  που τον βαρύνουν (από € 2.000 που ήταν πριν),</a:t>
            </a:r>
          </a:p>
          <a:p>
            <a:pPr marL="0" indent="0">
              <a:buFontTx/>
              <a:buChar char="-"/>
              <a:tabLst>
                <a:tab pos="109538" algn="l"/>
              </a:tabLst>
              <a:defRPr/>
            </a:pPr>
            <a:r>
              <a:rPr lang="el-GR" sz="2600" b="1" dirty="0" smtClean="0">
                <a:effectLst>
                  <a:outerShdw blurRad="38100" dist="38100" dir="2700000" algn="tl">
                    <a:srgbClr val="000000"/>
                  </a:outerShdw>
                </a:effectLst>
              </a:rPr>
              <a:t>κατά </a:t>
            </a:r>
            <a:r>
              <a:rPr lang="el-GR" sz="2600" b="1" dirty="0" smtClean="0">
                <a:solidFill>
                  <a:srgbClr val="FFFF00"/>
                </a:solidFill>
                <a:effectLst>
                  <a:outerShdw blurRad="38100" dist="38100" dir="2700000" algn="tl">
                    <a:srgbClr val="000000"/>
                  </a:outerShdw>
                </a:effectLst>
              </a:rPr>
              <a:t>€ 11.500  </a:t>
            </a:r>
            <a:r>
              <a:rPr lang="el-GR" sz="2600" b="1" dirty="0" smtClean="0">
                <a:effectLst>
                  <a:outerShdw blurRad="38100" dist="38100" dir="2700000" algn="tl">
                    <a:srgbClr val="000000"/>
                  </a:outerShdw>
                </a:effectLst>
              </a:rPr>
              <a:t>εάν έχει τρία  παιδιά που τον βαρύνουν (από € 10.000 που ήταν πριν) και  </a:t>
            </a:r>
          </a:p>
          <a:p>
            <a:pPr marL="0" indent="0">
              <a:buFontTx/>
              <a:buNone/>
              <a:tabLst>
                <a:tab pos="109538" algn="l"/>
              </a:tabLst>
              <a:defRPr/>
            </a:pPr>
            <a:r>
              <a:rPr lang="el-GR" sz="2600" b="1" dirty="0" smtClean="0">
                <a:effectLst>
                  <a:outerShdw blurRad="38100" dist="38100" dir="2700000" algn="tl">
                    <a:srgbClr val="000000"/>
                  </a:outerShdw>
                </a:effectLst>
              </a:rPr>
              <a:t>- κατά </a:t>
            </a:r>
            <a:r>
              <a:rPr lang="el-GR" sz="2600" b="1" dirty="0" smtClean="0">
                <a:solidFill>
                  <a:srgbClr val="FFFF00"/>
                </a:solidFill>
                <a:effectLst>
                  <a:outerShdw blurRad="38100" dist="38100" dir="2700000" algn="tl">
                    <a:srgbClr val="000000"/>
                  </a:outerShdw>
                </a:effectLst>
              </a:rPr>
              <a:t>€ 2.000  </a:t>
            </a:r>
            <a:r>
              <a:rPr lang="el-GR" sz="2600" b="1" dirty="0" smtClean="0">
                <a:effectLst>
                  <a:outerShdw blurRad="38100" dist="38100" dir="2700000" algn="tl">
                    <a:srgbClr val="000000"/>
                  </a:outerShdw>
                </a:effectLst>
              </a:rPr>
              <a:t>για κάθε παιδί πάνω από τα τρία που τον βαρύνουν (από € 1.000 που ήταν πριν) </a:t>
            </a:r>
          </a:p>
        </p:txBody>
      </p:sp>
      <p:pic>
        <p:nvPicPr>
          <p:cNvPr id="20485" name="Picture 330"/>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3"/>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302">
                                            <p:txEl>
                                              <p:pRg st="0" end="0"/>
                                            </p:txEl>
                                          </p:spTgt>
                                        </p:tgtEl>
                                        <p:attrNameLst>
                                          <p:attrName>style.visibility</p:attrName>
                                        </p:attrNameLst>
                                      </p:cBhvr>
                                      <p:to>
                                        <p:strVal val="visible"/>
                                      </p:to>
                                    </p:set>
                                    <p:anim calcmode="lin" valueType="num">
                                      <p:cBhvr>
                                        <p:cTn id="14" dur="1000" fill="hold"/>
                                        <p:tgtEl>
                                          <p:spTgt spid="55302">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530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530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302">
                                            <p:txEl>
                                              <p:pRg st="1" end="1"/>
                                            </p:txEl>
                                          </p:spTgt>
                                        </p:tgtEl>
                                        <p:attrNameLst>
                                          <p:attrName>style.visibility</p:attrName>
                                        </p:attrNameLst>
                                      </p:cBhvr>
                                      <p:to>
                                        <p:strVal val="visible"/>
                                      </p:to>
                                    </p:set>
                                    <p:anim calcmode="lin" valueType="num">
                                      <p:cBhvr>
                                        <p:cTn id="21" dur="1000" fill="hold"/>
                                        <p:tgtEl>
                                          <p:spTgt spid="55302">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5302">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530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302">
                                            <p:txEl>
                                              <p:pRg st="2" end="2"/>
                                            </p:txEl>
                                          </p:spTgt>
                                        </p:tgtEl>
                                        <p:attrNameLst>
                                          <p:attrName>style.visibility</p:attrName>
                                        </p:attrNameLst>
                                      </p:cBhvr>
                                      <p:to>
                                        <p:strVal val="visible"/>
                                      </p:to>
                                    </p:set>
                                    <p:anim calcmode="lin" valueType="num">
                                      <p:cBhvr>
                                        <p:cTn id="28" dur="1000" fill="hold"/>
                                        <p:tgtEl>
                                          <p:spTgt spid="55302">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5302">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530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5302">
                                            <p:txEl>
                                              <p:pRg st="3" end="3"/>
                                            </p:txEl>
                                          </p:spTgt>
                                        </p:tgtEl>
                                        <p:attrNameLst>
                                          <p:attrName>style.visibility</p:attrName>
                                        </p:attrNameLst>
                                      </p:cBhvr>
                                      <p:to>
                                        <p:strVal val="visible"/>
                                      </p:to>
                                    </p:set>
                                    <p:anim calcmode="lin" valueType="num">
                                      <p:cBhvr>
                                        <p:cTn id="35" dur="1000" fill="hold"/>
                                        <p:tgtEl>
                                          <p:spTgt spid="55302">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5302">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530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5302">
                                            <p:txEl>
                                              <p:pRg st="4" end="4"/>
                                            </p:txEl>
                                          </p:spTgt>
                                        </p:tgtEl>
                                        <p:attrNameLst>
                                          <p:attrName>style.visibility</p:attrName>
                                        </p:attrNameLst>
                                      </p:cBhvr>
                                      <p:to>
                                        <p:strVal val="visible"/>
                                      </p:to>
                                    </p:set>
                                    <p:anim calcmode="lin" valueType="num">
                                      <p:cBhvr>
                                        <p:cTn id="42" dur="1000" fill="hold"/>
                                        <p:tgtEl>
                                          <p:spTgt spid="55302">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55302">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55302">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5302">
                                            <p:txEl>
                                              <p:pRg st="5" end="5"/>
                                            </p:txEl>
                                          </p:spTgt>
                                        </p:tgtEl>
                                        <p:attrNameLst>
                                          <p:attrName>style.visibility</p:attrName>
                                        </p:attrNameLst>
                                      </p:cBhvr>
                                      <p:to>
                                        <p:strVal val="visible"/>
                                      </p:to>
                                    </p:set>
                                    <p:anim calcmode="lin" valueType="num">
                                      <p:cBhvr>
                                        <p:cTn id="49" dur="1000" fill="hold"/>
                                        <p:tgtEl>
                                          <p:spTgt spid="55302">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55302">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553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0"/>
            <a:ext cx="7772400" cy="1143000"/>
          </a:xfrm>
        </p:spPr>
        <p:txBody>
          <a:bodyPr/>
          <a:lstStyle/>
          <a:p>
            <a:pPr eaLnBrk="1" hangingPunct="1">
              <a:defRPr/>
            </a:pPr>
            <a:r>
              <a:rPr lang="el-GR" sz="3200" b="1" smtClean="0">
                <a:solidFill>
                  <a:srgbClr val="FF9900"/>
                </a:solidFill>
                <a:effectLst>
                  <a:outerShdw blurRad="38100" dist="38100" dir="2700000" algn="tl">
                    <a:srgbClr val="000000"/>
                  </a:outerShdw>
                </a:effectLst>
              </a:rPr>
              <a:t>Άλλα θέματα</a:t>
            </a:r>
          </a:p>
        </p:txBody>
      </p:sp>
      <p:sp>
        <p:nvSpPr>
          <p:cNvPr id="3" name="Content Placeholder 2"/>
          <p:cNvSpPr>
            <a:spLocks noGrp="1"/>
          </p:cNvSpPr>
          <p:nvPr>
            <p:ph idx="4294967295"/>
          </p:nvPr>
        </p:nvSpPr>
        <p:spPr>
          <a:xfrm>
            <a:off x="214313" y="765175"/>
            <a:ext cx="8501062" cy="5095875"/>
          </a:xfrm>
        </p:spPr>
        <p:txBody>
          <a:bodyPr/>
          <a:lstStyle/>
          <a:p>
            <a:pPr>
              <a:defRPr/>
            </a:pPr>
            <a:r>
              <a:rPr lang="el-GR" sz="2400" b="1" smtClean="0">
                <a:effectLst>
                  <a:outerShdw blurRad="38100" dist="38100" dir="2700000" algn="tl">
                    <a:srgbClr val="000000"/>
                  </a:outerShdw>
                </a:effectLst>
              </a:rPr>
              <a:t>Επαναφέρεται  η </a:t>
            </a:r>
            <a:r>
              <a:rPr lang="el-GR" sz="2400" b="1" smtClean="0">
                <a:solidFill>
                  <a:srgbClr val="FFFF00"/>
                </a:solidFill>
                <a:effectLst>
                  <a:outerShdw blurRad="38100" dist="38100" dir="2700000" algn="tl">
                    <a:srgbClr val="000000"/>
                  </a:outerShdw>
                </a:effectLst>
              </a:rPr>
              <a:t>έκπτωση 1,5% </a:t>
            </a:r>
            <a:r>
              <a:rPr lang="el-GR" sz="2400" b="1" smtClean="0">
                <a:effectLst>
                  <a:outerShdw blurRad="38100" dist="38100" dir="2700000" algn="tl">
                    <a:srgbClr val="000000"/>
                  </a:outerShdw>
                </a:effectLst>
              </a:rPr>
              <a:t>για την εφάπαξ καταβολή του φόρου που προκύπτει από </a:t>
            </a:r>
            <a:r>
              <a:rPr lang="el-GR" sz="2400" b="1" smtClean="0">
                <a:solidFill>
                  <a:schemeClr val="tx2"/>
                </a:solidFill>
                <a:effectLst>
                  <a:outerShdw blurRad="38100" dist="38100" dir="2700000" algn="tl">
                    <a:srgbClr val="000000"/>
                  </a:outerShdw>
                </a:effectLst>
              </a:rPr>
              <a:t>εμπρόθεσμη δήλωση φορολογίας εισοδήματος</a:t>
            </a:r>
            <a:r>
              <a:rPr lang="el-GR" sz="2400" b="1" smtClean="0">
                <a:effectLst>
                  <a:outerShdw blurRad="38100" dist="38100" dir="2700000" algn="tl">
                    <a:srgbClr val="000000"/>
                  </a:outerShdw>
                </a:effectLst>
              </a:rPr>
              <a:t> φυσικών προσώπων, Ο.Ε., Ε.Ε., κοινωνιών, κοινοπραξιών κλπ. μέσα στην προθεσμία της πρώτης δόσης. Ισχύει για δηλώσεις  οικονομικού έτους 2010, δηλαδή χρήσης 2009.</a:t>
            </a:r>
          </a:p>
          <a:p>
            <a:pPr>
              <a:defRPr/>
            </a:pPr>
            <a:r>
              <a:rPr lang="el-GR" sz="2400" b="1" smtClean="0">
                <a:effectLst>
                  <a:outerShdw blurRad="38100" dist="38100" dir="2700000" algn="tl">
                    <a:srgbClr val="000000"/>
                  </a:outerShdw>
                </a:effectLst>
              </a:rPr>
              <a:t>Συνεχίζει να ισχύει η έκπτωση 1,5% στο συνολικό ποσό της οφειλής και μέχρι 118 Ευρώ, για την ηλεκτρονική υποβολή δηλώσεων φυσικών προσώπων.</a:t>
            </a:r>
          </a:p>
          <a:p>
            <a:pPr>
              <a:defRPr/>
            </a:pPr>
            <a:r>
              <a:rPr lang="el-GR" sz="2400" b="1" smtClean="0">
                <a:solidFill>
                  <a:schemeClr val="tx2"/>
                </a:solidFill>
                <a:effectLst>
                  <a:outerShdw blurRad="38100" dist="38100" dir="2700000" algn="tl">
                    <a:srgbClr val="000000"/>
                  </a:outerShdw>
                </a:effectLst>
              </a:rPr>
              <a:t>Δεν υποχρεούται να υποβάλει  δήλωση</a:t>
            </a:r>
            <a:r>
              <a:rPr lang="el-GR" sz="2400" b="1" smtClean="0">
                <a:effectLst>
                  <a:outerShdw blurRad="38100" dist="38100" dir="2700000" algn="tl">
                    <a:srgbClr val="000000"/>
                  </a:outerShdw>
                </a:effectLst>
              </a:rPr>
              <a:t>  το φυσικό πρόσωπο που έχει εισόδημα  μέχρι 6.000 ευρώ </a:t>
            </a:r>
            <a:r>
              <a:rPr lang="el-GR" sz="2400" b="1" smtClean="0">
                <a:solidFill>
                  <a:schemeClr val="tx2"/>
                </a:solidFill>
                <a:effectLst>
                  <a:outerShdw blurRad="38100" dist="38100" dir="2700000" algn="tl">
                    <a:srgbClr val="000000"/>
                  </a:outerShdw>
                </a:effectLst>
              </a:rPr>
              <a:t>αποκλειστικά με βάση τις αντικειμενικές δαπάνες</a:t>
            </a:r>
            <a:r>
              <a:rPr lang="el-GR" sz="2400" b="1" smtClean="0">
                <a:effectLst>
                  <a:outerShdw blurRad="38100" dist="38100" dir="2700000" algn="tl">
                    <a:srgbClr val="000000"/>
                  </a:outerShdw>
                </a:effectLst>
              </a:rPr>
              <a:t> (κατοικίας, αυτοκινήτου ΙΧ, σκάφους, κλπ.) Αντιθέτως αν έχει </a:t>
            </a:r>
            <a:r>
              <a:rPr lang="el-GR" sz="2400" b="1" smtClean="0">
                <a:solidFill>
                  <a:schemeClr val="tx2"/>
                </a:solidFill>
                <a:effectLst>
                  <a:outerShdw blurRad="38100" dist="38100" dir="2700000" algn="tl">
                    <a:srgbClr val="000000"/>
                  </a:outerShdw>
                </a:effectLst>
              </a:rPr>
              <a:t>πραγματικό εισόδημα υποχρεούται σε υποβολή δήλωσης</a:t>
            </a:r>
            <a:r>
              <a:rPr lang="el-GR" sz="2400" b="1" smtClean="0">
                <a:effectLst>
                  <a:outerShdw blurRad="38100" dist="38100" dir="2700000" algn="tl">
                    <a:srgbClr val="000000"/>
                  </a:outerShdw>
                </a:effectLst>
              </a:rPr>
              <a:t> όταν το εισόδημά του με βάση τις δαπάνες διαβίωσης είναι μέχρι 6.000 ευρώ.</a:t>
            </a:r>
            <a:br>
              <a:rPr lang="el-GR" sz="2400" b="1" smtClean="0">
                <a:effectLst>
                  <a:outerShdw blurRad="38100" dist="38100" dir="2700000" algn="tl">
                    <a:srgbClr val="000000"/>
                  </a:outerShdw>
                </a:effectLst>
              </a:rPr>
            </a:br>
            <a:r>
              <a:rPr lang="el-GR" sz="2400" b="1" smtClean="0">
                <a:effectLst>
                  <a:outerShdw blurRad="38100" dist="38100" dir="2700000" algn="tl">
                    <a:srgbClr val="000000"/>
                  </a:outerShdw>
                </a:effectLst>
              </a:rPr>
              <a:t/>
            </a:r>
            <a:br>
              <a:rPr lang="el-GR" sz="2400" b="1" smtClean="0">
                <a:effectLst>
                  <a:outerShdw blurRad="38100" dist="38100" dir="2700000" algn="tl">
                    <a:srgbClr val="000000"/>
                  </a:outerShdw>
                </a:effectLst>
              </a:rPr>
            </a:br>
            <a:endParaRPr lang="el-GR" sz="2400" b="1" smtClean="0">
              <a:effectLst>
                <a:outerShdw blurRad="38100" dist="38100" dir="2700000" algn="tl">
                  <a:srgbClr val="000000"/>
                </a:outerShdw>
              </a:effectLst>
            </a:endParaRPr>
          </a:p>
          <a:p>
            <a:pPr eaLnBrk="1" hangingPunct="1">
              <a:buFontTx/>
              <a:buNone/>
              <a:defRPr/>
            </a:pPr>
            <a:endParaRPr lang="el-GR" sz="2600" b="1" smtClean="0">
              <a:effectLst>
                <a:outerShdw blurRad="38100" dist="38100" dir="2700000" algn="tl">
                  <a:srgbClr val="000000"/>
                </a:outerShdw>
              </a:effectLst>
            </a:endParaRPr>
          </a:p>
          <a:p>
            <a:pPr eaLnBrk="1" hangingPunct="1">
              <a:buFontTx/>
              <a:buNone/>
              <a:defRPr/>
            </a:pPr>
            <a:endParaRPr lang="el-GR" sz="2400" b="1" smtClean="0">
              <a:effectLst>
                <a:outerShdw blurRad="38100" dist="38100" dir="2700000" algn="tl">
                  <a:srgbClr val="000000"/>
                </a:outerShdw>
              </a:effectLst>
            </a:endParaRPr>
          </a:p>
        </p:txBody>
      </p:sp>
      <p:sp>
        <p:nvSpPr>
          <p:cNvPr id="75779"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1DD71F1-0A15-4978-95C9-6DEB54CAFCC2}" type="slidenum">
              <a:rPr lang="el-GR" sz="1400"/>
              <a:pPr algn="r"/>
              <a:t>60</a:t>
            </a:fld>
            <a:endParaRPr lang="el-GR" sz="1400"/>
          </a:p>
        </p:txBody>
      </p:sp>
      <p:pic>
        <p:nvPicPr>
          <p:cNvPr id="75780"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0"/>
            <a:ext cx="7772400" cy="1143000"/>
          </a:xfrm>
        </p:spPr>
        <p:txBody>
          <a:bodyPr/>
          <a:lstStyle/>
          <a:p>
            <a:pPr eaLnBrk="1" hangingPunct="1">
              <a:defRPr/>
            </a:pPr>
            <a:r>
              <a:rPr lang="el-GR" b="1" smtClean="0">
                <a:solidFill>
                  <a:srgbClr val="FF9900"/>
                </a:solidFill>
                <a:effectLst>
                  <a:outerShdw blurRad="38100" dist="38100" dir="2700000" algn="tl">
                    <a:srgbClr val="000000"/>
                  </a:outerShdw>
                </a:effectLst>
              </a:rPr>
              <a:t>Άλλα θέματα</a:t>
            </a:r>
          </a:p>
        </p:txBody>
      </p:sp>
      <p:sp>
        <p:nvSpPr>
          <p:cNvPr id="3" name="Content Placeholder 2"/>
          <p:cNvSpPr>
            <a:spLocks noGrp="1"/>
          </p:cNvSpPr>
          <p:nvPr>
            <p:ph idx="4294967295"/>
          </p:nvPr>
        </p:nvSpPr>
        <p:spPr>
          <a:xfrm>
            <a:off x="0" y="908050"/>
            <a:ext cx="9144000" cy="5095875"/>
          </a:xfrm>
        </p:spPr>
        <p:txBody>
          <a:bodyPr/>
          <a:lstStyle/>
          <a:p>
            <a:pPr>
              <a:defRPr/>
            </a:pPr>
            <a:r>
              <a:rPr lang="el-GR" sz="2800" b="1" dirty="0" smtClean="0">
                <a:effectLst>
                  <a:outerShdw blurRad="38100" dist="38100" dir="2700000" algn="tl">
                    <a:srgbClr val="000000"/>
                  </a:outerShdw>
                </a:effectLst>
              </a:rPr>
              <a:t>Γίνεται  </a:t>
            </a:r>
            <a:r>
              <a:rPr lang="el-GR" sz="2800" b="1" u="sng" dirty="0" smtClean="0">
                <a:solidFill>
                  <a:schemeClr val="tx2"/>
                </a:solidFill>
                <a:effectLst>
                  <a:outerShdw blurRad="38100" dist="38100" dir="2700000" algn="tl">
                    <a:srgbClr val="000000"/>
                  </a:outerShdw>
                </a:effectLst>
              </a:rPr>
              <a:t>υποχρεωτική η</a:t>
            </a:r>
            <a:r>
              <a:rPr lang="el-GR" sz="2800" b="1" u="sng" dirty="0" smtClean="0">
                <a:effectLst>
                  <a:outerShdw blurRad="38100" dist="38100" dir="2700000" algn="tl">
                    <a:srgbClr val="000000"/>
                  </a:outerShdw>
                </a:effectLst>
              </a:rPr>
              <a:t> </a:t>
            </a:r>
            <a:r>
              <a:rPr lang="el-GR" sz="2800" b="1" u="sng" dirty="0" smtClean="0">
                <a:solidFill>
                  <a:srgbClr val="FFFF00"/>
                </a:solidFill>
                <a:effectLst>
                  <a:outerShdw blurRad="38100" dist="38100" dir="2700000" algn="tl">
                    <a:srgbClr val="000000"/>
                  </a:outerShdw>
                </a:effectLst>
              </a:rPr>
              <a:t>ηλεκτρονική υποβολή των δηλώσεων </a:t>
            </a:r>
            <a:r>
              <a:rPr lang="el-GR" sz="2800" b="1" u="sng" dirty="0" smtClean="0">
                <a:solidFill>
                  <a:schemeClr val="tx2"/>
                </a:solidFill>
                <a:effectLst>
                  <a:outerShdw blurRad="38100" dist="38100" dir="2700000" algn="tl">
                    <a:srgbClr val="000000"/>
                  </a:outerShdw>
                </a:effectLst>
              </a:rPr>
              <a:t>από επιτηδευματίες και ελεύθερους επαγγελματίες </a:t>
            </a:r>
            <a:r>
              <a:rPr lang="el-GR" sz="2800" b="1" dirty="0" smtClean="0">
                <a:effectLst>
                  <a:outerShdw blurRad="38100" dist="38100" dir="2700000" algn="tl">
                    <a:srgbClr val="000000"/>
                  </a:outerShdw>
                </a:effectLst>
              </a:rPr>
              <a:t>καθώς και για φυσικά πρόσωπα που η δήλωση τους υποβάλλεται από εξουσιοδοτημένο λογιστή και προαιρετικά για κάθε άλλο φυσικό πρόσωπο. Τα δικαιολογητικά δεν θα συνυποβάλλονται κατά την ηλεκτρονική υποβολή και με απόφαση του Υπουργού Οικονομικών θα καθορίζεται ο τρόπος ελέγχου των δικαιολογητικών.</a:t>
            </a:r>
            <a:r>
              <a:rPr lang="el-GR" sz="2800" dirty="0" smtClean="0"/>
              <a:t> </a:t>
            </a:r>
            <a:endParaRPr lang="el-GR" sz="2800" b="1" dirty="0" smtClean="0">
              <a:effectLst>
                <a:outerShdw blurRad="38100" dist="38100" dir="2700000" algn="tl">
                  <a:srgbClr val="000000"/>
                </a:outerShdw>
              </a:effectLst>
            </a:endParaRPr>
          </a:p>
          <a:p>
            <a:pPr>
              <a:defRPr/>
            </a:pPr>
            <a:endParaRPr lang="el-GR" sz="2800" dirty="0" smtClean="0"/>
          </a:p>
          <a:p>
            <a:pPr eaLnBrk="1" hangingPunct="1">
              <a:buFontTx/>
              <a:buNone/>
              <a:defRPr/>
            </a:pPr>
            <a:endParaRPr lang="el-GR" sz="2800" b="1" dirty="0" smtClean="0">
              <a:effectLst>
                <a:outerShdw blurRad="38100" dist="38100" dir="2700000" algn="tl">
                  <a:srgbClr val="000000"/>
                </a:outerShdw>
              </a:effectLst>
            </a:endParaRPr>
          </a:p>
        </p:txBody>
      </p:sp>
      <p:sp>
        <p:nvSpPr>
          <p:cNvPr id="7680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5601470-9C33-4DB6-8EC6-4A7CCD51B5CC}" type="slidenum">
              <a:rPr lang="el-GR" sz="1400"/>
              <a:pPr algn="r"/>
              <a:t>61</a:t>
            </a:fld>
            <a:endParaRPr lang="el-GR" sz="1400"/>
          </a:p>
        </p:txBody>
      </p:sp>
      <p:pic>
        <p:nvPicPr>
          <p:cNvPr id="76804"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685800" y="0"/>
            <a:ext cx="7772400" cy="908050"/>
          </a:xfrm>
        </p:spPr>
        <p:txBody>
          <a:bodyPr/>
          <a:lstStyle/>
          <a:p>
            <a:pPr eaLnBrk="1" hangingPunct="1">
              <a:defRPr/>
            </a:pPr>
            <a:r>
              <a:rPr lang="el-GR" b="1" smtClean="0">
                <a:solidFill>
                  <a:srgbClr val="FF9900"/>
                </a:solidFill>
                <a:effectLst>
                  <a:outerShdw blurRad="38100" dist="38100" dir="2700000" algn="tl">
                    <a:srgbClr val="000000"/>
                  </a:outerShdw>
                </a:effectLst>
              </a:rPr>
              <a:t>Άλλα θέματα</a:t>
            </a:r>
          </a:p>
        </p:txBody>
      </p:sp>
      <p:sp>
        <p:nvSpPr>
          <p:cNvPr id="3" name="Content Placeholder 2"/>
          <p:cNvSpPr>
            <a:spLocks noGrp="1"/>
          </p:cNvSpPr>
          <p:nvPr>
            <p:ph idx="4294967295"/>
          </p:nvPr>
        </p:nvSpPr>
        <p:spPr>
          <a:xfrm>
            <a:off x="0" y="500063"/>
            <a:ext cx="9144000" cy="5503862"/>
          </a:xfrm>
        </p:spPr>
        <p:txBody>
          <a:bodyPr/>
          <a:lstStyle/>
          <a:p>
            <a:pPr>
              <a:defRPr/>
            </a:pPr>
            <a:endParaRPr lang="el-GR" sz="2400" smtClean="0"/>
          </a:p>
          <a:p>
            <a:pPr eaLnBrk="1" hangingPunct="1">
              <a:defRPr/>
            </a:pPr>
            <a:r>
              <a:rPr lang="el-GR" sz="2400" b="1" smtClean="0">
                <a:effectLst>
                  <a:outerShdw blurRad="38100" dist="38100" dir="2700000" algn="tl">
                    <a:srgbClr val="000000"/>
                  </a:outerShdw>
                </a:effectLst>
              </a:rPr>
              <a:t> </a:t>
            </a:r>
            <a:r>
              <a:rPr lang="el-GR" sz="2800" b="1" smtClean="0">
                <a:effectLst>
                  <a:outerShdw blurRad="38100" dist="38100" dir="2700000" algn="tl">
                    <a:srgbClr val="000000"/>
                  </a:outerShdw>
                </a:effectLst>
              </a:rPr>
              <a:t>Παρέχεται η δυνατότητα </a:t>
            </a:r>
            <a:r>
              <a:rPr lang="el-GR" sz="2800" b="1" smtClean="0">
                <a:solidFill>
                  <a:schemeClr val="tx2"/>
                </a:solidFill>
                <a:effectLst>
                  <a:outerShdw blurRad="38100" dist="38100" dir="2700000" algn="tl">
                    <a:srgbClr val="000000"/>
                  </a:outerShdw>
                </a:effectLst>
              </a:rPr>
              <a:t>στους συζύγους που βρίσκονται σε διάσταση</a:t>
            </a:r>
            <a:r>
              <a:rPr lang="el-GR" sz="2800" b="1" smtClean="0">
                <a:effectLst>
                  <a:outerShdw blurRad="38100" dist="38100" dir="2700000" algn="tl">
                    <a:srgbClr val="000000"/>
                  </a:outerShdw>
                </a:effectLst>
              </a:rPr>
              <a:t> να λαμβάνουν </a:t>
            </a:r>
            <a:r>
              <a:rPr lang="el-GR" sz="2800" b="1" smtClean="0">
                <a:solidFill>
                  <a:schemeClr val="tx2"/>
                </a:solidFill>
                <a:effectLst>
                  <a:outerShdw blurRad="38100" dist="38100" dir="2700000" algn="tl">
                    <a:srgbClr val="000000"/>
                  </a:outerShdw>
                </a:effectLst>
              </a:rPr>
              <a:t>αντίγραφο της κοινής δήλωσης των έντυπων και δικαιολογητικών που συνυποβάλλονται και του εκκαθαριστικού σημειώματος</a:t>
            </a:r>
            <a:r>
              <a:rPr lang="el-GR" sz="2800" b="1" smtClean="0">
                <a:effectLst>
                  <a:outerShdw blurRad="38100" dist="38100" dir="2700000" algn="tl">
                    <a:srgbClr val="000000"/>
                  </a:outerShdw>
                </a:effectLst>
              </a:rPr>
              <a:t>, τόσο του οικον. έτους της υποβολής της αίτησης χορήγησής τους όσο και των προηγούμενων ετών. </a:t>
            </a:r>
          </a:p>
          <a:p>
            <a:pPr eaLnBrk="1" hangingPunct="1">
              <a:defRPr/>
            </a:pPr>
            <a:r>
              <a:rPr lang="el-GR" sz="2800" b="1" smtClean="0">
                <a:solidFill>
                  <a:schemeClr val="tx2"/>
                </a:solidFill>
                <a:effectLst>
                  <a:outerShdw blurRad="38100" dist="38100" dir="2700000" algn="tl">
                    <a:srgbClr val="000000"/>
                  </a:outerShdw>
                </a:effectLst>
              </a:rPr>
              <a:t>Επί συνιδιοκτησίας ακινήτου</a:t>
            </a:r>
            <a:r>
              <a:rPr lang="el-GR" sz="2800" b="1" smtClean="0">
                <a:effectLst>
                  <a:outerShdw blurRad="38100" dist="38100" dir="2700000" algn="tl">
                    <a:srgbClr val="000000"/>
                  </a:outerShdw>
                </a:effectLst>
              </a:rPr>
              <a:t>, χορηγούνται από το φάκελο του συνιδιοκτήτη που το εκμίσθωσε μονομερώς, </a:t>
            </a:r>
            <a:r>
              <a:rPr lang="el-GR" sz="2800" b="1" smtClean="0">
                <a:solidFill>
                  <a:schemeClr val="tx2"/>
                </a:solidFill>
                <a:effectLst>
                  <a:outerShdw blurRad="38100" dist="38100" dir="2700000" algn="tl">
                    <a:srgbClr val="000000"/>
                  </a:outerShdw>
                </a:effectLst>
              </a:rPr>
              <a:t>αντίγραφο μισθωτηρίου συμβολαίου και λοιπά στοιχεία που αφορούν το κοινό ακίνητο, στους λοιπούς συνιδιοκτήτες</a:t>
            </a:r>
            <a:r>
              <a:rPr lang="el-GR" sz="2800" b="1" smtClean="0">
                <a:effectLst>
                  <a:outerShdw blurRad="38100" dist="38100" dir="2700000" algn="tl">
                    <a:srgbClr val="000000"/>
                  </a:outerShdw>
                </a:effectLst>
              </a:rPr>
              <a:t>, για διεκδίκηση των νόμιμων δικαιωμάτων τους στο δικαστήριο και δήλωση των εισοδημάτων τους από το ακίνητο αυτό</a:t>
            </a:r>
            <a:r>
              <a:rPr lang="el-GR" sz="2800" smtClean="0"/>
              <a:t> </a:t>
            </a:r>
            <a:endParaRPr lang="el-GR" sz="2800" b="1" smtClean="0">
              <a:effectLst>
                <a:outerShdw blurRad="38100" dist="38100" dir="2700000" algn="tl">
                  <a:srgbClr val="000000"/>
                </a:outerShdw>
              </a:effectLst>
            </a:endParaRPr>
          </a:p>
          <a:p>
            <a:pPr eaLnBrk="1" hangingPunct="1">
              <a:buFontTx/>
              <a:buNone/>
              <a:defRPr/>
            </a:pPr>
            <a:r>
              <a:rPr lang="el-GR" sz="2800" b="1" smtClean="0">
                <a:effectLst>
                  <a:outerShdw blurRad="38100" dist="38100" dir="2700000" algn="tl">
                    <a:srgbClr val="000000"/>
                  </a:outerShdw>
                </a:effectLst>
              </a:rPr>
              <a:t/>
            </a:r>
            <a:br>
              <a:rPr lang="el-GR" sz="2800" b="1" smtClean="0">
                <a:effectLst>
                  <a:outerShdw blurRad="38100" dist="38100" dir="2700000" algn="tl">
                    <a:srgbClr val="000000"/>
                  </a:outerShdw>
                </a:effectLst>
              </a:rPr>
            </a:br>
            <a:endParaRPr lang="el-GR" sz="2800" b="1" smtClean="0">
              <a:effectLst>
                <a:outerShdw blurRad="38100" dist="38100" dir="2700000" algn="tl">
                  <a:srgbClr val="000000"/>
                </a:outerShdw>
              </a:effectLst>
            </a:endParaRPr>
          </a:p>
        </p:txBody>
      </p:sp>
      <p:sp>
        <p:nvSpPr>
          <p:cNvPr id="7782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911170B-BBA9-4517-A357-C59513AEC6A5}" type="slidenum">
              <a:rPr lang="el-GR" sz="1400"/>
              <a:pPr algn="r"/>
              <a:t>62</a:t>
            </a:fld>
            <a:endParaRPr lang="el-GR" sz="1400"/>
          </a:p>
        </p:txBody>
      </p:sp>
      <p:pic>
        <p:nvPicPr>
          <p:cNvPr id="77828"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942975" y="-214313"/>
            <a:ext cx="7772400" cy="1143001"/>
          </a:xfrm>
        </p:spPr>
        <p:txBody>
          <a:bodyPr/>
          <a:lstStyle/>
          <a:p>
            <a:pPr eaLnBrk="1" hangingPunct="1">
              <a:defRPr/>
            </a:pPr>
            <a:r>
              <a:rPr lang="el-GR" sz="3600" b="1" smtClean="0">
                <a:solidFill>
                  <a:srgbClr val="FF9900"/>
                </a:solidFill>
                <a:effectLst>
                  <a:outerShdw blurRad="38100" dist="38100" dir="2700000" algn="tl">
                    <a:srgbClr val="000000"/>
                  </a:outerShdw>
                </a:effectLst>
              </a:rPr>
              <a:t>Άλλα θέματα</a:t>
            </a:r>
          </a:p>
        </p:txBody>
      </p:sp>
      <p:sp>
        <p:nvSpPr>
          <p:cNvPr id="3" name="Content Placeholder 2"/>
          <p:cNvSpPr>
            <a:spLocks noGrp="1"/>
          </p:cNvSpPr>
          <p:nvPr>
            <p:ph idx="4294967295"/>
          </p:nvPr>
        </p:nvSpPr>
        <p:spPr>
          <a:xfrm>
            <a:off x="428625" y="642938"/>
            <a:ext cx="8501063" cy="5095875"/>
          </a:xfrm>
        </p:spPr>
        <p:txBody>
          <a:bodyPr/>
          <a:lstStyle/>
          <a:p>
            <a:pPr>
              <a:defRPr/>
            </a:pPr>
            <a:r>
              <a:rPr lang="el-GR" sz="2800" b="1" dirty="0" smtClean="0">
                <a:solidFill>
                  <a:schemeClr val="tx2"/>
                </a:solidFill>
                <a:effectLst>
                  <a:outerShdw blurRad="38100" dist="38100" dir="2700000" algn="tl">
                    <a:srgbClr val="000000"/>
                  </a:outerShdw>
                </a:effectLst>
              </a:rPr>
              <a:t>Λιανικές πωλήσεις αγαθών και λήψη υπηρεσιών</a:t>
            </a:r>
            <a:r>
              <a:rPr lang="el-GR" sz="2800" b="1" dirty="0" smtClean="0">
                <a:effectLst>
                  <a:outerShdw blurRad="38100" dist="38100" dir="2700000" algn="tl">
                    <a:srgbClr val="000000"/>
                  </a:outerShdw>
                </a:effectLst>
              </a:rPr>
              <a:t> σε ιδιώτες άνω των </a:t>
            </a:r>
            <a:r>
              <a:rPr lang="el-GR" sz="2800" b="1" dirty="0" smtClean="0">
                <a:solidFill>
                  <a:srgbClr val="FFFF00"/>
                </a:solidFill>
                <a:effectLst>
                  <a:outerShdw blurRad="38100" dist="38100" dir="2700000" algn="tl">
                    <a:srgbClr val="000000"/>
                  </a:outerShdw>
                </a:effectLst>
              </a:rPr>
              <a:t>€1.500  </a:t>
            </a:r>
            <a:r>
              <a:rPr lang="el-GR" sz="2800" b="1" dirty="0" smtClean="0">
                <a:effectLst>
                  <a:outerShdw blurRad="38100" dist="38100" dir="2700000" algn="tl">
                    <a:srgbClr val="000000"/>
                  </a:outerShdw>
                </a:effectLst>
              </a:rPr>
              <a:t>θα εξοφλούνται υποχρεωτικά </a:t>
            </a:r>
            <a:r>
              <a:rPr lang="el-GR" sz="2800" b="1" dirty="0" smtClean="0">
                <a:solidFill>
                  <a:schemeClr val="tx2"/>
                </a:solidFill>
                <a:effectLst>
                  <a:outerShdw blurRad="38100" dist="38100" dir="2700000" algn="tl">
                    <a:srgbClr val="000000"/>
                  </a:outerShdw>
                </a:effectLst>
              </a:rPr>
              <a:t>με χρεωστικές ή πιστωτικές κάρτες ή μέσω τραπεζικού λογαριασμού</a:t>
            </a:r>
            <a:r>
              <a:rPr lang="el-GR" sz="2800" b="1" dirty="0" smtClean="0">
                <a:effectLst>
                  <a:outerShdw blurRad="38100" dist="38100" dir="2700000" algn="tl">
                    <a:srgbClr val="000000"/>
                  </a:outerShdw>
                </a:effectLst>
              </a:rPr>
              <a:t> ή τραπεζικής επιταγής </a:t>
            </a:r>
            <a:r>
              <a:rPr lang="el-GR" sz="2800" b="1" smtClean="0">
                <a:effectLst>
                  <a:outerShdw blurRad="38100" dist="38100" dir="2700000" algn="tl">
                    <a:srgbClr val="000000"/>
                  </a:outerShdw>
                </a:effectLst>
              </a:rPr>
              <a:t>(ισχύς  1/1/2011).</a:t>
            </a:r>
          </a:p>
          <a:p>
            <a:pPr>
              <a:defRPr/>
            </a:pPr>
            <a:endParaRPr lang="el-GR" sz="1000" b="1" dirty="0" smtClean="0">
              <a:effectLst>
                <a:outerShdw blurRad="38100" dist="38100" dir="2700000" algn="tl">
                  <a:srgbClr val="000000"/>
                </a:outerShdw>
              </a:effectLst>
            </a:endParaRPr>
          </a:p>
          <a:p>
            <a:pPr>
              <a:defRPr/>
            </a:pPr>
            <a:r>
              <a:rPr lang="el-GR" sz="2800" b="1" dirty="0" smtClean="0">
                <a:effectLst>
                  <a:outerShdw blurRad="38100" dist="38100" dir="2700000" algn="tl">
                    <a:srgbClr val="000000"/>
                  </a:outerShdw>
                </a:effectLst>
              </a:rPr>
              <a:t>Καταργείται η φορολόγηση του εισοδήματος από ακίνητα που αποκτούν τα πρόσωπα στα οποία μεταβιβάστηκε από τον κύριο ή το επικαρπωτή του ακινήτου το δικαίωμα ενάσκησης επικαρπίας. Το εισόδημα πλέον φορολογείται στο όνομα του κυρίου ή του επικαρπωτή.</a:t>
            </a:r>
            <a:endParaRPr lang="en-US" sz="2800" b="1" dirty="0" smtClean="0">
              <a:effectLst>
                <a:outerShdw blurRad="38100" dist="38100" dir="2700000" algn="tl">
                  <a:srgbClr val="000000"/>
                </a:outerShdw>
              </a:effectLst>
            </a:endParaRPr>
          </a:p>
          <a:p>
            <a:pPr>
              <a:buFontTx/>
              <a:buNone/>
              <a:defRPr/>
            </a:pPr>
            <a:endParaRPr lang="el-GR" sz="2800" b="1" dirty="0" smtClean="0">
              <a:effectLst>
                <a:outerShdw blurRad="38100" dist="38100" dir="2700000" algn="tl">
                  <a:srgbClr val="000000"/>
                </a:outerShdw>
              </a:effectLst>
            </a:endParaRPr>
          </a:p>
          <a:p>
            <a:pPr eaLnBrk="1" hangingPunct="1">
              <a:buFontTx/>
              <a:buNone/>
              <a:defRPr/>
            </a:pPr>
            <a:endParaRPr lang="el-GR" sz="2800" b="1" dirty="0" smtClean="0">
              <a:effectLst>
                <a:outerShdw blurRad="38100" dist="38100" dir="2700000" algn="tl">
                  <a:srgbClr val="000000"/>
                </a:outerShdw>
              </a:effectLst>
            </a:endParaRPr>
          </a:p>
        </p:txBody>
      </p:sp>
      <p:sp>
        <p:nvSpPr>
          <p:cNvPr id="7885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8A8E6EF-E1D4-4837-9B9B-86D9B50D75F4}" type="slidenum">
              <a:rPr lang="el-GR" sz="1400"/>
              <a:pPr algn="r"/>
              <a:t>63</a:t>
            </a:fld>
            <a:endParaRPr lang="el-GR" sz="140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942975" y="-214313"/>
            <a:ext cx="7772400" cy="1143001"/>
          </a:xfrm>
        </p:spPr>
        <p:txBody>
          <a:bodyPr/>
          <a:lstStyle/>
          <a:p>
            <a:pPr eaLnBrk="1" hangingPunct="1">
              <a:defRPr/>
            </a:pPr>
            <a:r>
              <a:rPr lang="el-GR" sz="3600" b="1" smtClean="0">
                <a:solidFill>
                  <a:srgbClr val="FF9900"/>
                </a:solidFill>
                <a:effectLst>
                  <a:outerShdw blurRad="38100" dist="38100" dir="2700000" algn="tl">
                    <a:srgbClr val="000000"/>
                  </a:outerShdw>
                </a:effectLst>
              </a:rPr>
              <a:t>Άλλα θέματα</a:t>
            </a:r>
          </a:p>
        </p:txBody>
      </p:sp>
      <p:sp>
        <p:nvSpPr>
          <p:cNvPr id="3" name="Content Placeholder 2"/>
          <p:cNvSpPr>
            <a:spLocks noGrp="1"/>
          </p:cNvSpPr>
          <p:nvPr>
            <p:ph idx="4294967295"/>
          </p:nvPr>
        </p:nvSpPr>
        <p:spPr>
          <a:xfrm>
            <a:off x="428625" y="642938"/>
            <a:ext cx="8501063" cy="5095875"/>
          </a:xfrm>
        </p:spPr>
        <p:txBody>
          <a:bodyPr/>
          <a:lstStyle/>
          <a:p>
            <a:pPr>
              <a:buFontTx/>
              <a:buNone/>
              <a:defRPr/>
            </a:pPr>
            <a:endParaRPr lang="el-GR" sz="1000" b="1" smtClean="0">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Καθιερώνεται χωριστή βεβαίωση και είσπραξη φόρου για τα ζευγάρια και πλέον η ευθύνη καταβολής του φόρου βαρύνει αποκλειστικά τον κάθε σύζυγο χωριστά.</a:t>
            </a:r>
            <a:endParaRPr lang="en-US" sz="2800" b="1" smtClean="0">
              <a:effectLst>
                <a:outerShdw blurRad="38100" dist="38100" dir="2700000" algn="tl">
                  <a:srgbClr val="000000"/>
                </a:outerShdw>
              </a:effectLst>
            </a:endParaRPr>
          </a:p>
          <a:p>
            <a:pPr>
              <a:buFontTx/>
              <a:buNone/>
              <a:defRPr/>
            </a:pPr>
            <a:endParaRPr lang="en-US" sz="2800" b="1" smtClean="0">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Τα μερίσματα αλλοδαπής προέλευσης που εισπράττουν φυσικά πρόσωπα κάτοικοι Ελλάδος από 1.1.2011 από νομικά πρόσωπα  της αλλοδαπής </a:t>
            </a:r>
            <a:r>
              <a:rPr lang="el-GR" sz="2800" b="1" smtClean="0">
                <a:solidFill>
                  <a:schemeClr val="tx2"/>
                </a:solidFill>
                <a:effectLst>
                  <a:outerShdw blurRad="38100" dist="38100" dir="2700000" algn="tl">
                    <a:srgbClr val="000000"/>
                  </a:outerShdw>
                </a:effectLst>
              </a:rPr>
              <a:t>φορολογούνται σύμφωνα με τις γενικές διατάξεις</a:t>
            </a:r>
            <a:r>
              <a:rPr lang="el-GR" sz="2800" b="1" smtClean="0">
                <a:effectLst>
                  <a:outerShdw blurRad="38100" dist="38100" dir="2700000" algn="tl">
                    <a:srgbClr val="000000"/>
                  </a:outerShdw>
                </a:effectLst>
              </a:rPr>
              <a:t>. Στο εισόδημα αυτό δεν διενεργείται παρακράτηση φόρου.</a:t>
            </a:r>
          </a:p>
          <a:p>
            <a:pPr>
              <a:defRPr/>
            </a:pPr>
            <a:endParaRPr lang="el-GR" sz="2800" smtClean="0"/>
          </a:p>
          <a:p>
            <a:pPr eaLnBrk="1" hangingPunct="1">
              <a:buFontTx/>
              <a:buNone/>
              <a:defRPr/>
            </a:pPr>
            <a:endParaRPr lang="el-GR" sz="2800" b="1" smtClean="0">
              <a:effectLst>
                <a:outerShdw blurRad="38100" dist="38100" dir="2700000" algn="tl">
                  <a:srgbClr val="000000"/>
                </a:outerShdw>
              </a:effectLst>
            </a:endParaRPr>
          </a:p>
        </p:txBody>
      </p:sp>
      <p:sp>
        <p:nvSpPr>
          <p:cNvPr id="7987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4E5FC60-2B94-47CB-903D-D89705B5C3E6}" type="slidenum">
              <a:rPr lang="el-GR" sz="1400"/>
              <a:pPr algn="r"/>
              <a:t>64</a:t>
            </a:fld>
            <a:endParaRPr lang="el-GR" sz="140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a:noFill/>
        </p:spPr>
        <p:txBody>
          <a:bodyPr/>
          <a:lstStyle/>
          <a:p>
            <a:fld id="{DA353992-0A36-40C7-ADA0-C4522831E012}" type="slidenum">
              <a:rPr lang="el-GR" smtClean="0"/>
              <a:pPr/>
              <a:t>65</a:t>
            </a:fld>
            <a:endParaRPr lang="el-GR" smtClean="0"/>
          </a:p>
        </p:txBody>
      </p:sp>
      <p:sp>
        <p:nvSpPr>
          <p:cNvPr id="50178" name="Rectangle 2"/>
          <p:cNvSpPr>
            <a:spLocks noGrp="1" noChangeArrowheads="1"/>
          </p:cNvSpPr>
          <p:nvPr>
            <p:ph type="title"/>
          </p:nvPr>
        </p:nvSpPr>
        <p:spPr>
          <a:xfrm>
            <a:off x="685800" y="2643188"/>
            <a:ext cx="7772400" cy="1143000"/>
          </a:xfrm>
          <a:effectLst>
            <a:outerShdw dist="35921" dir="2700000" algn="ctr" rotWithShape="0">
              <a:schemeClr val="bg2"/>
            </a:outerShdw>
          </a:effectLst>
        </p:spPr>
        <p:txBody>
          <a:bodyPr/>
          <a:lstStyle/>
          <a:p>
            <a:pPr eaLnBrk="1" hangingPunct="1">
              <a:defRPr/>
            </a:pP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4800" b="1" smtClean="0">
                <a:solidFill>
                  <a:srgbClr val="FF9900"/>
                </a:solidFill>
                <a:effectLst>
                  <a:outerShdw blurRad="38100" dist="38100" dir="2700000" algn="tl">
                    <a:srgbClr val="000000"/>
                  </a:outerShdw>
                </a:effectLst>
              </a:rPr>
              <a:t>ΦΟΡΟΛΟΓΙΑ ΕΙΣΟΔΗΜΑΤΟΣ </a:t>
            </a:r>
            <a:br>
              <a:rPr lang="el-GR" sz="4800" b="1" smtClean="0">
                <a:solidFill>
                  <a:srgbClr val="FF9900"/>
                </a:solidFill>
                <a:effectLst>
                  <a:outerShdw blurRad="38100" dist="38100" dir="2700000" algn="tl">
                    <a:srgbClr val="000000"/>
                  </a:outerShdw>
                </a:effectLst>
              </a:rPr>
            </a:br>
            <a:r>
              <a:rPr lang="el-GR" sz="4800" b="1" smtClean="0">
                <a:solidFill>
                  <a:srgbClr val="FF9900"/>
                </a:solidFill>
                <a:effectLst>
                  <a:outerShdw blurRad="38100" dist="38100" dir="2700000" algn="tl">
                    <a:srgbClr val="000000"/>
                  </a:outerShdw>
                </a:effectLst>
              </a:rPr>
              <a:t>ΝΟΜΙΚΩΝ ΠΡΟΣΩΠΩΝ</a:t>
            </a:r>
            <a:br>
              <a:rPr lang="el-GR" sz="4800" b="1" smtClean="0">
                <a:solidFill>
                  <a:srgbClr val="FF9900"/>
                </a:solidFill>
                <a:effectLst>
                  <a:outerShdw blurRad="38100" dist="38100" dir="2700000" algn="tl">
                    <a:srgbClr val="000000"/>
                  </a:outerShdw>
                </a:effectLst>
              </a:rPr>
            </a:br>
            <a:r>
              <a:rPr lang="el-GR" sz="4800" b="1" smtClean="0">
                <a:solidFill>
                  <a:srgbClr val="FF9900"/>
                </a:solidFill>
                <a:effectLst>
                  <a:outerShdw blurRad="38100" dist="38100" dir="2700000" algn="tl">
                    <a:srgbClr val="000000"/>
                  </a:outerShdw>
                </a:effectLst>
              </a:rPr>
              <a:t>Α.Ε., Ε.Π.Ε. &amp; </a:t>
            </a:r>
            <a:r>
              <a:rPr lang="el-GR" b="1" smtClean="0">
                <a:solidFill>
                  <a:srgbClr val="FF9900"/>
                </a:solidFill>
                <a:effectLst>
                  <a:outerShdw blurRad="38100" dist="38100" dir="2700000" algn="tl">
                    <a:srgbClr val="000000"/>
                  </a:outerShdw>
                </a:effectLst>
              </a:rPr>
              <a:t>ΥΠΟΚ/ΤΩΝ ΑΛΛΟΔΑΠΩΝ ΕΤΑΙΡΙΩΝ</a:t>
            </a:r>
            <a:r>
              <a:rPr lang="el-GR" smtClean="0"/>
              <a:t> </a:t>
            </a:r>
            <a:r>
              <a:rPr lang="el-GR" sz="3600" b="1" smtClean="0">
                <a:effectLst>
                  <a:outerShdw blurRad="38100" dist="38100" dir="2700000" algn="tl">
                    <a:srgbClr val="000000"/>
                  </a:outerShdw>
                </a:effectLst>
                <a:cs typeface="Times New Roman" pitchFamily="18" charset="0"/>
              </a:rPr>
              <a:t/>
            </a:r>
            <a:br>
              <a:rPr lang="el-GR" sz="3600" b="1" smtClean="0">
                <a:effectLst>
                  <a:outerShdw blurRad="38100" dist="38100" dir="2700000" algn="tl">
                    <a:srgbClr val="000000"/>
                  </a:outerShdw>
                </a:effectLst>
                <a:cs typeface="Times New Roman" pitchFamily="18" charset="0"/>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endParaRPr lang="el-GR" sz="3200" b="1" smtClean="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357313" y="5357813"/>
            <a:ext cx="7558087" cy="1119187"/>
          </a:xfrm>
          <a:effectLst>
            <a:outerShdw dist="35921" dir="2700000" algn="ctr" rotWithShape="0">
              <a:schemeClr val="bg2"/>
            </a:outerShdw>
          </a:effectLst>
        </p:spPr>
        <p:txBody>
          <a:bodyPr/>
          <a:lstStyle/>
          <a:p>
            <a:pPr>
              <a:spcBef>
                <a:spcPct val="0"/>
              </a:spcBef>
              <a:buClr>
                <a:schemeClr val="hlink"/>
              </a:buClr>
              <a:buSzPct val="156000"/>
              <a:buFont typeface="Wingdings" pitchFamily="2" charset="2"/>
              <a:buChar char="Ø"/>
              <a:defRPr/>
            </a:pPr>
            <a:endParaRPr lang="el-GR" sz="2400" b="1" smtClean="0">
              <a:effectLst>
                <a:outerShdw blurRad="38100" dist="38100" dir="2700000" algn="tl">
                  <a:srgbClr val="000000"/>
                </a:outerShdw>
              </a:effectLst>
            </a:endParaRPr>
          </a:p>
          <a:p>
            <a:pPr eaLnBrk="1" hangingPunct="1">
              <a:buClr>
                <a:schemeClr val="hlink"/>
              </a:buClr>
              <a:buFont typeface="Wingdings" pitchFamily="2" charset="2"/>
              <a:buChar char="Ø"/>
              <a:defRPr/>
            </a:pPr>
            <a:endParaRPr lang="el-GR" sz="2800" b="1" smtClean="0">
              <a:effectLst>
                <a:outerShdw blurRad="38100" dist="38100" dir="2700000" algn="tl">
                  <a:srgbClr val="000000"/>
                </a:outerShdw>
              </a:effectLst>
              <a:cs typeface="Times New Roman" pitchFamily="18" charset="0"/>
            </a:endParaRPr>
          </a:p>
          <a:p>
            <a:pPr eaLnBrk="1" hangingPunct="1">
              <a:buClr>
                <a:schemeClr val="hlink"/>
              </a:buClr>
              <a:buFont typeface="Wingdings" pitchFamily="2" charset="2"/>
              <a:buChar char="Ø"/>
              <a:defRPr/>
            </a:pPr>
            <a:endParaRPr lang="el-GR" sz="2800" b="1" smtClean="0">
              <a:effectLst>
                <a:outerShdw blurRad="38100" dist="38100" dir="2700000" algn="tl">
                  <a:srgbClr val="000000"/>
                </a:outerShdw>
              </a:effectLst>
              <a:cs typeface="Times New Roman" pitchFamily="18" charset="0"/>
            </a:endParaRPr>
          </a:p>
        </p:txBody>
      </p:sp>
      <p:pic>
        <p:nvPicPr>
          <p:cNvPr id="80900"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a:noFill/>
        </p:spPr>
        <p:txBody>
          <a:bodyPr/>
          <a:lstStyle/>
          <a:p>
            <a:fld id="{9AC31AC0-02F5-457E-B66E-190ED9CF0ACD}" type="slidenum">
              <a:rPr lang="el-GR" smtClean="0"/>
              <a:pPr/>
              <a:t>66</a:t>
            </a:fld>
            <a:endParaRPr lang="el-GR" smtClean="0"/>
          </a:p>
        </p:txBody>
      </p:sp>
      <p:sp>
        <p:nvSpPr>
          <p:cNvPr id="50178" name="Rectangle 2"/>
          <p:cNvSpPr>
            <a:spLocks noGrp="1" noChangeArrowheads="1"/>
          </p:cNvSpPr>
          <p:nvPr>
            <p:ph type="title"/>
          </p:nvPr>
        </p:nvSpPr>
        <p:spPr>
          <a:xfrm>
            <a:off x="685800" y="2643188"/>
            <a:ext cx="7772400" cy="1143000"/>
          </a:xfrm>
          <a:effectLst>
            <a:outerShdw dist="35921" dir="2700000" algn="ctr" rotWithShape="0">
              <a:schemeClr val="bg2"/>
            </a:outerShdw>
          </a:effectLst>
        </p:spPr>
        <p:txBody>
          <a:bodyPr/>
          <a:lstStyle/>
          <a:p>
            <a:pPr eaLnBrk="1" hangingPunct="1">
              <a:defRPr/>
            </a:pP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4000" b="1" smtClean="0">
                <a:solidFill>
                  <a:srgbClr val="FF9900"/>
                </a:solidFill>
                <a:effectLst>
                  <a:outerShdw blurRad="38100" dist="38100" dir="2700000" algn="tl">
                    <a:srgbClr val="000000"/>
                  </a:outerShdw>
                </a:effectLst>
              </a:rPr>
              <a:t>Μεταβολή στους φορολογικούς  συντελεστές νομικών προσώπων  (ΑΕ, ΕΠΕ, υποκ/των αλλοδαπών  ΑΕ &amp; ΕΠΕ ) </a:t>
            </a:r>
            <a:br>
              <a:rPr lang="el-GR" sz="4000" b="1" smtClean="0">
                <a:solidFill>
                  <a:srgbClr val="FF9900"/>
                </a:solidFill>
                <a:effectLst>
                  <a:outerShdw blurRad="38100" dist="38100" dir="2700000" algn="tl">
                    <a:srgbClr val="000000"/>
                  </a:outerShdw>
                </a:effectLst>
              </a:rPr>
            </a:br>
            <a:r>
              <a:rPr lang="el-GR" sz="4000" b="1" smtClean="0">
                <a:solidFill>
                  <a:srgbClr val="FF9900"/>
                </a:solidFill>
                <a:effectLst>
                  <a:outerShdw blurRad="38100" dist="38100" dir="2700000" algn="tl">
                    <a:srgbClr val="000000"/>
                  </a:outerShdw>
                </a:effectLst>
              </a:rPr>
              <a:t>- Υπολογισμός φόρου και προκαταβολής</a:t>
            </a:r>
            <a:br>
              <a:rPr lang="el-GR" sz="4000" b="1" smtClean="0">
                <a:solidFill>
                  <a:srgbClr val="FF9900"/>
                </a:solidFill>
                <a:effectLst>
                  <a:outerShdw blurRad="38100" dist="38100" dir="2700000" algn="tl">
                    <a:srgbClr val="000000"/>
                  </a:outerShdw>
                </a:effectLst>
              </a:rPr>
            </a:br>
            <a:r>
              <a:rPr lang="el-GR" sz="3600" b="1" smtClean="0">
                <a:effectLst>
                  <a:outerShdw blurRad="38100" dist="38100" dir="2700000" algn="tl">
                    <a:srgbClr val="000000"/>
                  </a:outerShdw>
                </a:effectLst>
                <a:cs typeface="Times New Roman" pitchFamily="18" charset="0"/>
              </a:rPr>
              <a:t/>
            </a:r>
            <a:br>
              <a:rPr lang="el-GR" sz="3600" b="1" smtClean="0">
                <a:effectLst>
                  <a:outerShdw blurRad="38100" dist="38100" dir="2700000" algn="tl">
                    <a:srgbClr val="000000"/>
                  </a:outerShdw>
                </a:effectLst>
                <a:cs typeface="Times New Roman" pitchFamily="18" charset="0"/>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endParaRPr lang="el-GR" sz="3200" b="1" smtClean="0">
              <a:effectLst>
                <a:outerShdw blurRad="38100" dist="38100" dir="2700000" algn="tl">
                  <a:srgbClr val="000000"/>
                </a:outerShdw>
              </a:effectLst>
            </a:endParaRPr>
          </a:p>
        </p:txBody>
      </p:sp>
      <p:sp>
        <p:nvSpPr>
          <p:cNvPr id="50179" name="Rectangle 3"/>
          <p:cNvSpPr>
            <a:spLocks noGrp="1" noChangeArrowheads="1"/>
          </p:cNvSpPr>
          <p:nvPr>
            <p:ph type="body" idx="1"/>
          </p:nvPr>
        </p:nvSpPr>
        <p:spPr>
          <a:xfrm>
            <a:off x="1357313" y="5357813"/>
            <a:ext cx="7558087" cy="1119187"/>
          </a:xfrm>
          <a:effectLst>
            <a:outerShdw dist="35921" dir="2700000" algn="ctr" rotWithShape="0">
              <a:schemeClr val="bg2"/>
            </a:outerShdw>
          </a:effectLst>
        </p:spPr>
        <p:txBody>
          <a:bodyPr/>
          <a:lstStyle/>
          <a:p>
            <a:pPr>
              <a:spcBef>
                <a:spcPct val="0"/>
              </a:spcBef>
              <a:buClr>
                <a:schemeClr val="hlink"/>
              </a:buClr>
              <a:buSzPct val="156000"/>
              <a:buFont typeface="Wingdings" pitchFamily="2" charset="2"/>
              <a:buChar char="Ø"/>
              <a:defRPr/>
            </a:pPr>
            <a:endParaRPr lang="el-GR" sz="2400" b="1" smtClean="0">
              <a:effectLst>
                <a:outerShdw blurRad="38100" dist="38100" dir="2700000" algn="tl">
                  <a:srgbClr val="000000"/>
                </a:outerShdw>
              </a:effectLst>
            </a:endParaRPr>
          </a:p>
          <a:p>
            <a:pPr eaLnBrk="1" hangingPunct="1">
              <a:buClr>
                <a:schemeClr val="hlink"/>
              </a:buClr>
              <a:buFont typeface="Wingdings" pitchFamily="2" charset="2"/>
              <a:buChar char="Ø"/>
              <a:defRPr/>
            </a:pPr>
            <a:endParaRPr lang="el-GR" sz="2800" b="1" smtClean="0">
              <a:effectLst>
                <a:outerShdw blurRad="38100" dist="38100" dir="2700000" algn="tl">
                  <a:srgbClr val="000000"/>
                </a:outerShdw>
              </a:effectLst>
              <a:cs typeface="Times New Roman" pitchFamily="18" charset="0"/>
            </a:endParaRPr>
          </a:p>
          <a:p>
            <a:pPr eaLnBrk="1" hangingPunct="1">
              <a:buClr>
                <a:schemeClr val="hlink"/>
              </a:buClr>
              <a:buFont typeface="Wingdings" pitchFamily="2" charset="2"/>
              <a:buChar char="Ø"/>
              <a:defRPr/>
            </a:pPr>
            <a:endParaRPr lang="el-GR" sz="2800" b="1" smtClean="0">
              <a:effectLst>
                <a:outerShdw blurRad="38100" dist="38100" dir="2700000" algn="tl">
                  <a:srgbClr val="000000"/>
                </a:outerShdw>
              </a:effectLst>
              <a:cs typeface="Times New Roman" pitchFamily="18" charset="0"/>
            </a:endParaRPr>
          </a:p>
        </p:txBody>
      </p:sp>
      <p:pic>
        <p:nvPicPr>
          <p:cNvPr id="81924"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23900"/>
            <a:ext cx="8929688" cy="5524500"/>
          </a:xfrm>
        </p:spPr>
        <p:txBody>
          <a:bodyPr/>
          <a:lstStyle/>
          <a:p>
            <a:pPr eaLnBrk="1" hangingPunct="1">
              <a:defRPr/>
            </a:pPr>
            <a:r>
              <a:rPr lang="el-GR" sz="2600" b="1" smtClean="0">
                <a:effectLst>
                  <a:outerShdw blurRad="38100" dist="38100" dir="2700000" algn="tl">
                    <a:srgbClr val="000000"/>
                  </a:outerShdw>
                </a:effectLst>
              </a:rPr>
              <a:t>Τα </a:t>
            </a:r>
            <a:r>
              <a:rPr lang="el-GR" sz="2600" b="1" smtClean="0">
                <a:solidFill>
                  <a:srgbClr val="FFFF00"/>
                </a:solidFill>
                <a:effectLst>
                  <a:outerShdw blurRad="38100" dist="38100" dir="2700000" algn="tl">
                    <a:srgbClr val="000000"/>
                  </a:outerShdw>
                </a:effectLst>
              </a:rPr>
              <a:t>αδιανέμητα κέρδη</a:t>
            </a:r>
            <a:r>
              <a:rPr lang="el-GR" sz="2600" b="1" smtClean="0">
                <a:effectLst>
                  <a:outerShdw blurRad="38100" dist="38100" dir="2700000" algn="tl">
                    <a:srgbClr val="000000"/>
                  </a:outerShdw>
                </a:effectLst>
              </a:rPr>
              <a:t> φορολογούνται με </a:t>
            </a:r>
            <a:r>
              <a:rPr lang="el-GR" sz="2600" b="1" smtClean="0">
                <a:solidFill>
                  <a:srgbClr val="FFFF00"/>
                </a:solidFill>
                <a:effectLst>
                  <a:outerShdw blurRad="38100" dist="38100" dir="2700000" algn="tl">
                    <a:srgbClr val="000000"/>
                  </a:outerShdw>
                </a:effectLst>
              </a:rPr>
              <a:t>24%</a:t>
            </a:r>
            <a:r>
              <a:rPr lang="el-GR" sz="2600" b="1" smtClean="0">
                <a:effectLst>
                  <a:outerShdw blurRad="38100" dist="38100" dir="2700000" algn="tl">
                    <a:srgbClr val="000000"/>
                  </a:outerShdw>
                </a:effectLst>
              </a:rPr>
              <a:t> (σταδιακά μειούμενου κατά 1% μέχρι το 2014 και θα φτάσει το </a:t>
            </a:r>
            <a:r>
              <a:rPr lang="el-GR" sz="2600" b="1" smtClean="0">
                <a:solidFill>
                  <a:srgbClr val="FFFF00"/>
                </a:solidFill>
                <a:effectLst>
                  <a:outerShdw blurRad="38100" dist="38100" dir="2700000" algn="tl">
                    <a:srgbClr val="000000"/>
                  </a:outerShdw>
                </a:effectLst>
              </a:rPr>
              <a:t>20%</a:t>
            </a:r>
            <a:r>
              <a:rPr lang="el-GR" sz="2600" b="1" smtClean="0">
                <a:effectLst>
                  <a:outerShdw blurRad="38100" dist="38100" dir="2700000" algn="tl">
                    <a:srgbClr val="000000"/>
                  </a:outerShdw>
                </a:effectLst>
              </a:rPr>
              <a:t>).</a:t>
            </a:r>
          </a:p>
          <a:p>
            <a:pPr eaLnBrk="1" hangingPunct="1">
              <a:buFontTx/>
              <a:buNone/>
              <a:defRPr/>
            </a:pPr>
            <a:r>
              <a:rPr lang="el-GR" sz="2600" b="1" smtClean="0">
                <a:solidFill>
                  <a:srgbClr val="FF9900"/>
                </a:solidFill>
                <a:effectLst>
                  <a:outerShdw blurRad="38100" dist="38100" dir="2700000" algn="tl">
                    <a:srgbClr val="000000"/>
                  </a:outerShdw>
                </a:effectLst>
              </a:rPr>
              <a:t> 	</a:t>
            </a:r>
            <a:r>
              <a:rPr lang="el-GR" sz="2600" b="1" u="sng" smtClean="0">
                <a:solidFill>
                  <a:srgbClr val="FF9900"/>
                </a:solidFill>
                <a:effectLst>
                  <a:outerShdw blurRad="38100" dist="38100" dir="2700000" algn="tl">
                    <a:srgbClr val="000000"/>
                  </a:outerShdw>
                </a:effectLst>
              </a:rPr>
              <a:t>Έχει εξαγγελθεί ότι το 20% στα αδιανέμητα κέρδη   θα εφαρμοστεί από το 2011</a:t>
            </a:r>
            <a:r>
              <a:rPr lang="el-GR" sz="2600" b="1" smtClean="0">
                <a:effectLst>
                  <a:outerShdw blurRad="38100" dist="38100" dir="2700000" algn="tl">
                    <a:srgbClr val="000000"/>
                  </a:outerShdw>
                </a:effectLst>
              </a:rPr>
              <a:t>. </a:t>
            </a:r>
          </a:p>
          <a:p>
            <a:pPr eaLnBrk="1" hangingPunct="1">
              <a:defRPr/>
            </a:pPr>
            <a:r>
              <a:rPr lang="el-GR" sz="2600" b="1" smtClean="0">
                <a:effectLst>
                  <a:outerShdw blurRad="38100" dist="38100" dir="2700000" algn="tl">
                    <a:srgbClr val="000000"/>
                  </a:outerShdw>
                </a:effectLst>
              </a:rPr>
              <a:t>Τα </a:t>
            </a:r>
            <a:r>
              <a:rPr lang="el-GR" sz="2600" b="1" smtClean="0">
                <a:solidFill>
                  <a:srgbClr val="FFFF00"/>
                </a:solidFill>
                <a:effectLst>
                  <a:outerShdw blurRad="38100" dist="38100" dir="2700000" algn="tl">
                    <a:srgbClr val="000000"/>
                  </a:outerShdw>
                </a:effectLst>
              </a:rPr>
              <a:t>διανεμόμενα κέρδη </a:t>
            </a:r>
            <a:r>
              <a:rPr lang="en-US" sz="2600" b="1" smtClean="0">
                <a:solidFill>
                  <a:srgbClr val="FFFF00"/>
                </a:solidFill>
                <a:effectLst>
                  <a:outerShdw blurRad="38100" dist="38100" dir="2700000" algn="tl">
                    <a:srgbClr val="000000"/>
                  </a:outerShdw>
                </a:effectLst>
              </a:rPr>
              <a:t> </a:t>
            </a:r>
            <a:r>
              <a:rPr lang="el-GR" sz="2600" b="1" smtClean="0">
                <a:effectLst>
                  <a:outerShdw blurRad="38100" dist="38100" dir="2700000" algn="tl">
                    <a:srgbClr val="000000"/>
                  </a:outerShdw>
                </a:effectLst>
              </a:rPr>
              <a:t>- με τη μορφή αμοιβών και ποσοστών στα μέλη ΔΣ και στους διευθυντές, αμοιβών στο εργατοϋπαλληλικό προσωπικό, εκτός μισθού, μερισμάτων ή προμερισμάτων- </a:t>
            </a:r>
            <a:r>
              <a:rPr lang="el-GR" sz="2600" b="1" u="sng" smtClean="0">
                <a:solidFill>
                  <a:schemeClr val="tx2"/>
                </a:solidFill>
                <a:effectLst>
                  <a:outerShdw blurRad="38100" dist="38100" dir="2700000" algn="tl">
                    <a:srgbClr val="000000"/>
                  </a:outerShdw>
                </a:effectLst>
              </a:rPr>
              <a:t> φορολογούνται με 40%.</a:t>
            </a:r>
            <a:r>
              <a:rPr lang="el-GR" sz="2600" b="1" smtClean="0">
                <a:effectLst>
                  <a:outerShdw blurRad="38100" dist="38100" dir="2700000" algn="tl">
                    <a:srgbClr val="000000"/>
                  </a:outerShdw>
                </a:effectLst>
              </a:rPr>
              <a:t> </a:t>
            </a:r>
          </a:p>
          <a:p>
            <a:pPr eaLnBrk="1" hangingPunct="1">
              <a:defRPr/>
            </a:pPr>
            <a:r>
              <a:rPr lang="el-GR" sz="2600" b="1" smtClean="0">
                <a:effectLst>
                  <a:outerShdw blurRad="38100" dist="38100" dir="2700000" algn="tl">
                    <a:srgbClr val="000000"/>
                  </a:outerShdw>
                </a:effectLst>
              </a:rPr>
              <a:t>Η ίδια φορολογική αντιμετώπιση προβλέπεται και για τα κέρδη που κεφαλαιοποιούν ή διανέμουν ΕΠΕ, καθώς και για τα κέρδη που εξάγει ή πιστώνει υποκατάστημα αλλοδαπής επιχείρησης στο κεντρικό του.</a:t>
            </a:r>
          </a:p>
          <a:p>
            <a:pPr eaLnBrk="1" hangingPunct="1">
              <a:buFontTx/>
              <a:buNone/>
              <a:defRPr/>
            </a:pPr>
            <a:endParaRPr lang="el-GR" sz="2400" b="1" smtClean="0">
              <a:effectLst>
                <a:outerShdw blurRad="38100" dist="38100" dir="2700000" algn="tl">
                  <a:srgbClr val="000000"/>
                </a:outerShdw>
              </a:effectLst>
            </a:endParaRPr>
          </a:p>
        </p:txBody>
      </p:sp>
      <p:sp>
        <p:nvSpPr>
          <p:cNvPr id="8294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DCAB01B1-C00C-4A9D-978D-CACA31FF7FA6}" type="slidenum">
              <a:rPr lang="el-GR" sz="1400"/>
              <a:pPr algn="r"/>
              <a:t>67</a:t>
            </a:fld>
            <a:endParaRPr lang="el-GR" sz="1400"/>
          </a:p>
        </p:txBody>
      </p:sp>
      <p:pic>
        <p:nvPicPr>
          <p:cNvPr id="82947"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23900"/>
            <a:ext cx="8929688" cy="5524500"/>
          </a:xfrm>
        </p:spPr>
        <p:txBody>
          <a:bodyPr/>
          <a:lstStyle/>
          <a:p>
            <a:pPr eaLnBrk="1" hangingPunct="1">
              <a:defRPr/>
            </a:pPr>
            <a:r>
              <a:rPr lang="el-GR" sz="2800" b="1" u="sng" smtClean="0">
                <a:solidFill>
                  <a:schemeClr val="tx2"/>
                </a:solidFill>
                <a:effectLst>
                  <a:outerShdw blurRad="38100" dist="38100" dir="2700000" algn="tl">
                    <a:srgbClr val="000000"/>
                  </a:outerShdw>
                </a:effectLst>
              </a:rPr>
              <a:t>Το φυσικό πρόσωπο που λαμβάνει τα κέρδη αυτά τα συμπεριλαμβάνει στη δήλωση φορολογίας εισοδήματος για να φορολογηθούν σύμφωνα με τη κλίμακα</a:t>
            </a:r>
            <a:r>
              <a:rPr lang="el-GR" sz="2800" b="1" smtClean="0">
                <a:effectLst>
                  <a:outerShdw blurRad="38100" dist="38100" dir="2700000" algn="tl">
                    <a:srgbClr val="000000"/>
                  </a:outerShdw>
                </a:effectLst>
              </a:rPr>
              <a:t> του άρθρου 9 του ΚΦΕ αλλά έχει το δικαίωμα να εκπέσει από το φόρο που αναλογεί στο συνολικό εισόδημα του το ποσό του εταιρικού φόρου (40%) που αντιστοιχεί σε αυτά τα κέρδη.</a:t>
            </a:r>
          </a:p>
          <a:p>
            <a:pPr eaLnBrk="1" hangingPunct="1">
              <a:buFontTx/>
              <a:buNone/>
              <a:defRPr/>
            </a:pPr>
            <a:endParaRPr lang="el-GR" sz="2800" b="1" smtClean="0">
              <a:effectLst>
                <a:outerShdw blurRad="38100" dist="38100" dir="2700000" algn="tl">
                  <a:srgbClr val="000000"/>
                </a:outerShdw>
              </a:effectLst>
            </a:endParaRPr>
          </a:p>
          <a:p>
            <a:pPr eaLnBrk="1" hangingPunct="1">
              <a:buFontTx/>
              <a:buNone/>
              <a:defRPr/>
            </a:pPr>
            <a:endParaRPr lang="el-GR" sz="2400" b="1" smtClean="0">
              <a:effectLst>
                <a:outerShdw blurRad="38100" dist="38100" dir="2700000" algn="tl">
                  <a:srgbClr val="000000"/>
                </a:outerShdw>
              </a:effectLst>
            </a:endParaRPr>
          </a:p>
        </p:txBody>
      </p:sp>
      <p:sp>
        <p:nvSpPr>
          <p:cNvPr id="8397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96F6E102-BE61-4595-9F1B-395BF7B0528F}" type="slidenum">
              <a:rPr lang="el-GR" sz="1400"/>
              <a:pPr algn="r"/>
              <a:t>68</a:t>
            </a:fld>
            <a:endParaRPr lang="el-GR" sz="1400"/>
          </a:p>
        </p:txBody>
      </p:sp>
      <p:pic>
        <p:nvPicPr>
          <p:cNvPr id="83971"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4313" y="1181100"/>
            <a:ext cx="8501062" cy="5524500"/>
          </a:xfrm>
        </p:spPr>
        <p:txBody>
          <a:bodyPr/>
          <a:lstStyle/>
          <a:p>
            <a:pPr eaLnBrk="1" hangingPunct="1">
              <a:defRPr/>
            </a:pPr>
            <a:r>
              <a:rPr lang="el-GR" sz="2800" b="1" smtClean="0">
                <a:effectLst>
                  <a:outerShdw blurRad="38100" dist="38100" dir="2700000" algn="tl">
                    <a:srgbClr val="000000"/>
                  </a:outerShdw>
                </a:effectLst>
              </a:rPr>
              <a:t>Αν σε καθαρά κέρδη </a:t>
            </a:r>
            <a:r>
              <a:rPr lang="en-US" sz="2800" b="1" smtClean="0">
                <a:effectLst>
                  <a:outerShdw blurRad="38100" dist="38100" dir="2700000" algn="tl">
                    <a:srgbClr val="000000"/>
                  </a:outerShdw>
                </a:effectLst>
              </a:rPr>
              <a:t>AE</a:t>
            </a:r>
            <a:r>
              <a:rPr lang="el-GR" sz="2800" b="1" smtClean="0">
                <a:effectLst>
                  <a:outerShdw blurRad="38100" dist="38100" dir="2700000" algn="tl">
                    <a:srgbClr val="000000"/>
                  </a:outerShdw>
                </a:effectLst>
              </a:rPr>
              <a:t> ή </a:t>
            </a:r>
            <a:r>
              <a:rPr lang="en-US" sz="2800" b="1" smtClean="0">
                <a:effectLst>
                  <a:outerShdw blurRad="38100" dist="38100" dir="2700000" algn="tl">
                    <a:srgbClr val="000000"/>
                  </a:outerShdw>
                </a:effectLst>
              </a:rPr>
              <a:t>E</a:t>
            </a:r>
            <a:r>
              <a:rPr lang="el-GR" sz="2800" b="1" smtClean="0">
                <a:effectLst>
                  <a:outerShdw blurRad="38100" dist="38100" dir="2700000" algn="tl">
                    <a:srgbClr val="000000"/>
                  </a:outerShdw>
                </a:effectLst>
              </a:rPr>
              <a:t>ΠΕ ή συνεταιρισμού περιλαμβάνονται και μερίσματα ή κέρδη από τη συμμετοχή σε άλλη ΑΕ  ή ΕΠΕ ή  συνεταιρισμό, για τα οποία έχει ήδη καταβληθεί ο εταιρικός φόρος επί των διανεμομένων κερδών (40%), σε περαιτέρω διανομή τους, </a:t>
            </a:r>
            <a:r>
              <a:rPr lang="el-GR" sz="2800" b="1" u="sng" smtClean="0">
                <a:solidFill>
                  <a:schemeClr val="tx2"/>
                </a:solidFill>
                <a:effectLst>
                  <a:outerShdw blurRad="38100" dist="38100" dir="2700000" algn="tl">
                    <a:srgbClr val="000000"/>
                  </a:outerShdw>
                </a:effectLst>
              </a:rPr>
              <a:t>αφαιρείται από το φόρο που οφείλεται το μέρος του φόρου που έχει ήδη καταβληθεί και αναλογεί σε αυτά τα εισοδήματα.</a:t>
            </a:r>
          </a:p>
          <a:p>
            <a:pPr>
              <a:defRPr/>
            </a:pPr>
            <a:r>
              <a:rPr lang="el-GR" sz="2800" b="1" smtClean="0">
                <a:effectLst>
                  <a:outerShdw blurRad="38100" dist="38100" dir="2700000" algn="tl">
                    <a:srgbClr val="000000"/>
                  </a:outerShdw>
                </a:effectLst>
              </a:rPr>
              <a:t>Τα παραπάνω ισχύουν για κέρδη που προκύπτουν από ισολογισμούς που συντάσσονται από την 31.12.2010 και μετά.</a:t>
            </a:r>
          </a:p>
          <a:p>
            <a:pPr eaLnBrk="1" hangingPunct="1">
              <a:buFontTx/>
              <a:buNone/>
              <a:defRPr/>
            </a:pPr>
            <a:endParaRPr lang="el-GR" sz="2800" smtClean="0"/>
          </a:p>
          <a:p>
            <a:pPr eaLnBrk="1" hangingPunct="1">
              <a:buFontTx/>
              <a:buNone/>
              <a:defRPr/>
            </a:pPr>
            <a:endParaRPr lang="el-GR" sz="2800" smtClean="0"/>
          </a:p>
          <a:p>
            <a:pPr eaLnBrk="1" hangingPunct="1">
              <a:buFontTx/>
              <a:buNone/>
              <a:defRPr/>
            </a:pPr>
            <a:endParaRPr lang="el-GR" sz="2400" smtClean="0"/>
          </a:p>
          <a:p>
            <a:pPr eaLnBrk="1" hangingPunct="1">
              <a:buFontTx/>
              <a:buNone/>
              <a:defRPr/>
            </a:pPr>
            <a:endParaRPr lang="el-GR" sz="2400" smtClean="0"/>
          </a:p>
          <a:p>
            <a:pPr eaLnBrk="1" hangingPunct="1">
              <a:buFontTx/>
              <a:buNone/>
              <a:defRPr/>
            </a:pPr>
            <a:endParaRPr lang="el-GR" sz="2400" b="1" smtClean="0">
              <a:effectLst>
                <a:outerShdw blurRad="38100" dist="38100" dir="2700000" algn="tl">
                  <a:srgbClr val="000000"/>
                </a:outerShdw>
              </a:effectLst>
            </a:endParaRPr>
          </a:p>
        </p:txBody>
      </p:sp>
      <p:sp>
        <p:nvSpPr>
          <p:cNvPr id="8499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5FBF7671-E8F9-4C32-93F0-FA0A414F97AC}" type="slidenum">
              <a:rPr lang="el-GR" sz="1400"/>
              <a:pPr algn="r"/>
              <a:t>69</a:t>
            </a:fld>
            <a:endParaRPr lang="el-GR" sz="1400"/>
          </a:p>
        </p:txBody>
      </p:sp>
      <p:pic>
        <p:nvPicPr>
          <p:cNvPr id="84995"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857DAC1-EC0D-4016-89E2-2673461D9533}" type="slidenum">
              <a:rPr lang="el-GR" sz="1400"/>
              <a:pPr algn="r"/>
              <a:t>7</a:t>
            </a:fld>
            <a:endParaRPr lang="el-GR" sz="1400"/>
          </a:p>
        </p:txBody>
      </p:sp>
      <p:sp>
        <p:nvSpPr>
          <p:cNvPr id="12290" name="Rectangle 2"/>
          <p:cNvSpPr>
            <a:spLocks noGrp="1" noChangeArrowheads="1"/>
          </p:cNvSpPr>
          <p:nvPr>
            <p:ph type="title" idx="4294967295"/>
          </p:nvPr>
        </p:nvSpPr>
        <p:spPr>
          <a:xfrm>
            <a:off x="214313" y="-315913"/>
            <a:ext cx="8929687" cy="1430338"/>
          </a:xfrm>
          <a:effectLst>
            <a:outerShdw dist="35921" dir="2700000" algn="ctr" rotWithShape="0">
              <a:schemeClr val="bg2"/>
            </a:outerShdw>
          </a:effectLst>
        </p:spPr>
        <p:txBody>
          <a:bodyPr/>
          <a:lstStyle/>
          <a:p>
            <a:pPr eaLnBrk="1" hangingPunct="1">
              <a:defRPr/>
            </a:pPr>
            <a:r>
              <a:rPr lang="el-GR" sz="2800" b="1" smtClean="0">
                <a:effectLst>
                  <a:outerShdw blurRad="38100" dist="38100" dir="2700000" algn="tl">
                    <a:srgbClr val="000000"/>
                  </a:outerShdw>
                </a:effectLst>
              </a:rPr>
              <a:t>                    Φορολογία εισοδήματος –  Φυσικά πρόσωπα</a:t>
            </a:r>
            <a:endParaRPr lang="el-GR" sz="2800" b="1" smtClean="0">
              <a:effectLst>
                <a:outerShdw blurRad="38100" dist="38100" dir="2700000" algn="tl">
                  <a:srgbClr val="000000"/>
                </a:outerShdw>
              </a:effectLst>
              <a:latin typeface="Arial" charset="0"/>
              <a:cs typeface="Arial" charset="0"/>
            </a:endParaRPr>
          </a:p>
        </p:txBody>
      </p:sp>
      <p:sp>
        <p:nvSpPr>
          <p:cNvPr id="12291" name="Rectangle 3"/>
          <p:cNvSpPr>
            <a:spLocks noGrp="1" noChangeArrowheads="1"/>
          </p:cNvSpPr>
          <p:nvPr>
            <p:ph type="body" idx="4294967295"/>
          </p:nvPr>
        </p:nvSpPr>
        <p:spPr>
          <a:xfrm>
            <a:off x="0" y="652463"/>
            <a:ext cx="9144000" cy="6205537"/>
          </a:xfrm>
          <a:effectLst>
            <a:outerShdw dist="35921" dir="2700000" algn="ctr" rotWithShape="0">
              <a:schemeClr val="bg2"/>
            </a:outerShdw>
          </a:effectLst>
        </p:spPr>
        <p:txBody>
          <a:bodyPr/>
          <a:lstStyle/>
          <a:p>
            <a:pPr eaLnBrk="1" hangingPunct="1">
              <a:buFontTx/>
              <a:buNone/>
              <a:defRPr/>
            </a:pPr>
            <a:r>
              <a:rPr lang="el-GR" sz="2000" b="1" smtClean="0">
                <a:effectLst>
                  <a:outerShdw blurRad="38100" dist="38100" dir="2700000" algn="tl">
                    <a:srgbClr val="000000"/>
                  </a:outerShdw>
                </a:effectLst>
              </a:rPr>
              <a:t>  </a:t>
            </a:r>
          </a:p>
          <a:p>
            <a:pPr algn="ctr">
              <a:buFontTx/>
              <a:buNone/>
              <a:defRPr/>
            </a:pPr>
            <a:r>
              <a:rPr lang="el-GR" sz="2000" b="1" smtClean="0">
                <a:effectLst>
                  <a:outerShdw blurRad="38100" dist="38100" dir="2700000" algn="tl">
                    <a:srgbClr val="000000"/>
                  </a:outerShdw>
                </a:effectLst>
              </a:rPr>
              <a:t>    </a:t>
            </a:r>
            <a:r>
              <a:rPr lang="el-GR" b="1" smtClean="0">
                <a:solidFill>
                  <a:srgbClr val="FF9900"/>
                </a:solidFill>
                <a:effectLst>
                  <a:outerShdw blurRad="38100" dist="38100" dir="2700000" algn="tl">
                    <a:srgbClr val="000000"/>
                  </a:outerShdw>
                </a:effectLst>
              </a:rPr>
              <a:t>Το σύστημα των αποδείξεων</a:t>
            </a:r>
          </a:p>
          <a:p>
            <a:pPr>
              <a:defRPr/>
            </a:pPr>
            <a:r>
              <a:rPr lang="el-GR" sz="2800" b="1" smtClean="0">
                <a:effectLst>
                  <a:outerShdw blurRad="38100" dist="38100" dir="2700000" algn="tl">
                    <a:srgbClr val="000000"/>
                  </a:outerShdw>
                </a:effectLst>
              </a:rPr>
              <a:t>Η πιο πολυσυζητημένη αλλαγή στον προσδιορισμό του φόρου, είναι η συλλογή και προσκόμιση από τον φορολογούμενο αποδείξεων δαπανών, προκειμένου να έχει ισχύ το αφορολόγητο ποσό του Α  κλιμακίου. </a:t>
            </a:r>
          </a:p>
          <a:p>
            <a:pPr>
              <a:defRPr/>
            </a:pPr>
            <a:r>
              <a:rPr lang="el-GR" sz="2800" b="1" smtClean="0">
                <a:effectLst>
                  <a:outerShdw blurRad="38100" dist="38100" dir="2700000" algn="tl">
                    <a:srgbClr val="000000"/>
                  </a:outerShdw>
                </a:effectLst>
              </a:rPr>
              <a:t>Το ποσό των αποδείξεων που πρέπει να συλλεχθούν </a:t>
            </a:r>
            <a:r>
              <a:rPr lang="el-GR" sz="2800" b="1" u="sng" smtClean="0">
                <a:solidFill>
                  <a:schemeClr val="tx2"/>
                </a:solidFill>
                <a:effectLst>
                  <a:outerShdw blurRad="38100" dist="38100" dir="2700000" algn="tl">
                    <a:srgbClr val="000000"/>
                  </a:outerShdw>
                </a:effectLst>
              </a:rPr>
              <a:t>συναρτάται με το δηλούμενο και φορολογούμενο εισόδημα </a:t>
            </a:r>
          </a:p>
          <a:p>
            <a:pPr>
              <a:defRPr/>
            </a:pPr>
            <a:r>
              <a:rPr lang="el-GR" sz="2800" b="1" smtClean="0">
                <a:effectLst>
                  <a:outerShdw blurRad="38100" dist="38100" dir="2700000" algn="tl">
                    <a:srgbClr val="000000"/>
                  </a:outerShdw>
                </a:effectLst>
              </a:rPr>
              <a:t>Η βασική ιδέα του νέου συστήματος είναι η δημιουργία </a:t>
            </a:r>
            <a:r>
              <a:rPr lang="el-GR" sz="2800" b="1" u="sng" smtClean="0">
                <a:effectLst>
                  <a:outerShdw blurRad="38100" dist="38100" dir="2700000" algn="tl">
                    <a:srgbClr val="000000"/>
                  </a:outerShdw>
                </a:effectLst>
              </a:rPr>
              <a:t>«σύγκρουσης» συμφερόντων</a:t>
            </a:r>
            <a:r>
              <a:rPr lang="el-GR" sz="2800" b="1" smtClean="0">
                <a:effectLst>
                  <a:outerShdw blurRad="38100" dist="38100" dir="2700000" algn="tl">
                    <a:srgbClr val="000000"/>
                  </a:outerShdw>
                </a:effectLst>
              </a:rPr>
              <a:t> μεταξύ του αγοραστή και του πωλητή των αγαθών ή υπηρεσιών. </a:t>
            </a:r>
            <a:endParaRPr lang="en-US" sz="2800" b="1" smtClean="0">
              <a:effectLst>
                <a:outerShdw blurRad="38100" dist="38100" dir="2700000" algn="tl">
                  <a:srgbClr val="000000"/>
                </a:outerShdw>
              </a:effectLst>
              <a:latin typeface="Arial" charset="0"/>
              <a:cs typeface="Arial" charset="0"/>
            </a:endParaRPr>
          </a:p>
        </p:txBody>
      </p:sp>
      <p:pic>
        <p:nvPicPr>
          <p:cNvPr id="21508" name="Picture 6"/>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p:cTn id="14" dur="1000" fill="hold"/>
                                        <p:tgtEl>
                                          <p:spTgt spid="1229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 calcmode="lin" valueType="num">
                                      <p:cBhvr>
                                        <p:cTn id="21" dur="1000" fill="hold"/>
                                        <p:tgtEl>
                                          <p:spTgt spid="1229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 calcmode="lin" valueType="num">
                                      <p:cBhvr>
                                        <p:cTn id="28" dur="1000" fill="hold"/>
                                        <p:tgtEl>
                                          <p:spTgt spid="1229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 calcmode="lin" valueType="num">
                                      <p:cBhvr>
                                        <p:cTn id="35" dur="1000" fill="hold"/>
                                        <p:tgtEl>
                                          <p:spTgt spid="12291">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122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2291">
                                            <p:txEl>
                                              <p:pRg st="4" end="4"/>
                                            </p:txEl>
                                          </p:spTgt>
                                        </p:tgtEl>
                                        <p:attrNameLst>
                                          <p:attrName>style.visibility</p:attrName>
                                        </p:attrNameLst>
                                      </p:cBhvr>
                                      <p:to>
                                        <p:strVal val="visible"/>
                                      </p:to>
                                    </p:set>
                                    <p:anim calcmode="lin" valueType="num">
                                      <p:cBhvr>
                                        <p:cTn id="42" dur="1000" fill="hold"/>
                                        <p:tgtEl>
                                          <p:spTgt spid="12291">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F4AA1E02-193C-4FED-9A1F-DD16F63F8D6B}" type="slidenum">
              <a:rPr lang="el-GR" sz="1400"/>
              <a:pPr algn="r"/>
              <a:t>70</a:t>
            </a:fld>
            <a:endParaRPr lang="el-GR" sz="1400"/>
          </a:p>
        </p:txBody>
      </p:sp>
      <p:sp>
        <p:nvSpPr>
          <p:cNvPr id="7" name="Rectangle 6"/>
          <p:cNvSpPr/>
          <p:nvPr/>
        </p:nvSpPr>
        <p:spPr>
          <a:xfrm>
            <a:off x="214313" y="1031875"/>
            <a:ext cx="8643937" cy="5302250"/>
          </a:xfrm>
          <a:prstGeom prst="rect">
            <a:avLst/>
          </a:prstGeom>
        </p:spPr>
        <p:txBody>
          <a:bodyPr>
            <a:spAutoFit/>
          </a:bodyPr>
          <a:lstStyle/>
          <a:p>
            <a:pPr eaLnBrk="0" hangingPunct="0">
              <a:spcBef>
                <a:spcPct val="20000"/>
              </a:spcBef>
              <a:buFontTx/>
              <a:buChar char="•"/>
              <a:defRPr/>
            </a:pPr>
            <a:r>
              <a:rPr lang="el-GR" sz="2800" b="1">
                <a:effectLst>
                  <a:outerShdw blurRad="38100" dist="38100" dir="2700000" algn="tl">
                    <a:srgbClr val="000000"/>
                  </a:outerShdw>
                </a:effectLst>
              </a:rPr>
              <a:t>Την ίδια φορολογία υφίστανται και κέρδη παρελθουσών χρήσεων που διανέμονται ή κεφαλαιοποιούνται από 1.1.2011. Από το φόρο των διανεμομένων ή κεφαλαιοποιούμενων  κερδών αφαιρείται ο φόρος εισοδήματος που είχε καταβληθεί στις χρήσεις αυτές και αντιστοιχεί στα εισοδήματα αυτά.</a:t>
            </a:r>
          </a:p>
          <a:p>
            <a:pPr eaLnBrk="0" hangingPunct="0">
              <a:spcBef>
                <a:spcPct val="20000"/>
              </a:spcBef>
              <a:buFontTx/>
              <a:buChar char="•"/>
              <a:defRPr/>
            </a:pPr>
            <a:endParaRPr lang="el-GR" sz="2800" b="1">
              <a:effectLst>
                <a:outerShdw blurRad="38100" dist="38100" dir="2700000" algn="tl">
                  <a:srgbClr val="000000"/>
                </a:outerShdw>
              </a:effectLst>
            </a:endParaRPr>
          </a:p>
          <a:p>
            <a:pPr>
              <a:buFont typeface="Arial" charset="0"/>
              <a:buChar char="•"/>
              <a:defRPr/>
            </a:pPr>
            <a:r>
              <a:rPr lang="el-GR" sz="2800" b="1">
                <a:effectLst>
                  <a:outerShdw blurRad="38100" dist="38100" dir="2700000" algn="tl">
                    <a:srgbClr val="000000"/>
                  </a:outerShdw>
                </a:effectLst>
              </a:rPr>
              <a:t>Καθιερώνεται </a:t>
            </a:r>
            <a:r>
              <a:rPr lang="el-GR" sz="2800" b="1" u="sng">
                <a:solidFill>
                  <a:schemeClr val="tx2"/>
                </a:solidFill>
                <a:effectLst>
                  <a:outerShdw blurRad="38100" dist="38100" dir="2700000" algn="tl">
                    <a:srgbClr val="000000"/>
                  </a:outerShdw>
                </a:effectLst>
              </a:rPr>
              <a:t>έκπτωση 1,5% επί της εφάπαξ</a:t>
            </a:r>
            <a:r>
              <a:rPr lang="el-GR" sz="2800" b="1">
                <a:effectLst>
                  <a:outerShdw blurRad="38100" dist="38100" dir="2700000" algn="tl">
                    <a:srgbClr val="000000"/>
                  </a:outerShdw>
                </a:effectLst>
              </a:rPr>
              <a:t> καταβολής του οφειλόμενου φόρου εισοδήματος.</a:t>
            </a:r>
          </a:p>
          <a:p>
            <a:pPr>
              <a:defRPr/>
            </a:pPr>
            <a:endParaRPr lang="el-GR" sz="2800" b="1">
              <a:effectLst>
                <a:outerShdw blurRad="38100" dist="38100" dir="2700000" algn="tl">
                  <a:srgbClr val="000000"/>
                </a:outerShdw>
              </a:effectLst>
            </a:endParaRPr>
          </a:p>
          <a:p>
            <a:pPr>
              <a:defRPr/>
            </a:pPr>
            <a:endParaRPr lang="el-GR" sz="2800"/>
          </a:p>
        </p:txBody>
      </p:sp>
      <p:pic>
        <p:nvPicPr>
          <p:cNvPr id="86019"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3571875"/>
            <a:ext cx="9144000" cy="1143000"/>
          </a:xfrm>
        </p:spPr>
        <p:txBody>
          <a:bodyPr/>
          <a:lstStyle/>
          <a:p>
            <a:pPr marL="723900" indent="-457200" algn="l" eaLnBrk="1" hangingPunct="1">
              <a:defRPr/>
            </a:pP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r>
              <a:rPr lang="el-GR" sz="3200" b="1" smtClean="0">
                <a:solidFill>
                  <a:srgbClr val="FFCC00"/>
                </a:solidFill>
                <a:effectLst>
                  <a:outerShdw blurRad="38100" dist="38100" dir="2700000" algn="tl">
                    <a:srgbClr val="000000"/>
                  </a:outerShdw>
                </a:effectLst>
              </a:rPr>
              <a:t>ΕΙΔΙΚΕΣ ΡΥΘΜΙΣΕΙΣ ΓΙΑ ΣΥΝΑΛΛΑΓΕΣ </a:t>
            </a:r>
            <a:br>
              <a:rPr lang="el-GR" sz="3200" b="1" smtClean="0">
                <a:solidFill>
                  <a:srgbClr val="FFCC00"/>
                </a:solidFill>
                <a:effectLst>
                  <a:outerShdw blurRad="38100" dist="38100" dir="2700000" algn="tl">
                    <a:srgbClr val="000000"/>
                  </a:outerShdw>
                </a:effectLst>
              </a:rPr>
            </a:br>
            <a:r>
              <a:rPr lang="el-GR" sz="3200" b="1" smtClean="0">
                <a:solidFill>
                  <a:srgbClr val="FFCC00"/>
                </a:solidFill>
                <a:effectLst>
                  <a:outerShdw blurRad="38100" dist="38100" dir="2700000" algn="tl">
                    <a:srgbClr val="000000"/>
                  </a:outerShdw>
                </a:effectLst>
              </a:rPr>
              <a:t>ΜΕ ΕΤΑΙΡΙΕΣ ΕΓΚΑΤΕΣΤΗΜΕΝΕΣ ΣΕ </a:t>
            </a:r>
            <a:br>
              <a:rPr lang="el-GR" sz="3200" b="1" smtClean="0">
                <a:solidFill>
                  <a:srgbClr val="FFCC00"/>
                </a:solidFill>
                <a:effectLst>
                  <a:outerShdw blurRad="38100" dist="38100" dir="2700000" algn="tl">
                    <a:srgbClr val="000000"/>
                  </a:outerShdw>
                </a:effectLst>
              </a:rPr>
            </a:br>
            <a:r>
              <a:rPr lang="el-GR" sz="3200" b="1" smtClean="0">
                <a:solidFill>
                  <a:srgbClr val="FFCC00"/>
                </a:solidFill>
                <a:effectLst>
                  <a:outerShdw blurRad="38100" dist="38100" dir="2700000" algn="tl">
                    <a:srgbClr val="000000"/>
                  </a:outerShdw>
                </a:effectLst>
              </a:rPr>
              <a:t>	 </a:t>
            </a:r>
            <a:r>
              <a:rPr lang="el-GR" sz="3200" b="1" smtClean="0">
                <a:solidFill>
                  <a:srgbClr val="00FF00"/>
                </a:solidFill>
                <a:effectLst>
                  <a:outerShdw blurRad="38100" dist="38100" dir="2700000" algn="tl">
                    <a:srgbClr val="000000"/>
                  </a:outerShdw>
                </a:effectLst>
              </a:rPr>
              <a:t>- Ι. ΜΗ ΣΥΝΕΡΓΑΣΙΜΑ ΚΡΑΤΗ   </a:t>
            </a:r>
            <a:br>
              <a:rPr lang="el-GR" sz="3200" b="1" smtClean="0">
                <a:solidFill>
                  <a:srgbClr val="00FF00"/>
                </a:solidFill>
                <a:effectLst>
                  <a:outerShdw blurRad="38100" dist="38100" dir="2700000" algn="tl">
                    <a:srgbClr val="000000"/>
                  </a:outerShdw>
                </a:effectLst>
              </a:rPr>
            </a:br>
            <a:r>
              <a:rPr lang="el-GR" sz="3200" b="1" smtClean="0">
                <a:solidFill>
                  <a:srgbClr val="00FF00"/>
                </a:solidFill>
                <a:effectLst>
                  <a:outerShdw blurRad="38100" dist="38100" dir="2700000" algn="tl">
                    <a:srgbClr val="000000"/>
                  </a:outerShdw>
                </a:effectLst>
              </a:rPr>
              <a:t>                              ΚΑΙ </a:t>
            </a:r>
            <a:br>
              <a:rPr lang="el-GR" sz="3200" b="1" smtClean="0">
                <a:solidFill>
                  <a:srgbClr val="00FF00"/>
                </a:solidFill>
                <a:effectLst>
                  <a:outerShdw blurRad="38100" dist="38100" dir="2700000" algn="tl">
                    <a:srgbClr val="000000"/>
                  </a:outerShdw>
                </a:effectLst>
              </a:rPr>
            </a:br>
            <a:r>
              <a:rPr lang="el-GR" sz="3200" b="1" smtClean="0">
                <a:solidFill>
                  <a:srgbClr val="00FF00"/>
                </a:solidFill>
                <a:effectLst>
                  <a:outerShdw blurRad="38100" dist="38100" dir="2700000" algn="tl">
                    <a:srgbClr val="000000"/>
                  </a:outerShdw>
                </a:effectLst>
              </a:rPr>
              <a:t> 	- ΙΙ. ΚΡΑΤΗ ΜΕ ΠΡΟΝΟΜΙΑΚΟ    </a:t>
            </a:r>
            <a:br>
              <a:rPr lang="el-GR" sz="3200" b="1" smtClean="0">
                <a:solidFill>
                  <a:srgbClr val="00FF00"/>
                </a:solidFill>
                <a:effectLst>
                  <a:outerShdw blurRad="38100" dist="38100" dir="2700000" algn="tl">
                    <a:srgbClr val="000000"/>
                  </a:outerShdw>
                </a:effectLst>
              </a:rPr>
            </a:br>
            <a:r>
              <a:rPr lang="el-GR" sz="3200" b="1" smtClean="0">
                <a:solidFill>
                  <a:srgbClr val="00FF00"/>
                </a:solidFill>
                <a:effectLst>
                  <a:outerShdw blurRad="38100" dist="38100" dir="2700000" algn="tl">
                    <a:srgbClr val="000000"/>
                  </a:outerShdw>
                </a:effectLst>
              </a:rPr>
              <a:t>   	ΦΟΡΟΛΟΓΙΚΟ ΚΑΘΕΣΤΩΣ</a:t>
            </a:r>
            <a:r>
              <a:rPr lang="el-GR" sz="4000" b="1" smtClean="0">
                <a:solidFill>
                  <a:srgbClr val="00FF00"/>
                </a:solidFill>
                <a:effectLst>
                  <a:outerShdw blurRad="38100" dist="38100" dir="2700000" algn="tl">
                    <a:srgbClr val="000000"/>
                  </a:outerShdw>
                </a:effectLst>
              </a:rPr>
              <a:t/>
            </a:r>
            <a:br>
              <a:rPr lang="el-GR" sz="4000" b="1" smtClean="0">
                <a:solidFill>
                  <a:srgbClr val="00FF00"/>
                </a:solidFill>
                <a:effectLst>
                  <a:outerShdw blurRad="38100" dist="38100" dir="2700000" algn="tl">
                    <a:srgbClr val="000000"/>
                  </a:outerShdw>
                </a:effectLst>
              </a:rPr>
            </a:br>
            <a:r>
              <a:rPr lang="el-GR" sz="4000" b="1" smtClean="0">
                <a:solidFill>
                  <a:srgbClr val="B75417"/>
                </a:solidFill>
                <a:effectLst>
                  <a:outerShdw blurRad="38100" dist="38100" dir="2700000" algn="tl">
                    <a:srgbClr val="000000"/>
                  </a:outerShdw>
                </a:effectLst>
              </a:rPr>
              <a:t/>
            </a:r>
            <a:br>
              <a:rPr lang="el-GR" sz="4000" b="1" smtClean="0">
                <a:solidFill>
                  <a:srgbClr val="B75417"/>
                </a:solidFill>
                <a:effectLst>
                  <a:outerShdw blurRad="38100" dist="38100" dir="2700000" algn="tl">
                    <a:srgbClr val="000000"/>
                  </a:outerShdw>
                </a:effectLst>
              </a:rPr>
            </a:br>
            <a:r>
              <a:rPr lang="el-GR" sz="4000" b="1" smtClean="0">
                <a:effectLst>
                  <a:outerShdw blurRad="38100" dist="38100" dir="2700000" algn="tl">
                    <a:srgbClr val="000000"/>
                  </a:outerShdw>
                </a:effectLst>
              </a:rPr>
              <a:t>(Νέα άρθρα 51</a:t>
            </a:r>
            <a:r>
              <a:rPr lang="el-GR" sz="4000" b="1" baseline="30000" smtClean="0">
                <a:effectLst>
                  <a:outerShdw blurRad="38100" dist="38100" dir="2700000" algn="tl">
                    <a:srgbClr val="000000"/>
                  </a:outerShdw>
                </a:effectLst>
              </a:rPr>
              <a:t>Α</a:t>
            </a:r>
            <a:r>
              <a:rPr lang="el-GR" sz="4000" b="1" smtClean="0">
                <a:effectLst>
                  <a:outerShdw blurRad="38100" dist="38100" dir="2700000" algn="tl">
                    <a:srgbClr val="000000"/>
                  </a:outerShdw>
                </a:effectLst>
              </a:rPr>
              <a:t>  και 51</a:t>
            </a:r>
            <a:r>
              <a:rPr lang="el-GR" sz="4000" b="1" baseline="30000" smtClean="0">
                <a:effectLst>
                  <a:outerShdw blurRad="38100" dist="38100" dir="2700000" algn="tl">
                    <a:srgbClr val="000000"/>
                  </a:outerShdw>
                </a:effectLst>
              </a:rPr>
              <a:t>Β</a:t>
            </a:r>
            <a:r>
              <a:rPr lang="el-GR" sz="4000" b="1" smtClean="0">
                <a:effectLst>
                  <a:outerShdw blurRad="38100" dist="38100" dir="2700000" algn="tl">
                    <a:srgbClr val="000000"/>
                  </a:outerShdw>
                </a:effectLst>
              </a:rPr>
              <a:t> Κ.Φ.Ε)</a:t>
            </a: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r>
              <a:rPr lang="el-GR" b="1" smtClean="0">
                <a:effectLst>
                  <a:outerShdw blurRad="38100" dist="38100" dir="2700000" algn="tl">
                    <a:srgbClr val="000000"/>
                  </a:outerShdw>
                </a:effectLst>
              </a:rPr>
              <a:t> </a:t>
            </a:r>
            <a:r>
              <a:rPr lang="el-GR" sz="2800" b="1" smtClean="0">
                <a:solidFill>
                  <a:schemeClr val="tx1"/>
                </a:solidFill>
                <a:effectLst>
                  <a:outerShdw blurRad="38100" dist="38100" dir="2700000" algn="tl">
                    <a:srgbClr val="000000"/>
                  </a:outerShdw>
                </a:effectLst>
              </a:rPr>
              <a:t>Οι διατάξεις εφαρμόζονται για δαπάνες που πραγματοποιούνται από 1.1.2010 και μετά.</a:t>
            </a:r>
            <a:br>
              <a:rPr lang="el-GR" sz="2800" b="1" smtClean="0">
                <a:solidFill>
                  <a:schemeClr val="tx1"/>
                </a:solidFill>
                <a:effectLst>
                  <a:outerShdw blurRad="38100" dist="38100" dir="2700000" algn="tl">
                    <a:srgbClr val="000000"/>
                  </a:outerShdw>
                </a:effectLst>
              </a:rPr>
            </a:b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r>
              <a:rPr lang="el-GR" b="1" smtClean="0">
                <a:effectLst>
                  <a:outerShdw blurRad="38100" dist="38100" dir="2700000" algn="tl">
                    <a:srgbClr val="000000"/>
                  </a:outerShdw>
                </a:effectLst>
              </a:rPr>
              <a:t/>
            </a:r>
            <a:br>
              <a:rPr lang="el-GR" b="1" smtClean="0">
                <a:effectLst>
                  <a:outerShdw blurRad="38100" dist="38100" dir="2700000" algn="tl">
                    <a:srgbClr val="000000"/>
                  </a:outerShdw>
                </a:effectLst>
              </a:rPr>
            </a:br>
            <a:endParaRPr lang="el-GR" b="1" smtClean="0">
              <a:effectLst>
                <a:outerShdw blurRad="38100" dist="38100" dir="2700000" algn="tl">
                  <a:srgbClr val="000000"/>
                </a:outerShdw>
              </a:effectLst>
            </a:endParaRPr>
          </a:p>
        </p:txBody>
      </p:sp>
      <p:sp>
        <p:nvSpPr>
          <p:cNvPr id="3" name="Content Placeholder 2"/>
          <p:cNvSpPr>
            <a:spLocks noGrp="1"/>
          </p:cNvSpPr>
          <p:nvPr>
            <p:ph idx="4294967295"/>
          </p:nvPr>
        </p:nvSpPr>
        <p:spPr>
          <a:xfrm>
            <a:off x="214313" y="7215188"/>
            <a:ext cx="8501062" cy="5095875"/>
          </a:xfrm>
        </p:spPr>
        <p:txBody>
          <a:bodyPr/>
          <a:lstStyle/>
          <a:p>
            <a:pPr eaLnBrk="1" hangingPunct="1">
              <a:buFontTx/>
              <a:buNone/>
              <a:defRPr/>
            </a:pPr>
            <a:r>
              <a:rPr lang="el-GR" sz="2600" b="1" spc="-150" dirty="0" smtClean="0">
                <a:effectLst>
                  <a:outerShdw blurRad="38100" dist="38100" dir="2700000" algn="tl">
                    <a:srgbClr val="000000">
                      <a:alpha val="43137"/>
                    </a:srgbClr>
                  </a:outerShdw>
                </a:effectLst>
              </a:rPr>
              <a:t>	</a:t>
            </a:r>
          </a:p>
          <a:p>
            <a:pPr eaLnBrk="1" hangingPunct="1">
              <a:buFontTx/>
              <a:buNone/>
              <a:defRPr/>
            </a:pPr>
            <a:endParaRPr lang="el-GR" sz="2400" b="1" dirty="0" smtClean="0">
              <a:effectLst>
                <a:outerShdw blurRad="38100" dist="38100" dir="2700000" algn="tl">
                  <a:srgbClr val="000000">
                    <a:alpha val="43137"/>
                  </a:srgbClr>
                </a:outerShdw>
              </a:effectLst>
            </a:endParaRPr>
          </a:p>
        </p:txBody>
      </p:sp>
      <p:sp>
        <p:nvSpPr>
          <p:cNvPr id="87043"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1D13C50-A991-4EB7-9E14-820AE8013698}" type="slidenum">
              <a:rPr lang="el-GR" sz="1400"/>
              <a:pPr algn="r"/>
              <a:t>71</a:t>
            </a:fld>
            <a:endParaRPr lang="el-GR" sz="1400"/>
          </a:p>
        </p:txBody>
      </p:sp>
      <p:pic>
        <p:nvPicPr>
          <p:cNvPr id="87044"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3BAF0961-684A-418E-BA0D-FEB9FAB023D8}" type="slidenum">
              <a:rPr lang="el-GR" sz="1400"/>
              <a:pPr algn="r"/>
              <a:t>72</a:t>
            </a:fld>
            <a:endParaRPr lang="el-GR" sz="1400"/>
          </a:p>
        </p:txBody>
      </p:sp>
      <p:sp>
        <p:nvSpPr>
          <p:cNvPr id="7" name="Rectangle 6"/>
          <p:cNvSpPr/>
          <p:nvPr/>
        </p:nvSpPr>
        <p:spPr>
          <a:xfrm>
            <a:off x="214313" y="1285875"/>
            <a:ext cx="8643937" cy="892175"/>
          </a:xfrm>
          <a:prstGeom prst="rect">
            <a:avLst/>
          </a:prstGeom>
        </p:spPr>
        <p:txBody>
          <a:bodyPr>
            <a:spAutoFit/>
          </a:bodyPr>
          <a:lstStyle/>
          <a:p>
            <a:pPr>
              <a:buFont typeface="Arial" pitchFamily="34" charset="0"/>
              <a:buChar char="•"/>
              <a:defRPr/>
            </a:pPr>
            <a:endParaRPr lang="el-GR" sz="2800" b="1" spc="-150" dirty="0">
              <a:effectLst>
                <a:outerShdw blurRad="38100" dist="38100" dir="2700000" algn="tl">
                  <a:srgbClr val="000000">
                    <a:alpha val="43137"/>
                  </a:srgbClr>
                </a:outerShdw>
              </a:effectLst>
            </a:endParaRPr>
          </a:p>
          <a:p>
            <a:pPr>
              <a:defRPr/>
            </a:pPr>
            <a:endParaRPr lang="el-GR" dirty="0"/>
          </a:p>
        </p:txBody>
      </p:sp>
      <p:sp>
        <p:nvSpPr>
          <p:cNvPr id="4" name="Rectangle 3"/>
          <p:cNvSpPr/>
          <p:nvPr/>
        </p:nvSpPr>
        <p:spPr>
          <a:xfrm>
            <a:off x="468313" y="-531813"/>
            <a:ext cx="8389937" cy="8420101"/>
          </a:xfrm>
          <a:prstGeom prst="rect">
            <a:avLst/>
          </a:prstGeom>
        </p:spPr>
        <p:txBody>
          <a:bodyPr>
            <a:spAutoFit/>
          </a:bodyPr>
          <a:lstStyle/>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sz="2800" b="1">
              <a:solidFill>
                <a:schemeClr val="tx2"/>
              </a:solidFill>
              <a:effectLst>
                <a:outerShdw blurRad="38100" dist="38100" dir="2700000" algn="tl">
                  <a:srgbClr val="000000"/>
                </a:outerShdw>
              </a:effectLst>
            </a:endParaRPr>
          </a:p>
          <a:p>
            <a:pPr>
              <a:defRPr/>
            </a:pPr>
            <a:r>
              <a:rPr lang="el-GR" sz="2800" b="1">
                <a:solidFill>
                  <a:srgbClr val="00FF00"/>
                </a:solidFill>
                <a:effectLst>
                  <a:outerShdw blurRad="38100" dist="38100" dir="2700000" algn="tl">
                    <a:srgbClr val="000000"/>
                  </a:outerShdw>
                </a:effectLst>
              </a:rPr>
              <a:t>Ι. ΜΗ ΣΥΝΕΡΓΑΣΙΜΑ  ΚΡΑΤΗ</a:t>
            </a:r>
          </a:p>
          <a:p>
            <a:pPr>
              <a:defRPr/>
            </a:pPr>
            <a:r>
              <a:rPr lang="el-GR" sz="2600" b="1">
                <a:effectLst>
                  <a:outerShdw blurRad="38100" dist="38100" dir="2700000" algn="tl">
                    <a:srgbClr val="000000"/>
                  </a:outerShdw>
                </a:effectLst>
              </a:rPr>
              <a:t>Κράτη εκτός ΕΕ που δεν έχουν υπογράψει </a:t>
            </a:r>
            <a:r>
              <a:rPr lang="el-GR" sz="2600" b="1" u="sng">
                <a:solidFill>
                  <a:schemeClr val="tx2"/>
                </a:solidFill>
                <a:effectLst>
                  <a:outerShdw blurRad="38100" dist="38100" dir="2700000" algn="tl">
                    <a:srgbClr val="000000"/>
                  </a:outerShdw>
                </a:effectLst>
              </a:rPr>
              <a:t>σύμβαση διοικητικής συνδρομής </a:t>
            </a:r>
            <a:r>
              <a:rPr lang="en-US" sz="2600" b="1" u="sng">
                <a:solidFill>
                  <a:schemeClr val="tx2"/>
                </a:solidFill>
                <a:effectLst>
                  <a:outerShdw blurRad="38100" dist="38100" dir="2700000" algn="tl">
                    <a:srgbClr val="000000"/>
                  </a:outerShdw>
                </a:effectLst>
              </a:rPr>
              <a:t> </a:t>
            </a:r>
            <a:r>
              <a:rPr lang="el-GR" sz="2600" b="1" u="sng">
                <a:solidFill>
                  <a:schemeClr val="tx2"/>
                </a:solidFill>
                <a:effectLst>
                  <a:outerShdw blurRad="38100" dist="38100" dir="2700000" algn="tl">
                    <a:srgbClr val="000000"/>
                  </a:outerShdw>
                </a:effectLst>
              </a:rPr>
              <a:t>και ανταλλαγής πληροφοριών σε φορολογικά θέματα</a:t>
            </a:r>
            <a:r>
              <a:rPr lang="el-GR" sz="2600" b="1">
                <a:effectLst>
                  <a:outerShdw blurRad="38100" dist="38100" dir="2700000" algn="tl">
                    <a:srgbClr val="000000"/>
                  </a:outerShdw>
                </a:effectLst>
              </a:rPr>
              <a:t> με την Ελλάδα και με τουλάχιστον άλλα 12 κράτη. </a:t>
            </a:r>
          </a:p>
          <a:p>
            <a:pPr>
              <a:defRPr/>
            </a:pPr>
            <a:endParaRPr lang="el-GR" sz="2600" b="1">
              <a:effectLst>
                <a:outerShdw blurRad="38100" dist="38100" dir="2700000" algn="tl">
                  <a:srgbClr val="000000"/>
                </a:outerShdw>
              </a:effectLst>
            </a:endParaRPr>
          </a:p>
          <a:p>
            <a:pPr>
              <a:defRPr/>
            </a:pPr>
            <a:r>
              <a:rPr lang="el-GR" sz="2600" b="1">
                <a:effectLst>
                  <a:outerShdw blurRad="38100" dist="38100" dir="2700000" algn="tl">
                    <a:srgbClr val="000000"/>
                  </a:outerShdw>
                </a:effectLst>
              </a:rPr>
              <a:t>Θα περιλαμβάνονται σε λίστα που θα δημοσιεύεται από το Υπουργείο Οικονομικών στην αρχή κάθε χρόνου. </a:t>
            </a:r>
          </a:p>
          <a:p>
            <a:pPr>
              <a:defRPr/>
            </a:pPr>
            <a:endParaRPr lang="el-GR" sz="2600" b="1">
              <a:solidFill>
                <a:srgbClr val="00FF00"/>
              </a:solidFill>
              <a:effectLst>
                <a:outerShdw blurRad="38100" dist="38100" dir="2700000" algn="tl">
                  <a:srgbClr val="000000"/>
                </a:outerShdw>
              </a:effectLst>
            </a:endParaRPr>
          </a:p>
          <a:p>
            <a:pPr>
              <a:defRPr/>
            </a:pPr>
            <a:r>
              <a:rPr lang="el-GR" sz="2800" b="1">
                <a:solidFill>
                  <a:srgbClr val="00FF00"/>
                </a:solidFill>
                <a:effectLst>
                  <a:outerShdw blurRad="38100" dist="38100" dir="2700000" algn="tl">
                    <a:srgbClr val="000000"/>
                  </a:outerShdw>
                </a:effectLst>
              </a:rPr>
              <a:t>ΙΙ. ΚΡΑΤΗ ΜΕ ΠΡΟΝΟΜΙΑΚΟ ΦΟΡΟΛΟΓΙΚΟ ΚΑΘΕΣΤΩΣ</a:t>
            </a:r>
          </a:p>
          <a:p>
            <a:pPr>
              <a:defRPr/>
            </a:pPr>
            <a:r>
              <a:rPr lang="el-GR" sz="2600" b="1">
                <a:effectLst>
                  <a:outerShdw blurRad="38100" dist="38100" dir="2700000" algn="tl">
                    <a:srgbClr val="000000"/>
                  </a:outerShdw>
                </a:effectLst>
              </a:rPr>
              <a:t>Κράτη </a:t>
            </a:r>
            <a:r>
              <a:rPr lang="el-GR" sz="2600" b="1">
                <a:solidFill>
                  <a:schemeClr val="tx2"/>
                </a:solidFill>
                <a:effectLst>
                  <a:outerShdw blurRad="38100" dist="38100" dir="2700000" algn="tl">
                    <a:srgbClr val="000000"/>
                  </a:outerShdw>
                </a:effectLst>
              </a:rPr>
              <a:t>που δεν επιβάλλουν φόρο</a:t>
            </a:r>
            <a:r>
              <a:rPr lang="el-GR" sz="2600" b="1">
                <a:effectLst>
                  <a:outerShdw blurRad="38100" dist="38100" dir="2700000" algn="tl">
                    <a:srgbClr val="000000"/>
                  </a:outerShdw>
                </a:effectLst>
              </a:rPr>
              <a:t> στις εταιρίες που είναι εγκαταστημένες σ’ αυτά  είτε  </a:t>
            </a:r>
            <a:r>
              <a:rPr lang="el-GR" sz="2600" b="1" u="sng">
                <a:solidFill>
                  <a:schemeClr val="tx2"/>
                </a:solidFill>
                <a:effectLst>
                  <a:outerShdw blurRad="38100" dist="38100" dir="2700000" algn="tl">
                    <a:srgbClr val="000000"/>
                  </a:outerShdw>
                </a:effectLst>
              </a:rPr>
              <a:t>επιβάλλουν  φόρο μικρότερο του 50% του φόρου με βάση την Ελληνική νομοθεσία</a:t>
            </a:r>
            <a:r>
              <a:rPr lang="el-GR" sz="2600" b="1">
                <a:effectLst>
                  <a:outerShdw blurRad="38100" dist="38100" dir="2700000" algn="tl">
                    <a:srgbClr val="000000"/>
                  </a:outerShdw>
                </a:effectLst>
              </a:rPr>
              <a:t>. </a:t>
            </a:r>
          </a:p>
          <a:p>
            <a:pPr>
              <a:defRPr/>
            </a:pPr>
            <a:endParaRPr lang="el-GR" sz="2600"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a:p>
            <a:pPr>
              <a:defRPr/>
            </a:pPr>
            <a:endParaRPr lang="el-GR" b="1">
              <a:effectLst>
                <a:outerShdw blurRad="38100" dist="38100" dir="2700000" algn="tl">
                  <a:srgbClr val="000000"/>
                </a:outerShdw>
              </a:effectLst>
            </a:endParaRPr>
          </a:p>
        </p:txBody>
      </p:sp>
      <p:pic>
        <p:nvPicPr>
          <p:cNvPr id="88068"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42875"/>
            <a:ext cx="8929688" cy="714375"/>
          </a:xfrm>
        </p:spPr>
        <p:txBody>
          <a:bodyPr/>
          <a:lstStyle/>
          <a:p>
            <a:pPr eaLnBrk="1" hangingPunct="1">
              <a:defRPr/>
            </a:pPr>
            <a:r>
              <a:rPr lang="el-GR" sz="2800" b="1" smtClean="0">
                <a:solidFill>
                  <a:schemeClr val="accent1"/>
                </a:solidFill>
                <a:effectLst>
                  <a:outerShdw blurRad="38100" dist="38100" dir="2700000" algn="tl">
                    <a:srgbClr val="000000"/>
                  </a:outerShdw>
                </a:effectLst>
              </a:rPr>
              <a:t/>
            </a:r>
            <a:br>
              <a:rPr lang="el-GR" sz="2800" b="1" smtClean="0">
                <a:solidFill>
                  <a:schemeClr val="accent1"/>
                </a:solidFill>
                <a:effectLst>
                  <a:outerShdw blurRad="38100" dist="38100" dir="2700000" algn="tl">
                    <a:srgbClr val="000000"/>
                  </a:outerShdw>
                </a:effectLst>
              </a:rPr>
            </a:br>
            <a:r>
              <a:rPr lang="el-GR" sz="2800" b="1" smtClean="0">
                <a:solidFill>
                  <a:schemeClr val="accent1"/>
                </a:solidFill>
                <a:effectLst>
                  <a:outerShdw blurRad="38100" dist="38100" dir="2700000" algn="tl">
                    <a:srgbClr val="000000"/>
                  </a:outerShdw>
                </a:effectLst>
              </a:rPr>
              <a:t/>
            </a:r>
            <a:br>
              <a:rPr lang="el-GR" sz="2800" b="1" smtClean="0">
                <a:solidFill>
                  <a:schemeClr val="accent1"/>
                </a:solidFill>
                <a:effectLst>
                  <a:outerShdw blurRad="38100" dist="38100" dir="2700000" algn="tl">
                    <a:srgbClr val="000000"/>
                  </a:outerShdw>
                </a:effectLst>
              </a:rPr>
            </a:br>
            <a:r>
              <a:rPr lang="en-US" sz="2800" b="1" smtClean="0">
                <a:solidFill>
                  <a:schemeClr val="accent1"/>
                </a:solidFill>
                <a:effectLst>
                  <a:outerShdw blurRad="38100" dist="38100" dir="2700000" algn="tl">
                    <a:srgbClr val="000000"/>
                  </a:outerShdw>
                </a:effectLst>
              </a:rPr>
              <a:t>             </a:t>
            </a:r>
            <a:r>
              <a:rPr lang="el-GR" sz="3200" b="1" smtClean="0">
                <a:solidFill>
                  <a:schemeClr val="accent1"/>
                </a:solidFill>
                <a:effectLst>
                  <a:outerShdw blurRad="38100" dist="38100" dir="2700000" algn="tl">
                    <a:srgbClr val="000000"/>
                  </a:outerShdw>
                </a:effectLst>
              </a:rPr>
              <a:t>ΔΕΝ ΕΚΠΙΠΤΟΝΤΑΙ  ΑΠΟ ΤΑ ΦΟΡΟΛΟΓΗΤΕΑ ΕΣΟΔΑ ΕΛΛΗΝΙΚΗΣ ΕΠΙΧΕΙΡΗΣΗΣ</a:t>
            </a:r>
            <a:r>
              <a:rPr lang="el-GR" sz="2800" b="1" smtClean="0">
                <a:effectLst>
                  <a:outerShdw blurRad="38100" dist="38100" dir="2700000" algn="tl">
                    <a:srgbClr val="000000"/>
                  </a:outerShdw>
                </a:effectLst>
              </a:rPr>
              <a:t>  </a:t>
            </a:r>
          </a:p>
        </p:txBody>
      </p:sp>
      <p:sp>
        <p:nvSpPr>
          <p:cNvPr id="8909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6AF0144B-029C-4E01-AB50-06B8F1C146B9}" type="slidenum">
              <a:rPr lang="el-GR" sz="1400"/>
              <a:pPr algn="r"/>
              <a:t>73</a:t>
            </a:fld>
            <a:endParaRPr lang="el-GR" sz="1400"/>
          </a:p>
        </p:txBody>
      </p:sp>
      <p:sp>
        <p:nvSpPr>
          <p:cNvPr id="5" name="Title 1"/>
          <p:cNvSpPr txBox="1">
            <a:spLocks/>
          </p:cNvSpPr>
          <p:nvPr/>
        </p:nvSpPr>
        <p:spPr bwMode="auto">
          <a:xfrm>
            <a:off x="285750" y="1990725"/>
            <a:ext cx="8643938" cy="4714875"/>
          </a:xfrm>
          <a:prstGeom prst="rect">
            <a:avLst/>
          </a:prstGeom>
          <a:noFill/>
          <a:ln w="9525">
            <a:noFill/>
            <a:miter lim="800000"/>
            <a:headEnd/>
            <a:tailEnd/>
          </a:ln>
        </p:spPr>
        <p:txBody>
          <a:bodyPr anchor="ctr"/>
          <a:lstStyle/>
          <a:p>
            <a:pPr>
              <a:defRPr/>
            </a:pPr>
            <a:r>
              <a:rPr lang="el-GR" sz="2800" b="1">
                <a:effectLst>
                  <a:outerShdw blurRad="38100" dist="38100" dir="2700000" algn="tl">
                    <a:srgbClr val="000000"/>
                  </a:outerShdw>
                </a:effectLst>
              </a:rPr>
              <a:t>Οι δαπάνες   που καταβάλλονται  </a:t>
            </a:r>
            <a:r>
              <a:rPr lang="el-GR" sz="2800" b="1">
                <a:solidFill>
                  <a:srgbClr val="00FF00"/>
                </a:solidFill>
                <a:effectLst>
                  <a:outerShdw blurRad="38100" dist="38100" dir="2700000" algn="tl">
                    <a:srgbClr val="000000"/>
                  </a:outerShdw>
                </a:effectLst>
              </a:rPr>
              <a:t>ΠΡΟΣ  ΕΤΑΙΡΕΙΑ ΕΓΚΑΤΕΣΤΗΜΕΝΗ  ΣΕ  ΜΗ  ΣΥΝΕΡΓΑΣΙΜΟ  ΚΡΑΤΟΣ</a:t>
            </a:r>
            <a:r>
              <a:rPr lang="el-GR" sz="2800" b="1">
                <a:effectLst>
                  <a:outerShdw blurRad="38100" dist="38100" dir="2700000" algn="tl">
                    <a:srgbClr val="000000"/>
                  </a:outerShdw>
                </a:effectLst>
              </a:rPr>
              <a:t> εφόσον αφορούν: </a:t>
            </a:r>
          </a:p>
          <a:p>
            <a:pPr>
              <a:buFontTx/>
              <a:buChar char="-"/>
              <a:defRPr/>
            </a:pPr>
            <a:r>
              <a:rPr lang="el-GR" sz="2800" b="1">
                <a:effectLst>
                  <a:outerShdw blurRad="38100" dist="38100" dir="2700000" algn="tl">
                    <a:srgbClr val="000000"/>
                  </a:outerShdw>
                </a:effectLst>
              </a:rPr>
              <a:t> </a:t>
            </a:r>
            <a:r>
              <a:rPr lang="el-GR" sz="2800" b="1">
                <a:solidFill>
                  <a:schemeClr val="tx2"/>
                </a:solidFill>
                <a:effectLst>
                  <a:outerShdw blurRad="38100" dist="38100" dir="2700000" algn="tl">
                    <a:srgbClr val="000000"/>
                  </a:outerShdw>
                </a:effectLst>
              </a:rPr>
              <a:t>Αγορά αγαθών ή τη λήψη υπηρεσιών</a:t>
            </a:r>
            <a:r>
              <a:rPr lang="el-GR" sz="2800" b="1">
                <a:effectLst>
                  <a:outerShdw blurRad="38100" dist="38100" dir="2700000" algn="tl">
                    <a:srgbClr val="000000"/>
                  </a:outerShdw>
                </a:effectLst>
              </a:rPr>
              <a:t>, πάσης φύσεως </a:t>
            </a:r>
          </a:p>
          <a:p>
            <a:pPr>
              <a:buFontTx/>
              <a:buChar char="-"/>
              <a:defRPr/>
            </a:pPr>
            <a:r>
              <a:rPr lang="el-GR" sz="2800" b="1">
                <a:effectLst>
                  <a:outerShdw blurRad="38100" dist="38100" dir="2700000" algn="tl">
                    <a:srgbClr val="000000"/>
                  </a:outerShdw>
                </a:effectLst>
              </a:rPr>
              <a:t> </a:t>
            </a:r>
            <a:r>
              <a:rPr lang="el-GR" sz="2800" b="1">
                <a:solidFill>
                  <a:schemeClr val="tx2"/>
                </a:solidFill>
                <a:effectLst>
                  <a:outerShdw blurRad="38100" dist="38100" dir="2700000" algn="tl">
                    <a:srgbClr val="000000"/>
                  </a:outerShdw>
                </a:effectLst>
              </a:rPr>
              <a:t>τόκους από απαιτήσεις οποιασδήποτε φύσης</a:t>
            </a:r>
            <a:r>
              <a:rPr lang="el-GR" sz="2800" b="1">
                <a:effectLst>
                  <a:outerShdw blurRad="38100" dist="38100" dir="2700000" algn="tl">
                    <a:srgbClr val="000000"/>
                  </a:outerShdw>
                </a:effectLst>
              </a:rPr>
              <a:t>,  ομολογιών, απαιτήσεων, καταθέσεων και εγγυήσεων, ή </a:t>
            </a:r>
          </a:p>
          <a:p>
            <a:pPr>
              <a:defRPr/>
            </a:pPr>
            <a:r>
              <a:rPr lang="el-GR" sz="2800" b="1">
                <a:effectLst>
                  <a:outerShdw blurRad="38100" dist="38100" dir="2700000" algn="tl">
                    <a:srgbClr val="000000"/>
                  </a:outerShdw>
                </a:effectLst>
              </a:rPr>
              <a:t> κάθε φύσης δικαιώματα (</a:t>
            </a:r>
            <a:r>
              <a:rPr lang="en-US" sz="2800" b="1">
                <a:effectLst>
                  <a:outerShdw blurRad="38100" dist="38100" dir="2700000" algn="tl">
                    <a:srgbClr val="000000"/>
                  </a:outerShdw>
                </a:effectLst>
              </a:rPr>
              <a:t>royalties</a:t>
            </a:r>
            <a:r>
              <a:rPr lang="el-GR" sz="2800" b="1">
                <a:effectLst>
                  <a:outerShdw blurRad="38100" dist="38100" dir="2700000" algn="tl">
                    <a:srgbClr val="000000"/>
                  </a:outerShdw>
                </a:effectLst>
              </a:rPr>
              <a:t>), τα μισθώματα, </a:t>
            </a:r>
          </a:p>
          <a:p>
            <a:pPr>
              <a:buFontTx/>
              <a:buChar char="-"/>
              <a:defRPr/>
            </a:pPr>
            <a:r>
              <a:rPr lang="el-GR" sz="2800" b="1">
                <a:effectLst>
                  <a:outerShdw blurRad="38100" dist="38100" dir="2700000" algn="tl">
                    <a:srgbClr val="000000"/>
                  </a:outerShdw>
                </a:effectLst>
              </a:rPr>
              <a:t> </a:t>
            </a:r>
            <a:r>
              <a:rPr lang="el-GR" sz="2800" b="1">
                <a:solidFill>
                  <a:schemeClr val="tx2"/>
                </a:solidFill>
                <a:effectLst>
                  <a:outerShdw blurRad="38100" dist="38100" dir="2700000" algn="tl">
                    <a:srgbClr val="000000"/>
                  </a:outerShdw>
                </a:effectLst>
              </a:rPr>
              <a:t>Μισθώματα χρηματοδοτικής μίσθωσης</a:t>
            </a:r>
            <a:r>
              <a:rPr lang="el-GR" sz="2800" b="1">
                <a:effectLst>
                  <a:outerShdw blurRad="38100" dist="38100" dir="2700000" algn="tl">
                    <a:srgbClr val="000000"/>
                  </a:outerShdw>
                </a:effectLst>
              </a:rPr>
              <a:t>, </a:t>
            </a:r>
          </a:p>
          <a:p>
            <a:pPr>
              <a:buFontTx/>
              <a:buChar char="-"/>
              <a:defRPr/>
            </a:pPr>
            <a:r>
              <a:rPr lang="el-GR" sz="2800" b="1">
                <a:effectLst>
                  <a:outerShdw blurRad="38100" dist="38100" dir="2700000" algn="tl">
                    <a:srgbClr val="000000"/>
                  </a:outerShdw>
                </a:effectLst>
              </a:rPr>
              <a:t> </a:t>
            </a:r>
            <a:r>
              <a:rPr lang="en-US" sz="2800" b="1">
                <a:effectLst>
                  <a:outerShdw blurRad="38100" dist="38100" dir="2700000" algn="tl">
                    <a:srgbClr val="000000"/>
                  </a:outerShdw>
                </a:effectLst>
              </a:rPr>
              <a:t>O</a:t>
            </a:r>
            <a:r>
              <a:rPr lang="el-GR" sz="2800" b="1">
                <a:effectLst>
                  <a:outerShdw blurRad="38100" dist="38100" dir="2700000" algn="tl">
                    <a:srgbClr val="000000"/>
                  </a:outerShdw>
                </a:effectLst>
              </a:rPr>
              <a:t>ι πάσης φύσεως αποζημιώσεις, </a:t>
            </a:r>
            <a:r>
              <a:rPr lang="el-GR" sz="2800" b="1">
                <a:solidFill>
                  <a:schemeClr val="tx2"/>
                </a:solidFill>
                <a:effectLst>
                  <a:outerShdw blurRad="38100" dist="38100" dir="2700000" algn="tl">
                    <a:srgbClr val="000000"/>
                  </a:outerShdw>
                </a:effectLst>
              </a:rPr>
              <a:t>οι αμοιβές διευθυντών και μελών Δ.Σ. </a:t>
            </a:r>
            <a:r>
              <a:rPr lang="el-GR" sz="2800" b="1">
                <a:effectLst>
                  <a:outerShdw blurRad="38100" dist="38100" dir="2700000" algn="tl">
                    <a:srgbClr val="000000"/>
                  </a:outerShdw>
                </a:effectLst>
              </a:rPr>
              <a:t>και κάθε άλλη παρόμοιας φύσης πληρωμή.</a:t>
            </a:r>
            <a:endParaRPr lang="el-GR" sz="2800" b="1">
              <a:solidFill>
                <a:schemeClr val="tx2"/>
              </a:solidFill>
              <a:effectLst>
                <a:outerShdw blurRad="38100" dist="38100" dir="2700000" algn="tl">
                  <a:srgbClr val="000000"/>
                </a:outerShdw>
              </a:effectLst>
            </a:endParaRPr>
          </a:p>
        </p:txBody>
      </p:sp>
      <p:pic>
        <p:nvPicPr>
          <p:cNvPr id="89092"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500063"/>
            <a:ext cx="8929688" cy="714375"/>
          </a:xfrm>
        </p:spPr>
        <p:txBody>
          <a:bodyPr/>
          <a:lstStyle/>
          <a:p>
            <a:pPr eaLnBrk="1" hangingPunct="1">
              <a:defRPr/>
            </a:pPr>
            <a:r>
              <a:rPr lang="el-GR" sz="2800" b="1" smtClean="0">
                <a:solidFill>
                  <a:srgbClr val="990000"/>
                </a:solidFill>
                <a:effectLst>
                  <a:outerShdw blurRad="38100" dist="38100" dir="2700000" algn="tl">
                    <a:srgbClr val="000000"/>
                  </a:outerShdw>
                </a:effectLst>
              </a:rPr>
              <a:t/>
            </a:r>
            <a:br>
              <a:rPr lang="el-GR" sz="2800" b="1" smtClean="0">
                <a:solidFill>
                  <a:srgbClr val="990000"/>
                </a:solidFill>
                <a:effectLst>
                  <a:outerShdw blurRad="38100" dist="38100" dir="2700000" algn="tl">
                    <a:srgbClr val="000000"/>
                  </a:outerShdw>
                </a:effectLst>
              </a:rPr>
            </a:br>
            <a:r>
              <a:rPr lang="el-GR" sz="2800" b="1" smtClean="0">
                <a:solidFill>
                  <a:srgbClr val="990000"/>
                </a:solidFill>
                <a:effectLst>
                  <a:outerShdw blurRad="38100" dist="38100" dir="2700000" algn="tl">
                    <a:srgbClr val="000000"/>
                  </a:outerShdw>
                </a:effectLst>
              </a:rPr>
              <a:t> </a:t>
            </a:r>
            <a:br>
              <a:rPr lang="el-GR" sz="2800" b="1" smtClean="0">
                <a:solidFill>
                  <a:srgbClr val="990000"/>
                </a:solidFill>
                <a:effectLst>
                  <a:outerShdw blurRad="38100" dist="38100" dir="2700000" algn="tl">
                    <a:srgbClr val="000000"/>
                  </a:outerShdw>
                </a:effectLst>
              </a:rPr>
            </a:br>
            <a:r>
              <a:rPr lang="en-US" sz="2800" b="1" smtClean="0">
                <a:solidFill>
                  <a:srgbClr val="990000"/>
                </a:solidFill>
                <a:effectLst>
                  <a:outerShdw blurRad="38100" dist="38100" dir="2700000" algn="tl">
                    <a:srgbClr val="000000"/>
                  </a:outerShdw>
                </a:effectLst>
              </a:rPr>
              <a:t>              </a:t>
            </a:r>
            <a:r>
              <a:rPr lang="el-GR" sz="3200" b="1" smtClean="0">
                <a:solidFill>
                  <a:schemeClr val="accent1"/>
                </a:solidFill>
                <a:effectLst>
                  <a:outerShdw blurRad="38100" dist="38100" dir="2700000" algn="tl">
                    <a:srgbClr val="000000"/>
                  </a:outerShdw>
                </a:effectLst>
              </a:rPr>
              <a:t>ΔΕΝ ΕΚΠΙΠΤΟΝΤΑΙ  ΑΠΌ ΤΑ ΦΟΡΟΛΟΓΗΤΕΑ ΕΣΟΔΑ ΕΛΛΗΝΙΚΗΣ ΕΠΙΧΕΙΡΗΣΗΣ</a:t>
            </a:r>
            <a:r>
              <a:rPr lang="el-GR" sz="2800" b="1" smtClean="0">
                <a:effectLst>
                  <a:outerShdw blurRad="38100" dist="38100" dir="2700000" algn="tl">
                    <a:srgbClr val="000000"/>
                  </a:outerShdw>
                </a:effectLst>
              </a:rPr>
              <a:t> </a:t>
            </a:r>
            <a:r>
              <a:rPr lang="el-GR" sz="3600" b="1" smtClean="0">
                <a:solidFill>
                  <a:srgbClr val="B75417"/>
                </a:solidFill>
                <a:effectLst>
                  <a:outerShdw blurRad="38100" dist="38100" dir="2700000" algn="tl">
                    <a:srgbClr val="000000"/>
                  </a:outerShdw>
                </a:effectLst>
              </a:rPr>
              <a:t/>
            </a:r>
            <a:br>
              <a:rPr lang="el-GR" sz="3600" b="1" smtClean="0">
                <a:solidFill>
                  <a:srgbClr val="B75417"/>
                </a:solidFill>
                <a:effectLst>
                  <a:outerShdw blurRad="38100" dist="38100" dir="2700000" algn="tl">
                    <a:srgbClr val="000000"/>
                  </a:outerShdw>
                </a:effectLst>
              </a:rPr>
            </a:br>
            <a:endParaRPr lang="el-GR" sz="3600" b="1" smtClean="0">
              <a:solidFill>
                <a:srgbClr val="B75417"/>
              </a:solidFill>
              <a:effectLst>
                <a:outerShdw blurRad="38100" dist="38100" dir="2700000" algn="tl">
                  <a:srgbClr val="000000"/>
                </a:outerShdw>
              </a:effectLst>
            </a:endParaRPr>
          </a:p>
        </p:txBody>
      </p:sp>
      <p:sp>
        <p:nvSpPr>
          <p:cNvPr id="9011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5DBBC60-F6EF-4C05-8FA9-E46EB3AA484E}" type="slidenum">
              <a:rPr lang="el-GR" sz="1400"/>
              <a:pPr algn="r"/>
              <a:t>74</a:t>
            </a:fld>
            <a:endParaRPr lang="el-GR" sz="1400"/>
          </a:p>
        </p:txBody>
      </p:sp>
      <p:sp>
        <p:nvSpPr>
          <p:cNvPr id="5" name="Title 1"/>
          <p:cNvSpPr txBox="1">
            <a:spLocks/>
          </p:cNvSpPr>
          <p:nvPr/>
        </p:nvSpPr>
        <p:spPr bwMode="auto">
          <a:xfrm>
            <a:off x="285750" y="1990725"/>
            <a:ext cx="8643938" cy="4714875"/>
          </a:xfrm>
          <a:prstGeom prst="rect">
            <a:avLst/>
          </a:prstGeom>
          <a:noFill/>
          <a:ln w="9525">
            <a:noFill/>
            <a:miter lim="800000"/>
            <a:headEnd/>
            <a:tailEnd/>
          </a:ln>
        </p:spPr>
        <p:txBody>
          <a:bodyPr anchor="ctr"/>
          <a:lstStyle/>
          <a:p>
            <a:pPr>
              <a:defRPr/>
            </a:pPr>
            <a:r>
              <a:rPr lang="el-GR" sz="2800" b="1">
                <a:effectLst>
                  <a:outerShdw blurRad="38100" dist="38100" dir="2700000" algn="tl">
                    <a:srgbClr val="000000"/>
                  </a:outerShdw>
                </a:effectLst>
              </a:rPr>
              <a:t>Οι δαπάνες που  καταβάλλονται σε </a:t>
            </a:r>
            <a:r>
              <a:rPr lang="el-GR" sz="2800" b="1">
                <a:solidFill>
                  <a:srgbClr val="00FF00"/>
                </a:solidFill>
                <a:effectLst>
                  <a:outerShdw blurRad="38100" dist="38100" dir="2700000" algn="tl">
                    <a:srgbClr val="000000"/>
                  </a:outerShdw>
                </a:effectLst>
              </a:rPr>
              <a:t>ΕΤΑΙΡΕΙΑ ΕΓΚΑΤΕΣΤΗΜΕΝΗ ΣΕ ΚΡΑΤΟΣ ΜΕ ΠΡΟΝΟΜΙΑΚΟ ΦΟΡΟΛΟΓΙΚΟ ΚΑΘΕΣΤΩΣ</a:t>
            </a:r>
          </a:p>
          <a:p>
            <a:pPr>
              <a:defRPr/>
            </a:pPr>
            <a:r>
              <a:rPr lang="el-GR" sz="2800" b="1">
                <a:effectLst>
                  <a:outerShdw blurRad="38100" dist="38100" dir="2700000" algn="tl">
                    <a:srgbClr val="000000"/>
                  </a:outerShdw>
                </a:effectLst>
              </a:rPr>
              <a:t> </a:t>
            </a:r>
          </a:p>
          <a:p>
            <a:pPr>
              <a:defRPr/>
            </a:pPr>
            <a:r>
              <a:rPr lang="el-GR" sz="2800" b="1">
                <a:effectLst>
                  <a:outerShdw blurRad="38100" dist="38100" dir="2700000" algn="tl">
                    <a:srgbClr val="000000"/>
                  </a:outerShdw>
                </a:effectLst>
              </a:rPr>
              <a:t>εκτός αν η Ελληνική επιχείρηση </a:t>
            </a:r>
            <a:r>
              <a:rPr lang="el-GR" sz="2800" b="1" u="sng">
                <a:effectLst>
                  <a:outerShdw blurRad="38100" dist="38100" dir="2700000" algn="tl">
                    <a:srgbClr val="000000"/>
                  </a:outerShdw>
                </a:effectLst>
              </a:rPr>
              <a:t>αποδείξει ότι οι δαπάνες αυτές </a:t>
            </a:r>
            <a:r>
              <a:rPr lang="el-GR" sz="2800" b="1" u="sng">
                <a:solidFill>
                  <a:schemeClr val="tx2"/>
                </a:solidFill>
                <a:effectLst>
                  <a:outerShdw blurRad="38100" dist="38100" dir="2700000" algn="tl">
                    <a:srgbClr val="000000"/>
                  </a:outerShdw>
                </a:effectLst>
              </a:rPr>
              <a:t>αφορούν πραγματικές και συνήθεις συναλλαγές και δεν έχουν ως αποτέλεσμα τη μεταφορά κερδών ή εισοδημάτων ή κεφαλαίου με σκοπό τη φοροαποφυγή ή φοροδιαφυγή.</a:t>
            </a:r>
          </a:p>
          <a:p>
            <a:pPr>
              <a:defRPr/>
            </a:pPr>
            <a:endParaRPr lang="el-GR" sz="2800" b="1">
              <a:solidFill>
                <a:schemeClr val="tx2"/>
              </a:solidFill>
              <a:effectLst>
                <a:outerShdw blurRad="38100" dist="38100" dir="2700000" algn="tl">
                  <a:srgbClr val="000000"/>
                </a:outerShdw>
              </a:effectLst>
            </a:endParaRPr>
          </a:p>
        </p:txBody>
      </p:sp>
      <p:pic>
        <p:nvPicPr>
          <p:cNvPr id="90116"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642938"/>
            <a:ext cx="8929688" cy="714375"/>
          </a:xfrm>
        </p:spPr>
        <p:txBody>
          <a:bodyPr/>
          <a:lstStyle/>
          <a:p>
            <a:pPr eaLnBrk="1" hangingPunct="1">
              <a:defRPr/>
            </a:pPr>
            <a:r>
              <a:rPr lang="el-GR" sz="3600" b="1" dirty="0" smtClean="0">
                <a:effectLst>
                  <a:outerShdw blurRad="38100" dist="38100" dir="2700000" algn="tl">
                    <a:srgbClr val="000000">
                      <a:alpha val="43137"/>
                    </a:srgbClr>
                  </a:outerShdw>
                </a:effectLst>
              </a:rPr>
              <a:t/>
            </a:r>
            <a:br>
              <a:rPr lang="el-GR" sz="3600" b="1" dirty="0" smtClean="0">
                <a:effectLst>
                  <a:outerShdw blurRad="38100" dist="38100" dir="2700000" algn="tl">
                    <a:srgbClr val="000000">
                      <a:alpha val="43137"/>
                    </a:srgbClr>
                  </a:outerShdw>
                </a:effectLst>
              </a:rPr>
            </a:br>
            <a:endParaRPr lang="el-GR" sz="3600" b="1" dirty="0" smtClean="0">
              <a:effectLst>
                <a:outerShdw blurRad="38100" dist="38100" dir="2700000" algn="tl">
                  <a:srgbClr val="000000">
                    <a:alpha val="43137"/>
                  </a:srgbClr>
                </a:outerShdw>
              </a:effectLst>
            </a:endParaRPr>
          </a:p>
        </p:txBody>
      </p:sp>
      <p:sp>
        <p:nvSpPr>
          <p:cNvPr id="91138"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BBBE40E0-4220-4CE7-B9F8-5BE4E66C507B}" type="slidenum">
              <a:rPr lang="el-GR" sz="1400"/>
              <a:pPr algn="r"/>
              <a:t>75</a:t>
            </a:fld>
            <a:endParaRPr lang="el-GR" sz="1400"/>
          </a:p>
        </p:txBody>
      </p:sp>
      <p:sp>
        <p:nvSpPr>
          <p:cNvPr id="5" name="Title 1"/>
          <p:cNvSpPr txBox="1">
            <a:spLocks/>
          </p:cNvSpPr>
          <p:nvPr/>
        </p:nvSpPr>
        <p:spPr bwMode="auto">
          <a:xfrm>
            <a:off x="285750" y="1357313"/>
            <a:ext cx="8643938" cy="4714875"/>
          </a:xfrm>
          <a:prstGeom prst="rect">
            <a:avLst/>
          </a:prstGeom>
          <a:noFill/>
          <a:ln w="9525">
            <a:noFill/>
            <a:miter lim="800000"/>
            <a:headEnd/>
            <a:tailEnd/>
          </a:ln>
        </p:spPr>
        <p:txBody>
          <a:bodyPr anchor="ctr"/>
          <a:lstStyle/>
          <a:p>
            <a:pPr>
              <a:defRPr/>
            </a:pPr>
            <a:endParaRPr lang="el-GR" sz="2800" b="1" kern="0" spc="-15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91140" name="Picture 3"/>
          <p:cNvPicPr>
            <a:picLocks noChangeAspect="1" noChangeArrowheads="1"/>
          </p:cNvPicPr>
          <p:nvPr/>
        </p:nvPicPr>
        <p:blipFill>
          <a:blip r:embed="rId2" cstate="print"/>
          <a:srcRect/>
          <a:stretch>
            <a:fillRect/>
          </a:stretch>
        </p:blipFill>
        <p:spPr bwMode="auto">
          <a:xfrm>
            <a:off x="285750" y="981075"/>
            <a:ext cx="8643938" cy="4824413"/>
          </a:xfrm>
          <a:prstGeom prst="rect">
            <a:avLst/>
          </a:prstGeom>
          <a:noFill/>
          <a:ln w="9525">
            <a:noFill/>
            <a:miter lim="800000"/>
            <a:headEnd/>
            <a:tailEnd/>
          </a:ln>
        </p:spPr>
      </p:pic>
      <p:pic>
        <p:nvPicPr>
          <p:cNvPr id="91141"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285750" y="1000125"/>
            <a:ext cx="8929688" cy="714375"/>
          </a:xfrm>
        </p:spPr>
        <p:txBody>
          <a:bodyPr/>
          <a:lstStyle/>
          <a:p>
            <a:pPr eaLnBrk="1" hangingPunct="1">
              <a:defRPr/>
            </a:pPr>
            <a:r>
              <a:rPr lang="el-GR" sz="3200" b="1" smtClean="0">
                <a:solidFill>
                  <a:srgbClr val="990000"/>
                </a:solidFill>
                <a:effectLst>
                  <a:outerShdw blurRad="38100" dist="38100" dir="2700000" algn="tl">
                    <a:srgbClr val="000000"/>
                  </a:outerShdw>
                </a:effectLst>
              </a:rPr>
              <a:t/>
            </a:r>
            <a:br>
              <a:rPr lang="el-GR" sz="3200" b="1" smtClean="0">
                <a:solidFill>
                  <a:srgbClr val="990000"/>
                </a:solidFill>
                <a:effectLst>
                  <a:outerShdw blurRad="38100" dist="38100" dir="2700000" algn="tl">
                    <a:srgbClr val="000000"/>
                  </a:outerShdw>
                </a:effectLst>
              </a:rPr>
            </a:br>
            <a:r>
              <a:rPr lang="el-GR" sz="3200" b="1" smtClean="0">
                <a:solidFill>
                  <a:srgbClr val="B75417"/>
                </a:solidFill>
                <a:effectLst>
                  <a:outerShdw blurRad="38100" dist="38100" dir="2700000" algn="tl">
                    <a:srgbClr val="000000"/>
                  </a:outerShdw>
                </a:effectLst>
              </a:rPr>
              <a:t>ΠΡΟΣΑΥΞΑΝΟΝΤΑΙ  ΤΑ ΦΟΡΟΛΟΓΗΤΕΑ ΕΣΟΔΑ  ΕΛΛΗΝΙΚΗΣ  ΕΠΙΧΕΙΡΗΣΗΣ</a:t>
            </a:r>
            <a:r>
              <a:rPr lang="el-GR" sz="3200" b="1" smtClean="0">
                <a:effectLst>
                  <a:outerShdw blurRad="38100" dist="38100" dir="2700000" algn="tl">
                    <a:srgbClr val="000000"/>
                  </a:outerShdw>
                </a:effectLst>
              </a:rPr>
              <a:t> </a:t>
            </a:r>
            <a:br>
              <a:rPr lang="el-GR" sz="3200" b="1" smtClean="0">
                <a:effectLst>
                  <a:outerShdw blurRad="38100" dist="38100" dir="2700000" algn="tl">
                    <a:srgbClr val="000000"/>
                  </a:outerShdw>
                </a:effectLst>
              </a:rPr>
            </a:br>
            <a:endParaRPr lang="el-GR" sz="3200" b="1" smtClean="0">
              <a:effectLst>
                <a:outerShdw blurRad="38100" dist="38100" dir="2700000" algn="tl">
                  <a:srgbClr val="000000"/>
                </a:outerShdw>
              </a:effectLst>
            </a:endParaRPr>
          </a:p>
        </p:txBody>
      </p:sp>
      <p:sp>
        <p:nvSpPr>
          <p:cNvPr id="92162"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1142B726-2FBA-4D4F-AC2E-FA8BA5F7E174}" type="slidenum">
              <a:rPr lang="el-GR" sz="1400"/>
              <a:pPr algn="r"/>
              <a:t>76</a:t>
            </a:fld>
            <a:endParaRPr lang="el-GR" sz="1400"/>
          </a:p>
        </p:txBody>
      </p:sp>
      <p:sp>
        <p:nvSpPr>
          <p:cNvPr id="5" name="Title 1"/>
          <p:cNvSpPr txBox="1">
            <a:spLocks/>
          </p:cNvSpPr>
          <p:nvPr/>
        </p:nvSpPr>
        <p:spPr bwMode="auto">
          <a:xfrm>
            <a:off x="285750" y="1357313"/>
            <a:ext cx="8643938" cy="4891087"/>
          </a:xfrm>
          <a:prstGeom prst="rect">
            <a:avLst/>
          </a:prstGeom>
          <a:noFill/>
          <a:ln w="9525">
            <a:noFill/>
            <a:miter lim="800000"/>
            <a:headEnd/>
            <a:tailEnd/>
          </a:ln>
        </p:spPr>
        <p:txBody>
          <a:bodyPr anchor="ctr"/>
          <a:lstStyle/>
          <a:p>
            <a:pPr>
              <a:defRPr/>
            </a:pPr>
            <a:endParaRPr lang="el-GR" sz="3200" b="1">
              <a:effectLst>
                <a:outerShdw blurRad="38100" dist="38100" dir="2700000" algn="tl">
                  <a:srgbClr val="000000"/>
                </a:outerShdw>
              </a:effectLst>
            </a:endParaRPr>
          </a:p>
          <a:p>
            <a:pPr>
              <a:defRPr/>
            </a:pPr>
            <a:endParaRPr lang="el-GR" sz="1000" b="1">
              <a:effectLst>
                <a:outerShdw blurRad="38100" dist="38100" dir="2700000" algn="tl">
                  <a:srgbClr val="000000"/>
                </a:outerShdw>
              </a:effectLst>
            </a:endParaRPr>
          </a:p>
          <a:p>
            <a:pPr>
              <a:defRPr/>
            </a:pPr>
            <a:r>
              <a:rPr lang="el-GR" sz="3200" b="1">
                <a:effectLst>
                  <a:outerShdw blurRad="38100" dist="38100" dir="2700000" algn="tl">
                    <a:srgbClr val="000000"/>
                  </a:outerShdw>
                </a:effectLst>
              </a:rPr>
              <a:t>Όταν  </a:t>
            </a:r>
            <a:r>
              <a:rPr lang="el-GR" sz="3200" b="1">
                <a:solidFill>
                  <a:schemeClr val="tx2"/>
                </a:solidFill>
                <a:effectLst>
                  <a:outerShdw blurRad="38100" dist="38100" dir="2700000" algn="tl">
                    <a:srgbClr val="000000"/>
                  </a:outerShdw>
                </a:effectLst>
              </a:rPr>
              <a:t>ελληνική επιχείρηση</a:t>
            </a:r>
            <a:r>
              <a:rPr lang="el-GR" sz="3200" b="1">
                <a:effectLst>
                  <a:outerShdw blurRad="38100" dist="38100" dir="2700000" algn="tl">
                    <a:srgbClr val="000000"/>
                  </a:outerShdw>
                </a:effectLst>
              </a:rPr>
              <a:t> πουλά  σε </a:t>
            </a:r>
            <a:r>
              <a:rPr lang="el-GR" sz="3200" b="1" u="sng">
                <a:solidFill>
                  <a:schemeClr val="tx2"/>
                </a:solidFill>
                <a:effectLst>
                  <a:outerShdw blurRad="38100" dist="38100" dir="2700000" algn="tl">
                    <a:srgbClr val="000000"/>
                  </a:outerShdw>
                </a:effectLst>
              </a:rPr>
              <a:t>αλλοδαπή εταιρεία  εγκατεστημένη στα προαναφερθέντα κράτη</a:t>
            </a:r>
            <a:r>
              <a:rPr lang="el-GR" sz="3200" b="1" u="sng">
                <a:effectLst>
                  <a:outerShdw blurRad="38100" dist="38100" dir="2700000" algn="tl">
                    <a:srgbClr val="000000"/>
                  </a:outerShdw>
                </a:effectLst>
              </a:rPr>
              <a:t> </a:t>
            </a:r>
            <a:r>
              <a:rPr lang="el-GR" sz="3200" b="1">
                <a:effectLst>
                  <a:outerShdw blurRad="38100" dist="38100" dir="2700000" algn="tl">
                    <a:srgbClr val="000000"/>
                  </a:outerShdw>
                </a:effectLst>
              </a:rPr>
              <a:t>και η αλλοδαπή στην συνέχεια μεταπωλεί τα ίδια εμπορεύματα σε άλλη Ελληνική επιχείρηση σε μεγαλύτερη τιμή, </a:t>
            </a:r>
            <a:r>
              <a:rPr lang="el-GR" sz="3200" b="1" u="sng">
                <a:solidFill>
                  <a:schemeClr val="tx2"/>
                </a:solidFill>
                <a:effectLst>
                  <a:outerShdw blurRad="38100" dist="38100" dir="2700000" algn="tl">
                    <a:srgbClr val="000000"/>
                  </a:outerShdw>
                </a:effectLst>
              </a:rPr>
              <a:t>χωρίς αυτά να  διακινούνται από και προς την Ελλάδα</a:t>
            </a:r>
            <a:endParaRPr lang="el-GR" sz="3200" b="1">
              <a:solidFill>
                <a:schemeClr val="tx2"/>
              </a:solidFill>
              <a:effectLst>
                <a:outerShdw blurRad="38100" dist="38100" dir="2700000" algn="tl">
                  <a:srgbClr val="000000"/>
                </a:outerShdw>
              </a:effectLst>
            </a:endParaRPr>
          </a:p>
          <a:p>
            <a:pPr>
              <a:defRPr/>
            </a:pPr>
            <a:r>
              <a:rPr lang="el-GR" sz="3200" b="1">
                <a:effectLst>
                  <a:outerShdw blurRad="38100" dist="38100" dir="2700000" algn="tl">
                    <a:srgbClr val="000000"/>
                  </a:outerShdw>
                </a:effectLst>
              </a:rPr>
              <a:t>Τότε </a:t>
            </a:r>
          </a:p>
          <a:p>
            <a:pPr>
              <a:defRPr/>
            </a:pPr>
            <a:r>
              <a:rPr lang="el-GR" sz="3200" b="1" u="sng">
                <a:solidFill>
                  <a:schemeClr val="tx2"/>
                </a:solidFill>
                <a:effectLst>
                  <a:outerShdw blurRad="38100" dist="38100" dir="2700000" algn="tl">
                    <a:srgbClr val="000000"/>
                  </a:outerShdw>
                </a:effectLst>
              </a:rPr>
              <a:t>Η διαφορά του τιμήματος  προσαυξάνει τα φορολογητέα έσοδα της πρώτης επιχείρησης</a:t>
            </a:r>
          </a:p>
        </p:txBody>
      </p:sp>
      <p:pic>
        <p:nvPicPr>
          <p:cNvPr id="92164"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642938"/>
            <a:ext cx="8929688" cy="714375"/>
          </a:xfrm>
        </p:spPr>
        <p:txBody>
          <a:bodyPr/>
          <a:lstStyle/>
          <a:p>
            <a:pPr eaLnBrk="1" hangingPunct="1">
              <a:defRPr/>
            </a:pPr>
            <a:r>
              <a:rPr lang="el-GR" sz="3200" b="1" smtClean="0">
                <a:effectLst>
                  <a:outerShdw blurRad="38100" dist="38100" dir="2700000" algn="tl">
                    <a:srgbClr val="000000"/>
                  </a:outerShdw>
                </a:effectLst>
              </a:rPr>
              <a:t>ΠΑΡΑΔΕΙΓΜΑ </a:t>
            </a:r>
            <a:endParaRPr lang="en-US" sz="3200" b="1" smtClean="0">
              <a:effectLst>
                <a:outerShdw blurRad="38100" dist="38100" dir="2700000" algn="tl">
                  <a:srgbClr val="000000"/>
                </a:outerShdw>
              </a:effectLst>
            </a:endParaRPr>
          </a:p>
        </p:txBody>
      </p:sp>
      <p:sp>
        <p:nvSpPr>
          <p:cNvPr id="93186"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F3FBCB7-F088-4D98-B9C7-2988476B7849}" type="slidenum">
              <a:rPr lang="el-GR" sz="1400"/>
              <a:pPr algn="r"/>
              <a:t>77</a:t>
            </a:fld>
            <a:endParaRPr lang="el-GR" sz="1400"/>
          </a:p>
        </p:txBody>
      </p:sp>
      <p:sp>
        <p:nvSpPr>
          <p:cNvPr id="5" name="Title 1"/>
          <p:cNvSpPr txBox="1">
            <a:spLocks/>
          </p:cNvSpPr>
          <p:nvPr/>
        </p:nvSpPr>
        <p:spPr bwMode="auto">
          <a:xfrm>
            <a:off x="285750" y="1357313"/>
            <a:ext cx="8643938" cy="4714875"/>
          </a:xfrm>
          <a:prstGeom prst="rect">
            <a:avLst/>
          </a:prstGeom>
          <a:noFill/>
          <a:ln w="9525">
            <a:noFill/>
            <a:miter lim="800000"/>
            <a:headEnd/>
            <a:tailEnd/>
          </a:ln>
        </p:spPr>
        <p:txBody>
          <a:bodyPr anchor="ctr"/>
          <a:lstStyle/>
          <a:p>
            <a:pPr>
              <a:defRPr/>
            </a:pPr>
            <a:endParaRPr lang="el-GR" sz="3200" b="1" u="sng" kern="0" spc="-15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93188" name="Picture 2"/>
          <p:cNvPicPr>
            <a:picLocks noChangeAspect="1" noChangeArrowheads="1"/>
          </p:cNvPicPr>
          <p:nvPr/>
        </p:nvPicPr>
        <p:blipFill>
          <a:blip r:embed="rId2" cstate="print"/>
          <a:srcRect/>
          <a:stretch>
            <a:fillRect/>
          </a:stretch>
        </p:blipFill>
        <p:spPr bwMode="auto">
          <a:xfrm>
            <a:off x="285750" y="1571625"/>
            <a:ext cx="8643938" cy="3714750"/>
          </a:xfrm>
          <a:prstGeom prst="rect">
            <a:avLst/>
          </a:prstGeom>
          <a:noFill/>
          <a:ln w="9525">
            <a:noFill/>
            <a:miter lim="800000"/>
            <a:headEnd/>
            <a:tailEnd/>
          </a:ln>
        </p:spPr>
      </p:pic>
      <p:pic>
        <p:nvPicPr>
          <p:cNvPr id="93189"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642938"/>
            <a:ext cx="8929688" cy="714375"/>
          </a:xfrm>
        </p:spPr>
        <p:txBody>
          <a:bodyPr/>
          <a:lstStyle/>
          <a:p>
            <a:pPr eaLnBrk="1" hangingPunct="1">
              <a:defRPr/>
            </a:pPr>
            <a:r>
              <a:rPr lang="el-GR" sz="3200" b="1" smtClean="0">
                <a:solidFill>
                  <a:srgbClr val="B75417"/>
                </a:solidFill>
                <a:effectLst>
                  <a:outerShdw blurRad="38100" dist="38100" dir="2700000" algn="tl">
                    <a:srgbClr val="000000"/>
                  </a:outerShdw>
                </a:effectLst>
              </a:rPr>
              <a:t/>
            </a:r>
            <a:br>
              <a:rPr lang="el-GR" sz="3200" b="1" smtClean="0">
                <a:solidFill>
                  <a:srgbClr val="B75417"/>
                </a:solidFill>
                <a:effectLst>
                  <a:outerShdw blurRad="38100" dist="38100" dir="2700000" algn="tl">
                    <a:srgbClr val="000000"/>
                  </a:outerShdw>
                </a:effectLst>
              </a:rPr>
            </a:br>
            <a:r>
              <a:rPr lang="el-GR" sz="3200" b="1" smtClean="0">
                <a:solidFill>
                  <a:srgbClr val="B75417"/>
                </a:solidFill>
                <a:effectLst>
                  <a:outerShdw blurRad="38100" dist="38100" dir="2700000" algn="tl">
                    <a:srgbClr val="000000"/>
                  </a:outerShdw>
                </a:effectLst>
              </a:rPr>
              <a:t>ΠΡΟΣΑΥΞΑΝΟΝΤΑΙ  ΤΑ ΦΟΡΟΛΟΓΗΤΕΑ ΕΣΟΔΑ  ΕΛΛΗΝΙΚΗΣ  ΕΠΙΧΕΙΡΗΣΗΣ</a:t>
            </a:r>
            <a:r>
              <a:rPr lang="el-GR" sz="3200" b="1" smtClean="0">
                <a:effectLst>
                  <a:outerShdw blurRad="38100" dist="38100" dir="2700000" algn="tl">
                    <a:srgbClr val="000000"/>
                  </a:outerShdw>
                </a:effectLst>
              </a:rPr>
              <a:t> </a:t>
            </a:r>
            <a:br>
              <a:rPr lang="el-GR" sz="3200" b="1" smtClean="0">
                <a:effectLst>
                  <a:outerShdw blurRad="38100" dist="38100" dir="2700000" algn="tl">
                    <a:srgbClr val="000000"/>
                  </a:outerShdw>
                </a:effectLst>
              </a:rPr>
            </a:br>
            <a:endParaRPr lang="el-GR" sz="3200" b="1" smtClean="0">
              <a:effectLst>
                <a:outerShdw blurRad="38100" dist="38100" dir="2700000" algn="tl">
                  <a:srgbClr val="000000"/>
                </a:outerShdw>
              </a:effectLst>
            </a:endParaRPr>
          </a:p>
        </p:txBody>
      </p:sp>
      <p:sp>
        <p:nvSpPr>
          <p:cNvPr id="94210"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EC33F223-4579-4C71-9FE5-7B58F2A59605}" type="slidenum">
              <a:rPr lang="el-GR" sz="1400"/>
              <a:pPr algn="r"/>
              <a:t>78</a:t>
            </a:fld>
            <a:endParaRPr lang="el-GR" sz="1400"/>
          </a:p>
        </p:txBody>
      </p:sp>
      <p:sp>
        <p:nvSpPr>
          <p:cNvPr id="5" name="Title 1"/>
          <p:cNvSpPr txBox="1">
            <a:spLocks/>
          </p:cNvSpPr>
          <p:nvPr/>
        </p:nvSpPr>
        <p:spPr bwMode="auto">
          <a:xfrm>
            <a:off x="285750" y="1628775"/>
            <a:ext cx="8643938" cy="4443413"/>
          </a:xfrm>
          <a:prstGeom prst="rect">
            <a:avLst/>
          </a:prstGeom>
          <a:noFill/>
          <a:ln w="9525">
            <a:noFill/>
            <a:miter lim="800000"/>
            <a:headEnd/>
            <a:tailEnd/>
          </a:ln>
        </p:spPr>
        <p:txBody>
          <a:bodyPr anchor="ctr"/>
          <a:lstStyle/>
          <a:p>
            <a:pPr>
              <a:defRPr/>
            </a:pPr>
            <a:r>
              <a:rPr lang="el-GR" sz="2800" b="1">
                <a:effectLst>
                  <a:outerShdw blurRad="38100" dist="38100" dir="2700000" algn="tl">
                    <a:srgbClr val="000000"/>
                  </a:outerShdw>
                </a:effectLst>
              </a:rPr>
              <a:t>Όταν πωλεί τα  εμπορεύματά της σε </a:t>
            </a:r>
            <a:r>
              <a:rPr lang="el-GR" sz="2800" b="1" u="sng">
                <a:effectLst>
                  <a:outerShdw blurRad="38100" dist="38100" dir="2700000" algn="tl">
                    <a:srgbClr val="000000"/>
                  </a:outerShdw>
                </a:effectLst>
              </a:rPr>
              <a:t>αλλοδαπή εταιρεία  εγκατεστημένη στα προαναφερθέντα κράτη </a:t>
            </a:r>
            <a:r>
              <a:rPr lang="el-GR" sz="2800" b="1">
                <a:solidFill>
                  <a:schemeClr val="tx2"/>
                </a:solidFill>
                <a:effectLst>
                  <a:outerShdw blurRad="38100" dist="38100" dir="2700000" algn="tl">
                    <a:srgbClr val="000000"/>
                  </a:outerShdw>
                </a:effectLst>
              </a:rPr>
              <a:t>σε τιμή μικρότερη από αυτή στην οποία η ίδια ελληνική επιχείρηση πωλεί τα ίδια αγαθά σε άλλη ημεδαπή ή αλλοδαπή επιχείρηση. </a:t>
            </a:r>
          </a:p>
          <a:p>
            <a:pPr>
              <a:defRPr/>
            </a:pPr>
            <a:r>
              <a:rPr lang="el-GR" sz="2800" b="1">
                <a:effectLst>
                  <a:outerShdw blurRad="38100" dist="38100" dir="2700000" algn="tl">
                    <a:srgbClr val="000000"/>
                  </a:outerShdw>
                </a:effectLst>
              </a:rPr>
              <a:t>Τότε </a:t>
            </a:r>
          </a:p>
          <a:p>
            <a:pPr>
              <a:defRPr/>
            </a:pPr>
            <a:r>
              <a:rPr lang="el-GR" sz="2800" b="1" u="sng">
                <a:solidFill>
                  <a:schemeClr val="tx2"/>
                </a:solidFill>
                <a:effectLst>
                  <a:outerShdw blurRad="38100" dist="38100" dir="2700000" algn="tl">
                    <a:srgbClr val="000000"/>
                  </a:outerShdw>
                </a:effectLst>
              </a:rPr>
              <a:t>η προσαύξηση των ακαθαρίστων εσόδων της ισούται με τη διαφορά των τιμών πώλησης στην αλλοδαπή  εταιρεία και στις άλλες επιχειρήσεις.</a:t>
            </a:r>
          </a:p>
        </p:txBody>
      </p:sp>
      <p:pic>
        <p:nvPicPr>
          <p:cNvPr id="94212" name="Picture 5"/>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642938"/>
            <a:ext cx="8929688" cy="714375"/>
          </a:xfrm>
        </p:spPr>
        <p:txBody>
          <a:bodyPr/>
          <a:lstStyle/>
          <a:p>
            <a:pPr eaLnBrk="1" hangingPunct="1">
              <a:defRPr/>
            </a:pPr>
            <a:r>
              <a:rPr lang="el-GR" sz="3200" b="1" smtClean="0">
                <a:effectLst>
                  <a:outerShdw blurRad="38100" dist="38100" dir="2700000" algn="tl">
                    <a:srgbClr val="000000"/>
                  </a:outerShdw>
                </a:effectLst>
              </a:rPr>
              <a:t/>
            </a:r>
            <a:br>
              <a:rPr lang="el-GR" sz="3200" b="1" smtClean="0">
                <a:effectLst>
                  <a:outerShdw blurRad="38100" dist="38100" dir="2700000" algn="tl">
                    <a:srgbClr val="000000"/>
                  </a:outerShdw>
                </a:effectLst>
              </a:rPr>
            </a:br>
            <a:r>
              <a:rPr lang="el-GR" sz="3200" b="1" smtClean="0">
                <a:effectLst>
                  <a:outerShdw blurRad="38100" dist="38100" dir="2700000" algn="tl">
                    <a:srgbClr val="000000"/>
                  </a:outerShdw>
                </a:effectLst>
              </a:rPr>
              <a:t>ΠΑΡΑΔΕΙΓΜΑ </a:t>
            </a:r>
          </a:p>
        </p:txBody>
      </p:sp>
      <p:sp>
        <p:nvSpPr>
          <p:cNvPr id="95234"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7313B299-488E-442B-9FF4-CA2837106AF4}" type="slidenum">
              <a:rPr lang="el-GR" sz="1400"/>
              <a:pPr algn="r"/>
              <a:t>79</a:t>
            </a:fld>
            <a:endParaRPr lang="el-GR" sz="1400"/>
          </a:p>
        </p:txBody>
      </p:sp>
      <p:sp>
        <p:nvSpPr>
          <p:cNvPr id="5" name="Title 1"/>
          <p:cNvSpPr txBox="1">
            <a:spLocks/>
          </p:cNvSpPr>
          <p:nvPr/>
        </p:nvSpPr>
        <p:spPr bwMode="auto">
          <a:xfrm>
            <a:off x="285750" y="1357313"/>
            <a:ext cx="8643938" cy="4714875"/>
          </a:xfrm>
          <a:prstGeom prst="rect">
            <a:avLst/>
          </a:prstGeom>
          <a:noFill/>
          <a:ln w="9525">
            <a:noFill/>
            <a:miter lim="800000"/>
            <a:headEnd/>
            <a:tailEnd/>
          </a:ln>
        </p:spPr>
        <p:txBody>
          <a:bodyPr anchor="ctr"/>
          <a:lstStyle/>
          <a:p>
            <a:pPr>
              <a:defRPr/>
            </a:pPr>
            <a:endParaRPr lang="el-GR" sz="2800" b="1" u="sng" dirty="0">
              <a:effectLst>
                <a:outerShdw blurRad="38100" dist="38100" dir="2700000" algn="tl">
                  <a:srgbClr val="000000">
                    <a:alpha val="43137"/>
                  </a:srgbClr>
                </a:outerShdw>
              </a:effectLst>
            </a:endParaRPr>
          </a:p>
        </p:txBody>
      </p:sp>
      <p:pic>
        <p:nvPicPr>
          <p:cNvPr id="95236" name="Picture 2"/>
          <p:cNvPicPr>
            <a:picLocks noChangeAspect="1" noChangeArrowheads="1"/>
          </p:cNvPicPr>
          <p:nvPr/>
        </p:nvPicPr>
        <p:blipFill>
          <a:blip r:embed="rId2" cstate="print"/>
          <a:srcRect/>
          <a:stretch>
            <a:fillRect/>
          </a:stretch>
        </p:blipFill>
        <p:spPr bwMode="auto">
          <a:xfrm>
            <a:off x="285750" y="1928813"/>
            <a:ext cx="5929313" cy="2500312"/>
          </a:xfrm>
          <a:prstGeom prst="rect">
            <a:avLst/>
          </a:prstGeom>
          <a:noFill/>
          <a:ln w="9525">
            <a:noFill/>
            <a:miter lim="800000"/>
            <a:headEnd/>
            <a:tailEnd/>
          </a:ln>
        </p:spPr>
      </p:pic>
      <p:pic>
        <p:nvPicPr>
          <p:cNvPr id="95237" name="Picture 3"/>
          <p:cNvPicPr>
            <a:picLocks noChangeAspect="1" noChangeArrowheads="1"/>
          </p:cNvPicPr>
          <p:nvPr/>
        </p:nvPicPr>
        <p:blipFill>
          <a:blip r:embed="rId3" cstate="print"/>
          <a:srcRect/>
          <a:stretch>
            <a:fillRect/>
          </a:stretch>
        </p:blipFill>
        <p:spPr bwMode="auto">
          <a:xfrm>
            <a:off x="6553200" y="2928938"/>
            <a:ext cx="2352675" cy="928687"/>
          </a:xfrm>
          <a:prstGeom prst="rect">
            <a:avLst/>
          </a:prstGeom>
          <a:noFill/>
          <a:ln w="9525">
            <a:noFill/>
            <a:miter lim="800000"/>
            <a:headEnd/>
            <a:tailEnd/>
          </a:ln>
        </p:spPr>
      </p:pic>
      <p:pic>
        <p:nvPicPr>
          <p:cNvPr id="95238" name="Picture 7"/>
          <p:cNvPicPr>
            <a:picLocks noChangeAspect="1" noChangeArrowheads="1"/>
          </p:cNvPicPr>
          <p:nvPr/>
        </p:nvPicPr>
        <p:blipFill>
          <a:blip r:embed="rId4"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01B0E596-8680-45ED-B080-3FBEE742D8CB}" type="slidenum">
              <a:rPr lang="el-GR" sz="1400"/>
              <a:pPr algn="r"/>
              <a:t>8</a:t>
            </a:fld>
            <a:endParaRPr lang="el-GR" sz="1400"/>
          </a:p>
        </p:txBody>
      </p:sp>
      <p:sp>
        <p:nvSpPr>
          <p:cNvPr id="38914" name="Rectangle 2"/>
          <p:cNvSpPr>
            <a:spLocks noGrp="1" noChangeArrowheads="1"/>
          </p:cNvSpPr>
          <p:nvPr>
            <p:ph type="title" idx="4294967295"/>
          </p:nvPr>
        </p:nvSpPr>
        <p:spPr>
          <a:xfrm>
            <a:off x="0" y="266700"/>
            <a:ext cx="9144000" cy="571500"/>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l-GR" sz="3200" b="1" smtClean="0"/>
              <a:t>		 </a:t>
            </a:r>
            <a:r>
              <a:rPr lang="el-GR" sz="2800" b="1" smtClean="0"/>
              <a:t>Φορολογία εισοδήματος – </a:t>
            </a:r>
            <a:r>
              <a:rPr lang="el-GR" sz="2800" b="1" smtClean="0">
                <a:solidFill>
                  <a:srgbClr val="FF9900"/>
                </a:solidFill>
              </a:rPr>
              <a:t>Φυσικά πρόσωπα</a:t>
            </a:r>
            <a:r>
              <a:rPr lang="el-GR" sz="3200" b="1" smtClean="0">
                <a:solidFill>
                  <a:srgbClr val="FF9900"/>
                </a:solidFill>
                <a:effectLst>
                  <a:outerShdw blurRad="38100" dist="38100" dir="2700000" algn="tl">
                    <a:srgbClr val="000000"/>
                  </a:outerShdw>
                </a:effectLst>
                <a:latin typeface="Arial" charset="0"/>
                <a:cs typeface="Arial" charset="0"/>
              </a:rPr>
              <a:t>:</a:t>
            </a:r>
            <a:r>
              <a:rPr lang="en-US" sz="3200" b="1" smtClean="0">
                <a:effectLst>
                  <a:outerShdw blurRad="38100" dist="38100" dir="2700000" algn="tl">
                    <a:srgbClr val="000000"/>
                  </a:outerShdw>
                </a:effectLst>
                <a:latin typeface="Arial" charset="0"/>
                <a:cs typeface="Arial" charset="0"/>
              </a:rPr>
              <a:t/>
            </a:r>
            <a:br>
              <a:rPr lang="en-US" sz="3200" b="1" smtClean="0">
                <a:effectLst>
                  <a:outerShdw blurRad="38100" dist="38100" dir="2700000" algn="tl">
                    <a:srgbClr val="000000"/>
                  </a:outerShdw>
                </a:effectLst>
                <a:latin typeface="Arial" charset="0"/>
                <a:cs typeface="Arial" charset="0"/>
              </a:rPr>
            </a:br>
            <a:endParaRPr lang="el-GR" sz="3200" b="1" smtClean="0">
              <a:effectLst>
                <a:outerShdw blurRad="38100" dist="38100" dir="2700000" algn="tl">
                  <a:srgbClr val="000000"/>
                </a:outerShdw>
              </a:effectLst>
              <a:latin typeface="Arial" charset="0"/>
              <a:cs typeface="Arial" charset="0"/>
            </a:endParaRPr>
          </a:p>
        </p:txBody>
      </p:sp>
      <p:sp>
        <p:nvSpPr>
          <p:cNvPr id="38915" name="Rectangle 3"/>
          <p:cNvSpPr>
            <a:spLocks noGrp="1" noChangeArrowheads="1"/>
          </p:cNvSpPr>
          <p:nvPr>
            <p:ph type="body" idx="4294967295"/>
          </p:nvPr>
        </p:nvSpPr>
        <p:spPr>
          <a:xfrm>
            <a:off x="228600" y="500063"/>
            <a:ext cx="8915400" cy="5867400"/>
          </a:xfrm>
          <a:effectLst>
            <a:outerShdw dist="35921" dir="2700000" algn="ctr" rotWithShape="0">
              <a:schemeClr val="bg2"/>
            </a:outerShdw>
          </a:effectLst>
        </p:spPr>
        <p:txBody>
          <a:bodyPr/>
          <a:lstStyle/>
          <a:p>
            <a:pPr>
              <a:spcBef>
                <a:spcPct val="0"/>
              </a:spcBef>
              <a:buClr>
                <a:schemeClr val="hlink"/>
              </a:buClr>
              <a:buSzPct val="156000"/>
              <a:buFontTx/>
              <a:buNone/>
              <a:defRPr/>
            </a:pPr>
            <a:endParaRPr lang="en-US" sz="3500" b="1" u="sng" smtClean="0"/>
          </a:p>
          <a:p>
            <a:pPr>
              <a:spcBef>
                <a:spcPct val="0"/>
              </a:spcBef>
              <a:buClr>
                <a:schemeClr val="hlink"/>
              </a:buClr>
              <a:buSzPct val="156000"/>
              <a:buFontTx/>
              <a:buNone/>
              <a:defRPr/>
            </a:pPr>
            <a:r>
              <a:rPr lang="en-US" sz="3500" b="1" smtClean="0"/>
              <a:t> </a:t>
            </a:r>
            <a:r>
              <a:rPr lang="el-GR" sz="3500" b="1" smtClean="0"/>
              <a:t>   </a:t>
            </a:r>
            <a:r>
              <a:rPr lang="el-GR" b="1" smtClean="0"/>
              <a:t>Σχηματισμός Αφορολογήτου Ποσού – </a:t>
            </a:r>
            <a:r>
              <a:rPr lang="el-GR" b="1" smtClean="0">
                <a:solidFill>
                  <a:srgbClr val="FFFF00"/>
                </a:solidFill>
              </a:rPr>
              <a:t>ΕΛΑΧΙΣΤΟ ΠΟΣΟ ΑΠΟΔΕΙΞΕΩΝ </a:t>
            </a:r>
          </a:p>
          <a:p>
            <a:pPr>
              <a:spcBef>
                <a:spcPct val="0"/>
              </a:spcBef>
              <a:buClr>
                <a:schemeClr val="hlink"/>
              </a:buClr>
              <a:buSzPct val="156000"/>
              <a:buFontTx/>
              <a:buNone/>
              <a:defRPr/>
            </a:pPr>
            <a:r>
              <a:rPr lang="el-GR" smtClean="0"/>
              <a:t>	</a:t>
            </a:r>
            <a:r>
              <a:rPr lang="el-GR" b="1" smtClean="0"/>
              <a:t>Καθίσταται υποχρεωτική η προσκόμιση αποδείξεων για κάλυψη του αφορολογήτου, ως εξής:</a:t>
            </a:r>
          </a:p>
          <a:p>
            <a:pPr>
              <a:spcBef>
                <a:spcPct val="0"/>
              </a:spcBef>
              <a:buClr>
                <a:schemeClr val="hlink"/>
              </a:buClr>
              <a:buSzPct val="156000"/>
              <a:buFontTx/>
              <a:buNone/>
              <a:defRPr/>
            </a:pPr>
            <a:endParaRPr lang="el-GR" smtClean="0"/>
          </a:p>
          <a:p>
            <a:pPr>
              <a:spcBef>
                <a:spcPct val="0"/>
              </a:spcBef>
              <a:buClr>
                <a:schemeClr val="hlink"/>
              </a:buClr>
              <a:buSzPct val="156000"/>
              <a:buFontTx/>
              <a:buNone/>
              <a:defRPr/>
            </a:pPr>
            <a:endParaRPr lang="el-GR" sz="3500" b="1" smtClean="0"/>
          </a:p>
          <a:p>
            <a:pPr>
              <a:spcBef>
                <a:spcPct val="0"/>
              </a:spcBef>
              <a:buClr>
                <a:schemeClr val="hlink"/>
              </a:buClr>
              <a:buSzPct val="156000"/>
              <a:buFont typeface="Wingdings" pitchFamily="2" charset="2"/>
              <a:buNone/>
              <a:defRPr/>
            </a:pPr>
            <a:endParaRPr lang="el-GR" sz="4000" b="1" smtClean="0">
              <a:effectLst>
                <a:outerShdw blurRad="38100" dist="38100" dir="2700000" algn="tl">
                  <a:srgbClr val="000000"/>
                </a:outerShdw>
              </a:effectLst>
              <a:cs typeface="Times New Roman" pitchFamily="18" charset="0"/>
            </a:endParaRPr>
          </a:p>
          <a:p>
            <a:pPr>
              <a:spcBef>
                <a:spcPct val="0"/>
              </a:spcBef>
              <a:buClr>
                <a:schemeClr val="hlink"/>
              </a:buClr>
              <a:buSzPct val="156000"/>
              <a:buFont typeface="Wingdings" pitchFamily="2" charset="2"/>
              <a:buNone/>
              <a:defRPr/>
            </a:pPr>
            <a:endParaRPr lang="el-GR" sz="4000" b="1" smtClean="0">
              <a:effectLst>
                <a:outerShdw blurRad="38100" dist="38100" dir="2700000" algn="tl">
                  <a:srgbClr val="000000"/>
                </a:outerShdw>
              </a:effectLst>
              <a:cs typeface="Times New Roman" pitchFamily="18" charset="0"/>
            </a:endParaRPr>
          </a:p>
          <a:p>
            <a:pPr>
              <a:spcBef>
                <a:spcPct val="0"/>
              </a:spcBef>
              <a:buClr>
                <a:schemeClr val="hlink"/>
              </a:buClr>
              <a:buSzPct val="156000"/>
              <a:buFont typeface="Wingdings" pitchFamily="2" charset="2"/>
              <a:buNone/>
              <a:defRPr/>
            </a:pPr>
            <a:endParaRPr lang="el-GR" sz="4000" b="1" smtClean="0">
              <a:effectLst>
                <a:outerShdw blurRad="38100" dist="38100" dir="2700000" algn="tl">
                  <a:srgbClr val="000000"/>
                </a:outerShdw>
              </a:effectLst>
              <a:cs typeface="Times New Roman" pitchFamily="18" charset="0"/>
            </a:endParaRPr>
          </a:p>
          <a:p>
            <a:pPr eaLnBrk="1" hangingPunct="1">
              <a:defRPr/>
            </a:pPr>
            <a:endParaRPr lang="en-US" b="1" smtClean="0">
              <a:effectLst>
                <a:outerShdw blurRad="38100" dist="38100" dir="2700000" algn="tl">
                  <a:srgbClr val="000000"/>
                </a:outerShdw>
              </a:effectLst>
            </a:endParaRPr>
          </a:p>
          <a:p>
            <a:pPr>
              <a:spcBef>
                <a:spcPct val="0"/>
              </a:spcBef>
              <a:buClr>
                <a:schemeClr val="hlink"/>
              </a:buClr>
              <a:buSzPct val="156000"/>
              <a:buFont typeface="Wingdings" pitchFamily="2" charset="2"/>
              <a:buNone/>
              <a:defRPr/>
            </a:pPr>
            <a:endParaRPr lang="el-GR" sz="4000" b="1" smtClean="0">
              <a:effectLst>
                <a:outerShdw blurRad="38100" dist="38100" dir="2700000" algn="tl">
                  <a:srgbClr val="000000"/>
                </a:outerShdw>
              </a:effectLst>
              <a:cs typeface="Times New Roman" pitchFamily="18" charset="0"/>
            </a:endParaRPr>
          </a:p>
        </p:txBody>
      </p:sp>
      <p:pic>
        <p:nvPicPr>
          <p:cNvPr id="22532" name="Picture 5"/>
          <p:cNvPicPr>
            <a:picLocks noChangeAspect="1" noChangeArrowheads="1"/>
          </p:cNvPicPr>
          <p:nvPr/>
        </p:nvPicPr>
        <p:blipFill>
          <a:blip r:embed="rId2" cstate="print"/>
          <a:srcRect/>
          <a:stretch>
            <a:fillRect/>
          </a:stretch>
        </p:blipFill>
        <p:spPr bwMode="auto">
          <a:xfrm>
            <a:off x="571500" y="3716338"/>
            <a:ext cx="7886700" cy="2651125"/>
          </a:xfrm>
          <a:prstGeom prst="rect">
            <a:avLst/>
          </a:prstGeom>
          <a:noFill/>
          <a:ln w="9525">
            <a:noFill/>
            <a:miter lim="800000"/>
            <a:headEnd/>
            <a:tailEnd/>
          </a:ln>
        </p:spPr>
      </p:pic>
      <p:pic>
        <p:nvPicPr>
          <p:cNvPr id="22533" name="Picture 6"/>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 calcmode="lin" valueType="num">
                                      <p:cBhvr>
                                        <p:cTn id="14" dur="1000" fill="hold"/>
                                        <p:tgtEl>
                                          <p:spTgt spid="3891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89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 calcmode="lin" valueType="num">
                                      <p:cBhvr>
                                        <p:cTn id="21" dur="1000" fill="hold"/>
                                        <p:tgtEl>
                                          <p:spTgt spid="38915">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685800" y="981075"/>
            <a:ext cx="7772400" cy="5114925"/>
          </a:xfrm>
        </p:spPr>
        <p:txBody>
          <a:bodyPr/>
          <a:lstStyle/>
          <a:p>
            <a:pPr>
              <a:buFontTx/>
              <a:buNone/>
              <a:defRPr/>
            </a:pPr>
            <a:r>
              <a:rPr lang="el-GR" b="1" smtClean="0">
                <a:solidFill>
                  <a:schemeClr val="tx2"/>
                </a:solidFill>
                <a:effectLst>
                  <a:outerShdw blurRad="38100" dist="38100" dir="2700000" algn="tl">
                    <a:srgbClr val="000000"/>
                  </a:outerShdw>
                </a:effectLst>
              </a:rPr>
              <a:t>   </a:t>
            </a:r>
            <a:r>
              <a:rPr lang="el-GR" b="1" smtClean="0">
                <a:solidFill>
                  <a:srgbClr val="B75417"/>
                </a:solidFill>
                <a:effectLst>
                  <a:outerShdw blurRad="38100" dist="38100" dir="2700000" algn="tl">
                    <a:srgbClr val="000000"/>
                  </a:outerShdw>
                </a:effectLst>
              </a:rPr>
              <a:t>ΕΚΠΙΠΤΟΜΕΝΕΣ ΚΑΙ ΜΗ ΔΑΠΑΝΕΣ</a:t>
            </a:r>
            <a:endParaRPr lang="el-GR" b="1" smtClean="0">
              <a:solidFill>
                <a:srgbClr val="B75417"/>
              </a:solidFill>
            </a:endParaRPr>
          </a:p>
          <a:p>
            <a:pPr>
              <a:buFontTx/>
              <a:buNone/>
              <a:defRPr/>
            </a:pPr>
            <a:r>
              <a:rPr lang="el-GR" b="1" smtClean="0"/>
              <a:t>   </a:t>
            </a:r>
            <a:r>
              <a:rPr lang="el-GR" b="1" u="sng" smtClean="0">
                <a:solidFill>
                  <a:schemeClr val="tx2"/>
                </a:solidFill>
                <a:effectLst>
                  <a:outerShdw blurRad="38100" dist="38100" dir="2700000" algn="tl">
                    <a:srgbClr val="000000"/>
                  </a:outerShdw>
                </a:effectLst>
              </a:rPr>
              <a:t>Τόκοι δανείων</a:t>
            </a:r>
            <a:r>
              <a:rPr lang="el-GR" b="1" smtClean="0">
                <a:effectLst>
                  <a:outerShdw blurRad="38100" dist="38100" dir="2700000" algn="tl">
                    <a:srgbClr val="000000"/>
                  </a:outerShdw>
                </a:effectLst>
              </a:rPr>
              <a:t> που αφορούν </a:t>
            </a:r>
            <a:r>
              <a:rPr lang="el-GR" b="1" u="sng" smtClean="0">
                <a:effectLst>
                  <a:outerShdw blurRad="38100" dist="38100" dir="2700000" algn="tl">
                    <a:srgbClr val="000000"/>
                  </a:outerShdw>
                </a:effectLst>
              </a:rPr>
              <a:t> </a:t>
            </a:r>
            <a:r>
              <a:rPr lang="el-GR" b="1" u="sng" smtClean="0">
                <a:solidFill>
                  <a:schemeClr val="tx2"/>
                </a:solidFill>
                <a:effectLst>
                  <a:outerShdw blurRad="38100" dist="38100" dir="2700000" algn="tl">
                    <a:srgbClr val="000000"/>
                  </a:outerShdw>
                </a:effectLst>
              </a:rPr>
              <a:t>αγορά μετοχών εταιρίας εγκατεστημένης στα προαναφερθέντα κράτη  δεν εκπίπτουν</a:t>
            </a:r>
            <a:r>
              <a:rPr lang="el-GR" b="1" smtClean="0">
                <a:effectLst>
                  <a:outerShdw blurRad="38100" dist="38100" dir="2700000" algn="tl">
                    <a:srgbClr val="000000"/>
                  </a:outerShdw>
                </a:effectLst>
              </a:rPr>
              <a:t> από τα ακαθάριστα έσοδα Ελληνικών επιχειρήσεων.</a:t>
            </a:r>
            <a:endParaRPr lang="en-US" b="1" smtClean="0">
              <a:effectLst>
                <a:outerShdw blurRad="38100" dist="38100" dir="2700000" algn="tl">
                  <a:srgbClr val="000000"/>
                </a:outerShdw>
              </a:effectLst>
            </a:endParaRPr>
          </a:p>
        </p:txBody>
      </p:sp>
      <p:pic>
        <p:nvPicPr>
          <p:cNvPr id="96258"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395288" y="692150"/>
            <a:ext cx="8353425" cy="5907088"/>
          </a:xfrm>
        </p:spPr>
        <p:txBody>
          <a:bodyPr/>
          <a:lstStyle/>
          <a:p>
            <a:pPr>
              <a:buFontTx/>
              <a:buNone/>
              <a:defRPr/>
            </a:pPr>
            <a:r>
              <a:rPr lang="el-GR" b="1" smtClean="0">
                <a:solidFill>
                  <a:srgbClr val="B75417"/>
                </a:solidFill>
                <a:effectLst>
                  <a:outerShdw blurRad="38100" dist="38100" dir="2700000" algn="tl">
                    <a:srgbClr val="000000"/>
                  </a:outerShdw>
                </a:effectLst>
              </a:rPr>
              <a:t>ΕΚΠΙΠΤΟΜΕΝΕΣ ΚΑΙ ΜΗ ΔΑΠΑΝΕΣ</a:t>
            </a:r>
            <a:endParaRPr lang="el-GR" sz="1400" b="1" smtClean="0">
              <a:solidFill>
                <a:srgbClr val="B75417"/>
              </a:solidFill>
              <a:effectLst>
                <a:outerShdw blurRad="38100" dist="38100" dir="2700000" algn="tl">
                  <a:srgbClr val="000000"/>
                </a:outerShdw>
              </a:effectLst>
            </a:endParaRPr>
          </a:p>
          <a:p>
            <a:pPr>
              <a:defRPr/>
            </a:pPr>
            <a:r>
              <a:rPr lang="el-GR" sz="2800" b="1" smtClean="0">
                <a:solidFill>
                  <a:schemeClr val="tx2"/>
                </a:solidFill>
                <a:effectLst>
                  <a:outerShdw blurRad="38100" dist="38100" dir="2700000" algn="tl">
                    <a:srgbClr val="000000"/>
                  </a:outerShdw>
                </a:effectLst>
              </a:rPr>
              <a:t>Εκπίπτουν δωρεές προς συγκεκριμένες κατηγορίες δικαιούχων που αναφέρονται περιοριστικά στο νόμο, </a:t>
            </a:r>
            <a:r>
              <a:rPr lang="el-GR" sz="2800" b="1" smtClean="0">
                <a:solidFill>
                  <a:schemeClr val="tx2"/>
                </a:solidFill>
              </a:rPr>
              <a:t>μέχρι  10% του συνολικού καθαρού εισοδήματος</a:t>
            </a:r>
            <a:r>
              <a:rPr lang="el-GR" sz="2800" b="1" smtClean="0">
                <a:effectLst>
                  <a:outerShdw blurRad="38100" dist="38100" dir="2700000" algn="tl">
                    <a:srgbClr val="000000"/>
                  </a:outerShdw>
                </a:effectLst>
              </a:rPr>
              <a:t>  (ισχύει για ισολογισμούς που κλείνουν από 31.12.2010 και μετά).</a:t>
            </a:r>
            <a:r>
              <a:rPr lang="en-US" sz="2800" b="1" smtClean="0">
                <a:effectLst>
                  <a:outerShdw blurRad="38100" dist="38100" dir="2700000" algn="tl">
                    <a:srgbClr val="000000"/>
                  </a:outerShdw>
                </a:effectLst>
              </a:rPr>
              <a:t> </a:t>
            </a:r>
            <a:r>
              <a:rPr lang="el-GR" sz="2800" b="1" smtClean="0">
                <a:effectLst>
                  <a:outerShdw blurRad="38100" dist="38100" dir="2700000" algn="tl">
                    <a:srgbClr val="000000"/>
                  </a:outerShdw>
                </a:effectLst>
              </a:rPr>
              <a:t>Με το προηγούμενο νόμο το ποσοστό ήταν 30%. </a:t>
            </a:r>
          </a:p>
          <a:p>
            <a:pPr>
              <a:defRPr/>
            </a:pPr>
            <a:r>
              <a:rPr lang="el-GR" sz="2800" b="1" smtClean="0">
                <a:effectLst>
                  <a:outerShdw blurRad="38100" dist="38100" dir="2700000" algn="tl">
                    <a:srgbClr val="000000"/>
                  </a:outerShdw>
                </a:effectLst>
              </a:rPr>
              <a:t>Περιορίζεται σε </a:t>
            </a:r>
            <a:r>
              <a:rPr lang="el-GR" sz="2800" b="1" smtClean="0">
                <a:solidFill>
                  <a:schemeClr val="tx2"/>
                </a:solidFill>
                <a:effectLst>
                  <a:outerShdw blurRad="38100" dist="38100" dir="2700000" algn="tl">
                    <a:srgbClr val="000000"/>
                  </a:outerShdw>
                </a:effectLst>
              </a:rPr>
              <a:t>10% το ανώτατο ποσοστό έκπτωσης για πολιτιστικές χορηγίες</a:t>
            </a:r>
            <a:r>
              <a:rPr lang="el-GR" sz="2800" b="1" smtClean="0">
                <a:effectLst>
                  <a:outerShdw blurRad="38100" dist="38100" dir="2700000" algn="tl">
                    <a:srgbClr val="000000"/>
                  </a:outerShdw>
                </a:effectLst>
              </a:rPr>
              <a:t> του Νόμου 3525/2007.</a:t>
            </a:r>
          </a:p>
          <a:p>
            <a:pPr>
              <a:defRPr/>
            </a:pPr>
            <a:endParaRPr lang="en-US" sz="2800" b="1" smtClean="0">
              <a:effectLst>
                <a:outerShdw blurRad="38100" dist="38100" dir="2700000" algn="tl">
                  <a:srgbClr val="000000"/>
                </a:outerShdw>
              </a:effectLst>
            </a:endParaRPr>
          </a:p>
        </p:txBody>
      </p:sp>
      <p:pic>
        <p:nvPicPr>
          <p:cNvPr id="97282"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395288" y="950913"/>
            <a:ext cx="8353425" cy="5907087"/>
          </a:xfrm>
        </p:spPr>
        <p:txBody>
          <a:bodyPr/>
          <a:lstStyle/>
          <a:p>
            <a:pPr>
              <a:lnSpc>
                <a:spcPct val="90000"/>
              </a:lnSpc>
              <a:buFontTx/>
              <a:buNone/>
              <a:defRPr/>
            </a:pPr>
            <a:r>
              <a:rPr lang="el-GR" b="1" smtClean="0">
                <a:solidFill>
                  <a:schemeClr val="tx2"/>
                </a:solidFill>
                <a:effectLst>
                  <a:outerShdw blurRad="38100" dist="38100" dir="2700000" algn="tl">
                    <a:srgbClr val="000000"/>
                  </a:outerShdw>
                </a:effectLst>
              </a:rPr>
              <a:t>  </a:t>
            </a:r>
            <a:r>
              <a:rPr lang="el-GR" b="1" smtClean="0">
                <a:solidFill>
                  <a:srgbClr val="B75417"/>
                </a:solidFill>
                <a:effectLst>
                  <a:outerShdw blurRad="38100" dist="38100" dir="2700000" algn="tl">
                    <a:srgbClr val="000000"/>
                  </a:outerShdw>
                </a:effectLst>
              </a:rPr>
              <a:t>ΕΚΠΙΠΤΟΜΕΝΕΣ ΚΑΙ ΜΗ ΔΑΠΑΝΕΣ</a:t>
            </a:r>
          </a:p>
          <a:p>
            <a:pPr>
              <a:lnSpc>
                <a:spcPct val="90000"/>
              </a:lnSpc>
              <a:buFontTx/>
              <a:buNone/>
              <a:defRPr/>
            </a:pPr>
            <a:endParaRPr lang="el-GR" sz="1000" b="1" smtClean="0">
              <a:solidFill>
                <a:srgbClr val="B75417"/>
              </a:solidFill>
              <a:effectLst>
                <a:outerShdw blurRad="38100" dist="38100" dir="2700000" algn="tl">
                  <a:srgbClr val="000000"/>
                </a:outerShdw>
              </a:effectLst>
            </a:endParaRPr>
          </a:p>
          <a:p>
            <a:pPr>
              <a:lnSpc>
                <a:spcPct val="90000"/>
              </a:lnSpc>
              <a:defRPr/>
            </a:pPr>
            <a:r>
              <a:rPr lang="el-GR" sz="2800" b="1" smtClean="0">
                <a:effectLst>
                  <a:outerShdw blurRad="38100" dist="38100" dir="2700000" algn="tl">
                    <a:srgbClr val="000000"/>
                  </a:outerShdw>
                </a:effectLst>
              </a:rPr>
              <a:t>Τα μισθώματα Ε.Ι.Χ που καταβάλλονται σε εταιρείες μακροχρόνιας μίσθωσης </a:t>
            </a:r>
            <a:r>
              <a:rPr lang="en-US" sz="2800" b="1" smtClean="0">
                <a:effectLst>
                  <a:outerShdw blurRad="38100" dist="38100" dir="2700000" algn="tl">
                    <a:srgbClr val="000000"/>
                  </a:outerShdw>
                </a:effectLst>
              </a:rPr>
              <a:t>(rent a car) </a:t>
            </a:r>
            <a:r>
              <a:rPr lang="el-GR" sz="2800" b="1" u="sng" smtClean="0">
                <a:solidFill>
                  <a:schemeClr val="tx2"/>
                </a:solidFill>
                <a:effectLst>
                  <a:outerShdw blurRad="38100" dist="38100" dir="2700000" algn="tl">
                    <a:srgbClr val="000000"/>
                  </a:outerShdw>
                </a:effectLst>
              </a:rPr>
              <a:t>δεν εκπίπτουν πλέον εξολοκλήρου</a:t>
            </a:r>
            <a:r>
              <a:rPr lang="el-GR" sz="2800" b="1" smtClean="0">
                <a:effectLst>
                  <a:outerShdw blurRad="38100" dist="38100" dir="2700000" algn="tl">
                    <a:srgbClr val="000000"/>
                  </a:outerShdw>
                </a:effectLst>
              </a:rPr>
              <a:t> αλλά εφαρμόζονται τα ποσοστά έκπτωσης </a:t>
            </a:r>
            <a:r>
              <a:rPr lang="el-GR" sz="2800" b="1" smtClean="0">
                <a:solidFill>
                  <a:schemeClr val="tx2"/>
                </a:solidFill>
                <a:effectLst>
                  <a:outerShdw blurRad="38100" dist="38100" dir="2700000" algn="tl">
                    <a:srgbClr val="000000"/>
                  </a:outerShdw>
                </a:effectLst>
              </a:rPr>
              <a:t>που ισχύουν για τα μισθώματα σε εταιρίες </a:t>
            </a:r>
            <a:r>
              <a:rPr lang="en-US" sz="2800" b="1" smtClean="0">
                <a:solidFill>
                  <a:schemeClr val="tx2"/>
                </a:solidFill>
                <a:effectLst>
                  <a:outerShdw blurRad="38100" dist="38100" dir="2700000" algn="tl">
                    <a:srgbClr val="000000"/>
                  </a:outerShdw>
                </a:effectLst>
              </a:rPr>
              <a:t>leasing</a:t>
            </a:r>
            <a:r>
              <a:rPr lang="el-GR" sz="2800" b="1" smtClean="0">
                <a:solidFill>
                  <a:schemeClr val="tx2"/>
                </a:solidFill>
                <a:effectLst>
                  <a:outerShdw blurRad="38100" dist="38100" dir="2700000" algn="tl">
                    <a:srgbClr val="000000"/>
                  </a:outerShdw>
                </a:effectLst>
              </a:rPr>
              <a:t> ή τα ιδιόκτητα ΕΙΧ</a:t>
            </a:r>
            <a:r>
              <a:rPr lang="en-US" sz="2800" smtClean="0"/>
              <a:t> </a:t>
            </a:r>
            <a:r>
              <a:rPr lang="el-GR" sz="2800" b="1" smtClean="0">
                <a:effectLst>
                  <a:outerShdw blurRad="38100" dist="38100" dir="2700000" algn="tl">
                    <a:srgbClr val="000000"/>
                  </a:outerShdw>
                </a:effectLst>
              </a:rPr>
              <a:t> </a:t>
            </a:r>
          </a:p>
          <a:p>
            <a:pPr>
              <a:lnSpc>
                <a:spcPct val="90000"/>
              </a:lnSpc>
              <a:buFontTx/>
              <a:buNone/>
              <a:defRPr/>
            </a:pPr>
            <a:r>
              <a:rPr lang="el-GR" sz="2800" b="1" smtClean="0">
                <a:effectLst>
                  <a:outerShdw blurRad="38100" dist="38100" dir="2700000" algn="tl">
                    <a:srgbClr val="000000"/>
                  </a:outerShdw>
                </a:effectLst>
              </a:rPr>
              <a:t>	Επομένως, και για τα μισθώματα αυτά, θα εκπίπτει </a:t>
            </a:r>
          </a:p>
          <a:p>
            <a:pPr>
              <a:lnSpc>
                <a:spcPct val="90000"/>
              </a:lnSpc>
              <a:buFontTx/>
              <a:buNone/>
              <a:defRPr/>
            </a:pPr>
            <a:r>
              <a:rPr lang="el-GR" sz="2800" b="1" smtClean="0">
                <a:effectLst>
                  <a:outerShdw blurRad="38100" dist="38100" dir="2700000" algn="tl">
                    <a:srgbClr val="000000"/>
                  </a:outerShdw>
                </a:effectLst>
              </a:rPr>
              <a:t>    - </a:t>
            </a:r>
            <a:r>
              <a:rPr lang="el-GR" sz="2800" b="1" smtClean="0">
                <a:solidFill>
                  <a:srgbClr val="FFFF00"/>
                </a:solidFill>
                <a:effectLst>
                  <a:outerShdw blurRad="38100" dist="38100" dir="2700000" algn="tl">
                    <a:srgbClr val="000000"/>
                  </a:outerShdw>
                </a:effectLst>
              </a:rPr>
              <a:t>70%</a:t>
            </a:r>
            <a:r>
              <a:rPr lang="el-GR" sz="2800" b="1" smtClean="0">
                <a:effectLst>
                  <a:outerShdw blurRad="38100" dist="38100" dir="2700000" algn="tl">
                    <a:srgbClr val="000000"/>
                  </a:outerShdw>
                </a:effectLst>
              </a:rPr>
              <a:t> εφόσον πρόκειται για αυτοκίνητα  με κινητήρα 1.600 κ.ε., και </a:t>
            </a:r>
          </a:p>
          <a:p>
            <a:pPr>
              <a:lnSpc>
                <a:spcPct val="90000"/>
              </a:lnSpc>
              <a:buFontTx/>
              <a:buNone/>
              <a:defRPr/>
            </a:pPr>
            <a:r>
              <a:rPr lang="el-GR" sz="2800" b="1" smtClean="0">
                <a:effectLst>
                  <a:outerShdw blurRad="38100" dist="38100" dir="2700000" algn="tl">
                    <a:srgbClr val="000000"/>
                  </a:outerShdw>
                </a:effectLst>
              </a:rPr>
              <a:t>    - </a:t>
            </a:r>
            <a:r>
              <a:rPr lang="el-GR" sz="2800" b="1" smtClean="0">
                <a:solidFill>
                  <a:srgbClr val="FFFF00"/>
                </a:solidFill>
                <a:effectLst>
                  <a:outerShdw blurRad="38100" dist="38100" dir="2700000" algn="tl">
                    <a:srgbClr val="000000"/>
                  </a:outerShdw>
                </a:effectLst>
              </a:rPr>
              <a:t>35%</a:t>
            </a:r>
            <a:r>
              <a:rPr lang="el-GR" sz="2800" b="1" smtClean="0">
                <a:effectLst>
                  <a:outerShdw blurRad="38100" dist="38100" dir="2700000" algn="tl">
                    <a:srgbClr val="000000"/>
                  </a:outerShdw>
                </a:effectLst>
              </a:rPr>
              <a:t> για αυτοκίνητα άνω 1.600 κ.ε.</a:t>
            </a:r>
          </a:p>
          <a:p>
            <a:pPr>
              <a:lnSpc>
                <a:spcPct val="90000"/>
              </a:lnSpc>
              <a:buFontTx/>
              <a:buNone/>
              <a:defRPr/>
            </a:pPr>
            <a:r>
              <a:rPr lang="el-GR" sz="2800" b="1" smtClean="0">
                <a:effectLst>
                  <a:outerShdw blurRad="38100" dist="38100" dir="2700000" algn="tl">
                    <a:srgbClr val="000000"/>
                  </a:outerShdw>
                </a:effectLst>
              </a:rPr>
              <a:t>    Η διάταξη αυτή ισχύει για ισολογισμούς που κλείνουν από 31.12.2010 και μετά.</a:t>
            </a:r>
            <a:endParaRPr lang="en-US" sz="2800" b="1" smtClean="0">
              <a:effectLst>
                <a:outerShdw blurRad="38100" dist="38100" dir="2700000" algn="tl">
                  <a:srgbClr val="000000"/>
                </a:outerShdw>
              </a:effectLst>
            </a:endParaRPr>
          </a:p>
        </p:txBody>
      </p:sp>
      <p:pic>
        <p:nvPicPr>
          <p:cNvPr id="98306"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body" idx="4294967295"/>
          </p:nvPr>
        </p:nvSpPr>
        <p:spPr>
          <a:xfrm>
            <a:off x="395288" y="950913"/>
            <a:ext cx="8353425" cy="5907087"/>
          </a:xfrm>
        </p:spPr>
        <p:txBody>
          <a:bodyPr/>
          <a:lstStyle/>
          <a:p>
            <a:pPr>
              <a:lnSpc>
                <a:spcPct val="90000"/>
              </a:lnSpc>
              <a:buFontTx/>
              <a:buNone/>
              <a:defRPr/>
            </a:pPr>
            <a:r>
              <a:rPr lang="el-GR" b="1" smtClean="0">
                <a:solidFill>
                  <a:schemeClr val="tx2"/>
                </a:solidFill>
                <a:effectLst>
                  <a:outerShdw blurRad="38100" dist="38100" dir="2700000" algn="tl">
                    <a:srgbClr val="000000"/>
                  </a:outerShdw>
                </a:effectLst>
              </a:rPr>
              <a:t>  </a:t>
            </a:r>
            <a:r>
              <a:rPr lang="el-GR" b="1" smtClean="0">
                <a:solidFill>
                  <a:srgbClr val="B75417"/>
                </a:solidFill>
                <a:effectLst>
                  <a:outerShdw blurRad="38100" dist="38100" dir="2700000" algn="tl">
                    <a:srgbClr val="000000"/>
                  </a:outerShdw>
                </a:effectLst>
              </a:rPr>
              <a:t>ΕΚΠΙΠΤΟΜΕΝΕΣ ΚΑΙ ΜΗ ΔΑΠΑΝΕΣ</a:t>
            </a:r>
          </a:p>
          <a:p>
            <a:pPr>
              <a:lnSpc>
                <a:spcPct val="90000"/>
              </a:lnSpc>
              <a:buFontTx/>
              <a:buNone/>
              <a:defRPr/>
            </a:pPr>
            <a:endParaRPr lang="el-GR" sz="1000" b="1" smtClean="0">
              <a:solidFill>
                <a:srgbClr val="B75417"/>
              </a:solidFill>
              <a:effectLst>
                <a:outerShdw blurRad="38100" dist="38100" dir="2700000" algn="tl">
                  <a:srgbClr val="000000"/>
                </a:outerShdw>
              </a:effectLst>
            </a:endParaRPr>
          </a:p>
          <a:p>
            <a:pPr>
              <a:buFontTx/>
              <a:buNone/>
              <a:defRPr/>
            </a:pPr>
            <a:r>
              <a:rPr lang="el-GR" sz="2800" b="1" smtClean="0">
                <a:effectLst>
                  <a:outerShdw blurRad="38100" dist="38100" dir="2700000" algn="tl">
                    <a:srgbClr val="000000"/>
                  </a:outerShdw>
                </a:effectLst>
              </a:rPr>
              <a:t>	Για τα μισθώματα Ε.Ι.Χ </a:t>
            </a:r>
            <a:r>
              <a:rPr lang="en-US" sz="2800" b="1" smtClean="0">
                <a:effectLst>
                  <a:outerShdw blurRad="38100" dist="38100" dir="2700000" algn="tl">
                    <a:srgbClr val="000000"/>
                  </a:outerShdw>
                </a:effectLst>
              </a:rPr>
              <a:t>με τις προϊσχύσασες διατάξεις προβλεπόταν η αναγνώριση των</a:t>
            </a:r>
          </a:p>
          <a:p>
            <a:pPr>
              <a:buFontTx/>
              <a:buNone/>
              <a:defRPr/>
            </a:pPr>
            <a:r>
              <a:rPr lang="el-GR" sz="2800" b="1" smtClean="0">
                <a:effectLst>
                  <a:outerShdw blurRad="38100" dist="38100" dir="2700000" algn="tl">
                    <a:srgbClr val="000000"/>
                  </a:outerShdw>
                </a:effectLst>
              </a:rPr>
              <a:t>	</a:t>
            </a:r>
            <a:r>
              <a:rPr lang="en-US" sz="2800" b="1" smtClean="0">
                <a:effectLst>
                  <a:outerShdw blurRad="38100" dist="38100" dir="2700000" algn="tl">
                    <a:srgbClr val="000000"/>
                  </a:outerShdw>
                </a:effectLst>
              </a:rPr>
              <a:t>ίδιων δαπανών μέχρι 60% και 25%, αντίστοιχα. </a:t>
            </a:r>
            <a:endParaRPr lang="el-GR" sz="2800" b="1" smtClean="0">
              <a:effectLst>
                <a:outerShdw blurRad="38100" dist="38100" dir="2700000" algn="tl">
                  <a:srgbClr val="000000"/>
                </a:outerShdw>
              </a:effectLst>
            </a:endParaRPr>
          </a:p>
          <a:p>
            <a:pPr>
              <a:buFontTx/>
              <a:buNone/>
              <a:defRPr/>
            </a:pPr>
            <a:r>
              <a:rPr lang="el-GR" sz="2800" b="1" smtClean="0">
                <a:effectLst>
                  <a:outerShdw blurRad="38100" dist="38100" dir="2700000" algn="tl">
                    <a:srgbClr val="000000"/>
                  </a:outerShdw>
                </a:effectLst>
              </a:rPr>
              <a:t>	Μ</a:t>
            </a:r>
            <a:r>
              <a:rPr lang="en-US" sz="2800" b="1" smtClean="0">
                <a:effectLst>
                  <a:outerShdw blurRad="38100" dist="38100" dir="2700000" algn="tl">
                    <a:srgbClr val="000000"/>
                  </a:outerShdw>
                </a:effectLst>
              </a:rPr>
              <a:t>ε τις νέες διατάξεις, αφενός μεν</a:t>
            </a:r>
            <a:r>
              <a:rPr lang="el-GR" sz="2800" b="1" smtClean="0">
                <a:effectLst>
                  <a:outerShdw blurRad="38100" dist="38100" dir="2700000" algn="tl">
                    <a:srgbClr val="000000"/>
                  </a:outerShdw>
                </a:effectLst>
              </a:rPr>
              <a:t> </a:t>
            </a:r>
            <a:r>
              <a:rPr lang="en-US" sz="2800" b="1" smtClean="0">
                <a:effectLst>
                  <a:outerShdw blurRad="38100" dist="38100" dir="2700000" algn="tl">
                    <a:srgbClr val="000000"/>
                  </a:outerShdw>
                </a:effectLst>
              </a:rPr>
              <a:t>αυξάνονται τα ποσά έκπτωσης και αφετέρου, </a:t>
            </a:r>
            <a:r>
              <a:rPr lang="en-US" sz="2800" b="1" u="sng" smtClean="0">
                <a:solidFill>
                  <a:schemeClr val="tx2"/>
                </a:solidFill>
                <a:effectLst>
                  <a:outerShdw blurRad="38100" dist="38100" dir="2700000" algn="tl">
                    <a:srgbClr val="000000"/>
                  </a:outerShdw>
                </a:effectLst>
              </a:rPr>
              <a:t>δεν παρέχεται πλέον η</a:t>
            </a:r>
            <a:r>
              <a:rPr lang="el-GR" sz="2800" b="1" u="sng" smtClean="0">
                <a:solidFill>
                  <a:schemeClr val="tx2"/>
                </a:solidFill>
                <a:effectLst>
                  <a:outerShdw blurRad="38100" dist="38100" dir="2700000" algn="tl">
                    <a:srgbClr val="000000"/>
                  </a:outerShdw>
                </a:effectLst>
              </a:rPr>
              <a:t> </a:t>
            </a:r>
            <a:r>
              <a:rPr lang="en-US" sz="2800" b="1" u="sng" smtClean="0">
                <a:solidFill>
                  <a:schemeClr val="tx2"/>
                </a:solidFill>
                <a:effectLst>
                  <a:outerShdw blurRad="38100" dist="38100" dir="2700000" algn="tl">
                    <a:srgbClr val="000000"/>
                  </a:outerShdw>
                </a:effectLst>
              </a:rPr>
              <a:t>δυνατότητα στον έλεγχο να αναγνωρίσει μικρότερα ποσά δαπανών</a:t>
            </a:r>
            <a:r>
              <a:rPr lang="en-US" sz="2800" b="1" smtClean="0">
                <a:effectLst>
                  <a:outerShdw blurRad="38100" dist="38100" dir="2700000" algn="tl">
                    <a:srgbClr val="000000"/>
                  </a:outerShdw>
                </a:effectLst>
              </a:rPr>
              <a:t> συντήρησης, επισκευής</a:t>
            </a:r>
            <a:r>
              <a:rPr lang="el-GR" sz="2800" b="1" smtClean="0">
                <a:effectLst>
                  <a:outerShdw blurRad="38100" dist="38100" dir="2700000" algn="tl">
                    <a:srgbClr val="000000"/>
                  </a:outerShdw>
                </a:effectLst>
              </a:rPr>
              <a:t> </a:t>
            </a:r>
            <a:r>
              <a:rPr lang="en-US" sz="2800" b="1" smtClean="0">
                <a:effectLst>
                  <a:outerShdw blurRad="38100" dist="38100" dir="2700000" algn="tl">
                    <a:srgbClr val="000000"/>
                  </a:outerShdw>
                </a:effectLst>
              </a:rPr>
              <a:t>και κυκλοφορίας, καθώς και αποσβέσεις, από αυτά που αντιστοιχούν σε ποσοστό μικρότερο</a:t>
            </a:r>
            <a:r>
              <a:rPr lang="el-GR" sz="2800" b="1" smtClean="0">
                <a:effectLst>
                  <a:outerShdw blurRad="38100" dist="38100" dir="2700000" algn="tl">
                    <a:srgbClr val="000000"/>
                  </a:outerShdw>
                </a:effectLst>
              </a:rPr>
              <a:t> </a:t>
            </a:r>
            <a:r>
              <a:rPr lang="en-US" sz="2800" b="1" smtClean="0">
                <a:effectLst>
                  <a:outerShdw blurRad="38100" dist="38100" dir="2700000" algn="tl">
                    <a:srgbClr val="000000"/>
                  </a:outerShdw>
                </a:effectLst>
              </a:rPr>
              <a:t>του 70% ή 35%, κατά περίπτωσ</a:t>
            </a:r>
            <a:r>
              <a:rPr lang="el-GR" sz="2800" b="1" smtClean="0">
                <a:effectLst>
                  <a:outerShdw blurRad="38100" dist="38100" dir="2700000" algn="tl">
                    <a:srgbClr val="000000"/>
                  </a:outerShdw>
                </a:effectLst>
              </a:rPr>
              <a:t>η. </a:t>
            </a:r>
            <a:endParaRPr lang="en-US" sz="2800" b="1" smtClean="0">
              <a:effectLst>
                <a:outerShdw blurRad="38100" dist="38100" dir="2700000" algn="tl">
                  <a:srgbClr val="000000"/>
                </a:outerShdw>
              </a:effectLst>
            </a:endParaRPr>
          </a:p>
          <a:p>
            <a:pPr>
              <a:lnSpc>
                <a:spcPct val="90000"/>
              </a:lnSpc>
              <a:defRPr/>
            </a:pPr>
            <a:endParaRPr lang="en-US" sz="2800" b="1" smtClean="0">
              <a:effectLst>
                <a:outerShdw blurRad="38100" dist="38100" dir="2700000" algn="tl">
                  <a:srgbClr val="000000"/>
                </a:outerShdw>
              </a:effectLst>
            </a:endParaRPr>
          </a:p>
        </p:txBody>
      </p:sp>
      <p:pic>
        <p:nvPicPr>
          <p:cNvPr id="99330"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p:cTn id="7" dur="1000" fill="hold"/>
                                        <p:tgtEl>
                                          <p:spTgt spid="65538">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553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5538">
                                            <p:txEl>
                                              <p:pRg st="2" end="2"/>
                                            </p:txEl>
                                          </p:spTgt>
                                        </p:tgtEl>
                                        <p:attrNameLst>
                                          <p:attrName>style.visibility</p:attrName>
                                        </p:attrNameLst>
                                      </p:cBhvr>
                                      <p:to>
                                        <p:strVal val="visible"/>
                                      </p:to>
                                    </p:set>
                                    <p:anim calcmode="lin" valueType="num">
                                      <p:cBhvr>
                                        <p:cTn id="14" dur="1000" fill="hold"/>
                                        <p:tgtEl>
                                          <p:spTgt spid="65538">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65538">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553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65538">
                                            <p:txEl>
                                              <p:pRg st="3" end="3"/>
                                            </p:txEl>
                                          </p:spTgt>
                                        </p:tgtEl>
                                        <p:attrNameLst>
                                          <p:attrName>style.visibility</p:attrName>
                                        </p:attrNameLst>
                                      </p:cBhvr>
                                      <p:to>
                                        <p:strVal val="visible"/>
                                      </p:to>
                                    </p:set>
                                    <p:anim calcmode="lin" valueType="num">
                                      <p:cBhvr>
                                        <p:cTn id="21" dur="1000" fill="hold"/>
                                        <p:tgtEl>
                                          <p:spTgt spid="65538">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65538">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553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65538">
                                            <p:txEl>
                                              <p:pRg st="4" end="4"/>
                                            </p:txEl>
                                          </p:spTgt>
                                        </p:tgtEl>
                                        <p:attrNameLst>
                                          <p:attrName>style.visibility</p:attrName>
                                        </p:attrNameLst>
                                      </p:cBhvr>
                                      <p:to>
                                        <p:strVal val="visible"/>
                                      </p:to>
                                    </p:set>
                                    <p:anim calcmode="lin" valueType="num">
                                      <p:cBhvr>
                                        <p:cTn id="28" dur="1000" fill="hold"/>
                                        <p:tgtEl>
                                          <p:spTgt spid="65538">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65538">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65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395288" y="692150"/>
            <a:ext cx="8353425" cy="5907088"/>
          </a:xfrm>
        </p:spPr>
        <p:txBody>
          <a:bodyPr/>
          <a:lstStyle/>
          <a:p>
            <a:pPr>
              <a:lnSpc>
                <a:spcPct val="90000"/>
              </a:lnSpc>
              <a:buFontTx/>
              <a:buNone/>
              <a:defRPr/>
            </a:pPr>
            <a:r>
              <a:rPr lang="el-GR" b="1" smtClean="0">
                <a:solidFill>
                  <a:srgbClr val="B75417"/>
                </a:solidFill>
                <a:effectLst>
                  <a:outerShdw blurRad="38100" dist="38100" dir="2700000" algn="tl">
                    <a:srgbClr val="000000"/>
                  </a:outerShdw>
                </a:effectLst>
              </a:rPr>
              <a:t>  ΕΚΠΙΠΤΟΜΕΝΕΣ ΚΑΙ ΜΗ ΔΑΠΑΝΕΣ</a:t>
            </a:r>
          </a:p>
          <a:p>
            <a:pPr>
              <a:lnSpc>
                <a:spcPct val="90000"/>
              </a:lnSpc>
              <a:buFontTx/>
              <a:buNone/>
              <a:defRPr/>
            </a:pPr>
            <a:endParaRPr lang="en-US" sz="1200" b="1" smtClean="0">
              <a:effectLst>
                <a:outerShdw blurRad="38100" dist="38100" dir="2700000" algn="tl">
                  <a:srgbClr val="000000"/>
                </a:outerShdw>
              </a:effectLst>
            </a:endParaRPr>
          </a:p>
          <a:p>
            <a:pPr>
              <a:lnSpc>
                <a:spcPct val="90000"/>
              </a:lnSpc>
              <a:buFontTx/>
              <a:buNone/>
              <a:defRPr/>
            </a:pPr>
            <a:r>
              <a:rPr lang="el-GR" b="1" smtClean="0">
                <a:effectLst>
                  <a:outerShdw blurRad="38100" dist="38100" dir="2700000" algn="tl">
                    <a:srgbClr val="000000"/>
                  </a:outerShdw>
                </a:effectLst>
              </a:rPr>
              <a:t>  Οι δαπάνες </a:t>
            </a:r>
            <a:r>
              <a:rPr lang="el-GR" b="1" u="sng" smtClean="0">
                <a:solidFill>
                  <a:schemeClr val="tx2"/>
                </a:solidFill>
                <a:effectLst>
                  <a:outerShdw blurRad="38100" dist="38100" dir="2700000" algn="tl">
                    <a:srgbClr val="000000"/>
                  </a:outerShdw>
                </a:effectLst>
              </a:rPr>
              <a:t>μισθοδοσίας δεν αναγνωρίζονται προς έκπτωση</a:t>
            </a:r>
            <a:r>
              <a:rPr lang="el-GR" b="1" smtClean="0">
                <a:effectLst>
                  <a:outerShdw blurRad="38100" dist="38100" dir="2700000" algn="tl">
                    <a:srgbClr val="000000"/>
                  </a:outerShdw>
                </a:effectLst>
              </a:rPr>
              <a:t> εάν δεν έχουν καταβληθεί μέσω </a:t>
            </a:r>
            <a:r>
              <a:rPr lang="el-GR" b="1" u="sng" smtClean="0">
                <a:solidFill>
                  <a:srgbClr val="FFFF00"/>
                </a:solidFill>
                <a:effectLst>
                  <a:outerShdw blurRad="38100" dist="38100" dir="2700000" algn="tl">
                    <a:srgbClr val="000000"/>
                  </a:outerShdw>
                </a:effectLst>
              </a:rPr>
              <a:t>επαγγελματικών τραπεζικών λογαριασμών </a:t>
            </a:r>
            <a:r>
              <a:rPr lang="el-GR" b="1" u="sng" smtClean="0">
                <a:effectLst>
                  <a:outerShdw blurRad="38100" dist="38100" dir="2700000" algn="tl">
                    <a:srgbClr val="000000"/>
                  </a:outerShdw>
                </a:effectLst>
              </a:rPr>
              <a:t>ή </a:t>
            </a:r>
            <a:r>
              <a:rPr lang="el-GR" b="1" u="sng" smtClean="0">
                <a:solidFill>
                  <a:schemeClr val="tx2"/>
                </a:solidFill>
                <a:effectLst>
                  <a:outerShdw blurRad="38100" dist="38100" dir="2700000" algn="tl">
                    <a:srgbClr val="000000"/>
                  </a:outerShdw>
                </a:effectLst>
              </a:rPr>
              <a:t>επιταγών που εξοφλούνται μέσω των ιδίων λογαριασμών</a:t>
            </a:r>
            <a:r>
              <a:rPr lang="el-GR" b="1" smtClean="0">
                <a:effectLst>
                  <a:outerShdw blurRad="38100" dist="38100" dir="2700000" algn="tl">
                    <a:srgbClr val="000000"/>
                  </a:outerShdw>
                </a:effectLst>
              </a:rPr>
              <a:t>.</a:t>
            </a:r>
          </a:p>
          <a:p>
            <a:pPr>
              <a:lnSpc>
                <a:spcPct val="90000"/>
              </a:lnSpc>
              <a:defRPr/>
            </a:pPr>
            <a:r>
              <a:rPr lang="el-GR" b="1" smtClean="0">
                <a:effectLst>
                  <a:outerShdw blurRad="38100" dist="38100" dir="2700000" algn="tl">
                    <a:srgbClr val="000000"/>
                  </a:outerShdw>
                </a:effectLst>
              </a:rPr>
              <a:t>Ο φορολογικός έλεγχος υποχρεούται μετά την ολοκλήρωση του έλεγχου </a:t>
            </a:r>
            <a:r>
              <a:rPr lang="el-GR" b="1" smtClean="0">
                <a:solidFill>
                  <a:schemeClr val="tx2"/>
                </a:solidFill>
                <a:effectLst>
                  <a:outerShdw blurRad="38100" dist="38100" dir="2700000" algn="tl">
                    <a:srgbClr val="000000"/>
                  </a:outerShdw>
                </a:effectLst>
              </a:rPr>
              <a:t>να ενημερώσει τον αρμόδιο κατά περίπτωση ασφαλιστικό φορέα</a:t>
            </a:r>
            <a:r>
              <a:rPr lang="el-GR" b="1" smtClean="0">
                <a:effectLst>
                  <a:outerShdw blurRad="38100" dist="38100" dir="2700000" algn="tl">
                    <a:srgbClr val="000000"/>
                  </a:outerShdw>
                </a:effectLst>
              </a:rPr>
              <a:t> (ΙΚΑ, κλπ.) εάν η ελεγχθείσα εταιρία </a:t>
            </a:r>
            <a:r>
              <a:rPr lang="el-GR" b="1" smtClean="0">
                <a:solidFill>
                  <a:schemeClr val="tx2"/>
                </a:solidFill>
                <a:effectLst>
                  <a:outerShdw blurRad="38100" dist="38100" dir="2700000" algn="tl">
                    <a:srgbClr val="000000"/>
                  </a:outerShdw>
                </a:effectLst>
              </a:rPr>
              <a:t>έχει αποδώσει ή όχι τις ασφαλιστικές εισφορές.</a:t>
            </a:r>
          </a:p>
          <a:p>
            <a:pPr>
              <a:lnSpc>
                <a:spcPct val="90000"/>
              </a:lnSpc>
              <a:buFontTx/>
              <a:buNone/>
              <a:defRPr/>
            </a:pPr>
            <a:endParaRPr lang="el-GR" b="1" smtClean="0">
              <a:solidFill>
                <a:schemeClr val="tx2"/>
              </a:solidFill>
              <a:effectLst>
                <a:outerShdw blurRad="38100" dist="38100" dir="2700000" algn="tl">
                  <a:srgbClr val="000000"/>
                </a:outerShdw>
              </a:effectLst>
            </a:endParaRPr>
          </a:p>
          <a:p>
            <a:pPr>
              <a:lnSpc>
                <a:spcPct val="90000"/>
              </a:lnSpc>
              <a:buFontTx/>
              <a:buNone/>
              <a:defRPr/>
            </a:pPr>
            <a:endParaRPr lang="el-GR" b="1" smtClean="0">
              <a:effectLst>
                <a:outerShdw blurRad="38100" dist="38100" dir="2700000" algn="tl">
                  <a:srgbClr val="000000"/>
                </a:outerShdw>
              </a:effectLst>
            </a:endParaRPr>
          </a:p>
          <a:p>
            <a:pPr>
              <a:lnSpc>
                <a:spcPct val="90000"/>
              </a:lnSpc>
              <a:buFontTx/>
              <a:buNone/>
              <a:defRPr/>
            </a:pPr>
            <a:endParaRPr lang="en-US" b="1" smtClean="0">
              <a:effectLst>
                <a:outerShdw blurRad="38100" dist="38100" dir="2700000" algn="tl">
                  <a:srgbClr val="000000"/>
                </a:outerShdw>
              </a:effectLst>
            </a:endParaRPr>
          </a:p>
        </p:txBody>
      </p:sp>
      <p:pic>
        <p:nvPicPr>
          <p:cNvPr id="100354"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250825" y="404813"/>
            <a:ext cx="8532813" cy="5691187"/>
          </a:xfrm>
        </p:spPr>
        <p:txBody>
          <a:bodyPr/>
          <a:lstStyle/>
          <a:p>
            <a:pPr>
              <a:lnSpc>
                <a:spcPct val="90000"/>
              </a:lnSpc>
              <a:buFontTx/>
              <a:buNone/>
              <a:defRPr/>
            </a:pPr>
            <a:r>
              <a:rPr lang="en-US" sz="2800" b="1" smtClean="0">
                <a:solidFill>
                  <a:schemeClr val="tx2"/>
                </a:solidFill>
                <a:effectLst>
                  <a:outerShdw blurRad="38100" dist="38100" dir="2700000" algn="tl">
                    <a:srgbClr val="000000"/>
                  </a:outerShdw>
                </a:effectLst>
              </a:rPr>
              <a:t>  </a:t>
            </a:r>
            <a:endParaRPr lang="el-GR" sz="2800" b="1" smtClean="0">
              <a:solidFill>
                <a:schemeClr val="tx2"/>
              </a:solidFill>
              <a:effectLst>
                <a:outerShdw blurRad="38100" dist="38100" dir="2700000" algn="tl">
                  <a:srgbClr val="000000"/>
                </a:outerShdw>
              </a:effectLst>
            </a:endParaRPr>
          </a:p>
          <a:p>
            <a:pPr>
              <a:lnSpc>
                <a:spcPct val="90000"/>
              </a:lnSpc>
              <a:buFontTx/>
              <a:buNone/>
              <a:defRPr/>
            </a:pPr>
            <a:r>
              <a:rPr lang="el-GR" sz="2800" b="1" smtClean="0">
                <a:solidFill>
                  <a:schemeClr val="tx2"/>
                </a:solidFill>
                <a:effectLst>
                  <a:outerShdw blurRad="38100" dist="38100" dir="2700000" algn="tl">
                    <a:srgbClr val="000000"/>
                  </a:outerShdw>
                </a:effectLst>
              </a:rPr>
              <a:t>   </a:t>
            </a:r>
            <a:r>
              <a:rPr lang="en-US" sz="2800" b="1" smtClean="0">
                <a:solidFill>
                  <a:schemeClr val="tx2"/>
                </a:solidFill>
                <a:effectLst>
                  <a:outerShdw blurRad="38100" dist="38100" dir="2700000" algn="tl">
                    <a:srgbClr val="000000"/>
                  </a:outerShdw>
                </a:effectLst>
              </a:rPr>
              <a:t> </a:t>
            </a:r>
            <a:r>
              <a:rPr lang="el-GR" sz="2800" b="1" smtClean="0">
                <a:solidFill>
                  <a:srgbClr val="B75417"/>
                </a:solidFill>
                <a:effectLst>
                  <a:outerShdw blurRad="38100" dist="38100" dir="2700000" algn="tl">
                    <a:srgbClr val="000000"/>
                  </a:outerShdw>
                </a:effectLst>
              </a:rPr>
              <a:t>ΕΚΠΙΠΤΟΜΕΝΕΣ ΚΑΙ ΜΗ ΔΑΠΑΝΕΣ</a:t>
            </a:r>
          </a:p>
          <a:p>
            <a:pPr>
              <a:lnSpc>
                <a:spcPct val="90000"/>
              </a:lnSpc>
              <a:buFontTx/>
              <a:buNone/>
              <a:defRPr/>
            </a:pPr>
            <a:endParaRPr lang="el-GR" sz="1200" b="1" smtClean="0">
              <a:effectLst>
                <a:outerShdw blurRad="38100" dist="38100" dir="2700000" algn="tl">
                  <a:srgbClr val="000000"/>
                </a:outerShdw>
              </a:effectLst>
            </a:endParaRPr>
          </a:p>
          <a:p>
            <a:pPr>
              <a:lnSpc>
                <a:spcPct val="90000"/>
              </a:lnSpc>
              <a:buFontTx/>
              <a:buNone/>
              <a:defRPr/>
            </a:pPr>
            <a:r>
              <a:rPr lang="el-GR" sz="2800" b="1" smtClean="0">
                <a:effectLst>
                  <a:outerShdw blurRad="38100" dist="38100" dir="2700000" algn="tl">
                    <a:srgbClr val="000000"/>
                  </a:outerShdw>
                </a:effectLst>
              </a:rPr>
              <a:t>	Το κόστος  αγοράς πρώτων και βοηθητικών υλών και άλλων αγαθών</a:t>
            </a:r>
            <a:r>
              <a:rPr lang="el-GR" sz="2800" smtClean="0"/>
              <a:t> </a:t>
            </a:r>
            <a:r>
              <a:rPr lang="el-GR" sz="2800" b="1" smtClean="0">
                <a:effectLst>
                  <a:outerShdw blurRad="38100" dist="38100" dir="2700000" algn="tl">
                    <a:srgbClr val="000000"/>
                  </a:outerShdw>
                </a:effectLst>
              </a:rPr>
              <a:t>και οι δαπάνες επεξεργασίας, αποθήκευσης, μεταφοράς, ασφάλειας κλπ</a:t>
            </a:r>
            <a:r>
              <a:rPr lang="en-US" sz="2800" smtClean="0"/>
              <a:t> </a:t>
            </a:r>
            <a:r>
              <a:rPr lang="el-GR" sz="2800" b="1" smtClean="0">
                <a:effectLst>
                  <a:outerShdw blurRad="38100" dist="38100" dir="2700000" algn="tl">
                    <a:srgbClr val="000000"/>
                  </a:outerShdw>
                </a:effectLst>
              </a:rPr>
              <a:t> </a:t>
            </a:r>
            <a:r>
              <a:rPr lang="el-GR" sz="2800" b="1" u="sng" smtClean="0">
                <a:solidFill>
                  <a:schemeClr val="tx2"/>
                </a:solidFill>
                <a:effectLst>
                  <a:outerShdw blurRad="38100" dist="38100" dir="2700000" algn="tl">
                    <a:srgbClr val="000000"/>
                  </a:outerShdw>
                </a:effectLst>
              </a:rPr>
              <a:t>δεν αναγνωρίζονται</a:t>
            </a:r>
            <a:r>
              <a:rPr lang="el-GR" sz="2800" b="1" smtClean="0">
                <a:effectLst>
                  <a:outerShdw blurRad="38100" dist="38100" dir="2700000" algn="tl">
                    <a:srgbClr val="000000"/>
                  </a:outerShdw>
                </a:effectLst>
              </a:rPr>
              <a:t> προς έκπτωση όταν καταβάλλονται σε πρόσωπο ή οντότητα της οποίας </a:t>
            </a:r>
            <a:r>
              <a:rPr lang="el-GR" sz="2800" b="1" u="sng" smtClean="0">
                <a:solidFill>
                  <a:schemeClr val="tx2"/>
                </a:solidFill>
                <a:effectLst>
                  <a:outerShdw blurRad="38100" dist="38100" dir="2700000" algn="tl">
                    <a:srgbClr val="000000"/>
                  </a:outerShdw>
                </a:effectLst>
              </a:rPr>
              <a:t>η δραστηριότητα στη συναλλαγή εξαντλήθηκε στην τιμολόγησή της και η παράδοση των αγαθών διενεργήθηκε από τρίτο πρόσωπο</a:t>
            </a:r>
            <a:r>
              <a:rPr lang="el-GR" sz="2800" b="1" smtClean="0">
                <a:solidFill>
                  <a:schemeClr val="tx2"/>
                </a:solidFill>
                <a:effectLst>
                  <a:outerShdw blurRad="38100" dist="38100" dir="2700000" algn="tl">
                    <a:srgbClr val="000000"/>
                  </a:outerShdw>
                </a:effectLst>
              </a:rPr>
              <a:t>. </a:t>
            </a:r>
          </a:p>
          <a:p>
            <a:pPr>
              <a:lnSpc>
                <a:spcPct val="90000"/>
              </a:lnSpc>
              <a:buFontTx/>
              <a:buNone/>
              <a:defRPr/>
            </a:pPr>
            <a:r>
              <a:rPr lang="el-GR" sz="2800" b="1" smtClean="0">
                <a:effectLst>
                  <a:outerShdw blurRad="38100" dist="38100" dir="2700000" algn="tl">
                    <a:srgbClr val="000000"/>
                  </a:outerShdw>
                </a:effectLst>
              </a:rPr>
              <a:t>	Η ρύθμιση ισχύει ανεξάρτητα από τον τόπο εγκατάστασης της μεσολαβούσας επιχείρησης.</a:t>
            </a:r>
            <a:r>
              <a:rPr lang="el-GR" sz="2800" smtClean="0"/>
              <a:t> </a:t>
            </a:r>
            <a:endParaRPr lang="en-US" sz="2800" smtClean="0"/>
          </a:p>
        </p:txBody>
      </p:sp>
      <p:pic>
        <p:nvPicPr>
          <p:cNvPr id="101378"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0" y="188913"/>
            <a:ext cx="9144000" cy="5907087"/>
          </a:xfrm>
        </p:spPr>
        <p:txBody>
          <a:bodyPr/>
          <a:lstStyle/>
          <a:p>
            <a:pPr>
              <a:buFontTx/>
              <a:buNone/>
              <a:defRPr/>
            </a:pPr>
            <a:endParaRPr lang="el-GR" b="1" smtClean="0">
              <a:solidFill>
                <a:schemeClr val="tx2"/>
              </a:solidFill>
              <a:effectLst>
                <a:outerShdw blurRad="38100" dist="38100" dir="2700000" algn="tl">
                  <a:srgbClr val="000000"/>
                </a:outerShdw>
              </a:effectLst>
            </a:endParaRPr>
          </a:p>
          <a:p>
            <a:pPr>
              <a:buFontTx/>
              <a:buNone/>
              <a:defRPr/>
            </a:pPr>
            <a:r>
              <a:rPr lang="el-GR" b="1" smtClean="0">
                <a:solidFill>
                  <a:schemeClr val="tx2"/>
                </a:solidFill>
                <a:effectLst>
                  <a:outerShdw blurRad="38100" dist="38100" dir="2700000" algn="tl">
                    <a:srgbClr val="000000"/>
                  </a:outerShdw>
                </a:effectLst>
              </a:rPr>
              <a:t>				ΠΑΡΑΔΕΙΓΜΑ </a:t>
            </a:r>
            <a:endParaRPr lang="en-US" smtClean="0"/>
          </a:p>
        </p:txBody>
      </p:sp>
      <p:pic>
        <p:nvPicPr>
          <p:cNvPr id="102402" name="Picture 3"/>
          <p:cNvPicPr>
            <a:picLocks noChangeAspect="1" noChangeArrowheads="1"/>
          </p:cNvPicPr>
          <p:nvPr/>
        </p:nvPicPr>
        <p:blipFill>
          <a:blip r:embed="rId2" cstate="print"/>
          <a:srcRect/>
          <a:stretch>
            <a:fillRect/>
          </a:stretch>
        </p:blipFill>
        <p:spPr bwMode="auto">
          <a:xfrm>
            <a:off x="323850" y="1989138"/>
            <a:ext cx="8353425" cy="3600450"/>
          </a:xfrm>
          <a:prstGeom prst="rect">
            <a:avLst/>
          </a:prstGeom>
          <a:noFill/>
          <a:ln w="9525">
            <a:noFill/>
            <a:miter lim="800000"/>
            <a:headEnd/>
            <a:tailEnd/>
          </a:ln>
        </p:spPr>
      </p:pic>
      <p:pic>
        <p:nvPicPr>
          <p:cNvPr id="102403" name="Picture 4"/>
          <p:cNvPicPr>
            <a:picLocks noChangeAspect="1" noChangeArrowheads="1"/>
          </p:cNvPicPr>
          <p:nvPr/>
        </p:nvPicPr>
        <p:blipFill>
          <a:blip r:embed="rId3"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250825" y="620713"/>
            <a:ext cx="8642350" cy="5475287"/>
          </a:xfrm>
        </p:spPr>
        <p:txBody>
          <a:bodyPr/>
          <a:lstStyle/>
          <a:p>
            <a:pPr>
              <a:lnSpc>
                <a:spcPct val="80000"/>
              </a:lnSpc>
              <a:buFontTx/>
              <a:buNone/>
              <a:defRPr/>
            </a:pPr>
            <a:r>
              <a:rPr lang="en-US" sz="2800" b="1" smtClean="0">
                <a:solidFill>
                  <a:schemeClr val="tx2"/>
                </a:solidFill>
                <a:effectLst>
                  <a:outerShdw blurRad="38100" dist="38100" dir="2700000" algn="tl">
                    <a:srgbClr val="000000"/>
                  </a:outerShdw>
                </a:effectLst>
              </a:rPr>
              <a:t>   </a:t>
            </a:r>
            <a:r>
              <a:rPr lang="el-GR" sz="3000" b="1" smtClean="0">
                <a:solidFill>
                  <a:srgbClr val="B75417"/>
                </a:solidFill>
                <a:effectLst>
                  <a:outerShdw blurRad="38100" dist="38100" dir="2700000" algn="tl">
                    <a:srgbClr val="000000"/>
                  </a:outerShdw>
                </a:effectLst>
              </a:rPr>
              <a:t>ΕΚΠΙΠΤΟΜΕΝΕΣ ΚΑΙ ΜΗ ΔΑΠΑΝΕΣ</a:t>
            </a:r>
            <a:r>
              <a:rPr lang="en-US" sz="3000" b="1" smtClean="0">
                <a:effectLst>
                  <a:outerShdw blurRad="38100" dist="38100" dir="2700000" algn="tl">
                    <a:srgbClr val="000000"/>
                  </a:outerShdw>
                </a:effectLst>
              </a:rPr>
              <a:t>   </a:t>
            </a:r>
            <a:endParaRPr lang="el-GR" sz="3000" b="1" smtClean="0">
              <a:effectLst>
                <a:outerShdw blurRad="38100" dist="38100" dir="2700000" algn="tl">
                  <a:srgbClr val="000000"/>
                </a:outerShdw>
              </a:effectLst>
            </a:endParaRPr>
          </a:p>
          <a:p>
            <a:pPr>
              <a:lnSpc>
                <a:spcPct val="80000"/>
              </a:lnSpc>
              <a:buFontTx/>
              <a:buNone/>
              <a:defRPr/>
            </a:pPr>
            <a:r>
              <a:rPr lang="el-GR" sz="3000" b="1" smtClean="0">
                <a:solidFill>
                  <a:schemeClr val="tx2"/>
                </a:solidFill>
                <a:effectLst>
                  <a:outerShdw blurRad="38100" dist="38100" dir="2700000" algn="tl">
                    <a:srgbClr val="000000"/>
                  </a:outerShdw>
                </a:effectLst>
              </a:rPr>
              <a:t>	</a:t>
            </a:r>
            <a:r>
              <a:rPr lang="el-GR" sz="3000" b="1" u="sng" smtClean="0">
                <a:solidFill>
                  <a:schemeClr val="tx2"/>
                </a:solidFill>
                <a:effectLst>
                  <a:outerShdw blurRad="38100" dist="38100" dir="2700000" algn="tl">
                    <a:srgbClr val="000000"/>
                  </a:outerShdw>
                </a:effectLst>
              </a:rPr>
              <a:t>∆εν αναγνωρίζονται προς έκπτωση οι τόκοι δανείου</a:t>
            </a:r>
            <a:r>
              <a:rPr lang="el-GR" sz="3000" b="1" smtClean="0">
                <a:effectLst>
                  <a:outerShdw blurRad="38100" dist="38100" dir="2700000" algn="tl">
                    <a:srgbClr val="000000"/>
                  </a:outerShdw>
                </a:effectLst>
              </a:rPr>
              <a:t> που χρησιμοποιείται από την επιχείρηση για  αγορά μετοχών</a:t>
            </a:r>
            <a:r>
              <a:rPr lang="en-US" sz="3000" b="1" smtClean="0">
                <a:effectLst>
                  <a:outerShdw blurRad="38100" dist="38100" dir="2700000" algn="tl">
                    <a:srgbClr val="000000"/>
                  </a:outerShdw>
                </a:effectLst>
              </a:rPr>
              <a:t>, </a:t>
            </a:r>
            <a:endParaRPr lang="el-GR" sz="3000" b="1" smtClean="0">
              <a:effectLst>
                <a:outerShdw blurRad="38100" dist="38100" dir="2700000" algn="tl">
                  <a:srgbClr val="000000"/>
                </a:outerShdw>
              </a:effectLst>
            </a:endParaRPr>
          </a:p>
          <a:p>
            <a:pPr>
              <a:lnSpc>
                <a:spcPct val="80000"/>
              </a:lnSpc>
              <a:buFontTx/>
              <a:buNone/>
              <a:defRPr/>
            </a:pPr>
            <a:r>
              <a:rPr lang="el-GR" sz="3000" b="1" smtClean="0">
                <a:effectLst>
                  <a:outerShdw blurRad="38100" dist="38100" dir="2700000" algn="tl">
                    <a:srgbClr val="000000"/>
                  </a:outerShdw>
                </a:effectLst>
              </a:rPr>
              <a:t>	- όταν οι </a:t>
            </a:r>
            <a:r>
              <a:rPr lang="el-GR" sz="3000" b="1" smtClean="0">
                <a:solidFill>
                  <a:srgbClr val="FFFF00"/>
                </a:solidFill>
                <a:effectLst>
                  <a:outerShdw blurRad="38100" dist="38100" dir="2700000" algn="tl">
                    <a:srgbClr val="000000"/>
                  </a:outerShdw>
                </a:effectLst>
              </a:rPr>
              <a:t>μετοχές</a:t>
            </a:r>
            <a:r>
              <a:rPr lang="el-GR" sz="3000" b="1" smtClean="0">
                <a:effectLst>
                  <a:outerShdw blurRad="38100" dist="38100" dir="2700000" algn="tl">
                    <a:srgbClr val="000000"/>
                  </a:outerShdw>
                </a:effectLst>
              </a:rPr>
              <a:t> </a:t>
            </a:r>
            <a:r>
              <a:rPr lang="el-GR" sz="3000" b="1" u="sng" smtClean="0">
                <a:solidFill>
                  <a:schemeClr val="tx2"/>
                </a:solidFill>
                <a:effectLst>
                  <a:outerShdw blurRad="38100" dist="38100" dir="2700000" algn="tl">
                    <a:srgbClr val="000000"/>
                  </a:outerShdw>
                </a:effectLst>
              </a:rPr>
              <a:t>μεταβιβάζονται εντός 2 ετών</a:t>
            </a:r>
            <a:r>
              <a:rPr lang="el-GR" sz="3000" b="1" u="sng" smtClean="0">
                <a:solidFill>
                  <a:srgbClr val="FFFF00"/>
                </a:solidFill>
                <a:effectLst>
                  <a:outerShdw blurRad="38100" dist="38100" dir="2700000" algn="tl">
                    <a:srgbClr val="000000"/>
                  </a:outerShdw>
                </a:effectLst>
              </a:rPr>
              <a:t> </a:t>
            </a:r>
            <a:r>
              <a:rPr lang="el-GR" sz="3000" b="1" smtClean="0">
                <a:effectLst>
                  <a:outerShdw blurRad="38100" dist="38100" dir="2700000" algn="tl">
                    <a:srgbClr val="000000"/>
                  </a:outerShdw>
                </a:effectLst>
              </a:rPr>
              <a:t>από την απόκτησή τους. </a:t>
            </a:r>
          </a:p>
          <a:p>
            <a:pPr>
              <a:lnSpc>
                <a:spcPct val="80000"/>
              </a:lnSpc>
              <a:buFontTx/>
              <a:buNone/>
              <a:defRPr/>
            </a:pPr>
            <a:r>
              <a:rPr lang="el-GR" sz="3000" b="1" smtClean="0">
                <a:effectLst>
                  <a:outerShdw blurRad="38100" dist="38100" dir="2700000" algn="tl">
                    <a:srgbClr val="000000"/>
                  </a:outerShdw>
                </a:effectLst>
              </a:rPr>
              <a:t>	- </a:t>
            </a:r>
            <a:r>
              <a:rPr lang="el-GR" sz="3000" b="1" u="sng" smtClean="0">
                <a:solidFill>
                  <a:schemeClr val="tx2"/>
                </a:solidFill>
                <a:effectLst>
                  <a:outerShdw blurRad="38100" dist="38100" dir="2700000" algn="tl">
                    <a:srgbClr val="000000"/>
                  </a:outerShdw>
                </a:effectLst>
              </a:rPr>
              <a:t>εταιριών που εδρεύουν σε μη συνεργάσιμο στο φορολογικό τομέα κράτος ή σε κράτος με προνομιακό φορολογικό καθεστώς</a:t>
            </a:r>
            <a:r>
              <a:rPr lang="el-GR" sz="3000" b="1" smtClean="0">
                <a:effectLst>
                  <a:outerShdw blurRad="38100" dist="38100" dir="2700000" algn="tl">
                    <a:srgbClr val="000000"/>
                  </a:outerShdw>
                </a:effectLst>
              </a:rPr>
              <a:t> καθώς και οι τόκοι που καταβάλλονται στις εταιρίες αυτές. </a:t>
            </a:r>
          </a:p>
          <a:p>
            <a:pPr>
              <a:lnSpc>
                <a:spcPct val="80000"/>
              </a:lnSpc>
              <a:buFontTx/>
              <a:buNone/>
              <a:defRPr/>
            </a:pPr>
            <a:endParaRPr lang="el-GR" sz="3000" b="1" smtClean="0">
              <a:effectLst>
                <a:outerShdw blurRad="38100" dist="38100" dir="2700000" algn="tl">
                  <a:srgbClr val="000000"/>
                </a:outerShdw>
              </a:effectLst>
            </a:endParaRPr>
          </a:p>
          <a:p>
            <a:pPr>
              <a:lnSpc>
                <a:spcPct val="80000"/>
              </a:lnSpc>
              <a:buFontTx/>
              <a:buNone/>
              <a:defRPr/>
            </a:pPr>
            <a:r>
              <a:rPr lang="el-GR" sz="2800" b="1" smtClean="0">
                <a:effectLst>
                  <a:outerShdw blurRad="38100" dist="38100" dir="2700000" algn="tl">
                    <a:srgbClr val="000000"/>
                  </a:outerShdw>
                </a:effectLst>
              </a:rPr>
              <a:t>	Ισχύει για ισολογισμούς που κλείνουν από 31.12.2010 και μετά.</a:t>
            </a:r>
            <a:endParaRPr lang="en-US" sz="2800" b="1" smtClean="0">
              <a:effectLst>
                <a:outerShdw blurRad="38100" dist="38100" dir="2700000" algn="tl">
                  <a:srgbClr val="000000"/>
                </a:outerShdw>
              </a:effectLst>
            </a:endParaRPr>
          </a:p>
        </p:txBody>
      </p:sp>
      <p:pic>
        <p:nvPicPr>
          <p:cNvPr id="103426"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250825" y="449263"/>
            <a:ext cx="8642350" cy="7300912"/>
          </a:xfrm>
        </p:spPr>
        <p:txBody>
          <a:bodyPr/>
          <a:lstStyle/>
          <a:p>
            <a:pPr>
              <a:lnSpc>
                <a:spcPct val="80000"/>
              </a:lnSpc>
              <a:buFontTx/>
              <a:buNone/>
              <a:defRPr/>
            </a:pPr>
            <a:r>
              <a:rPr lang="en-US" sz="1400" b="1" dirty="0" smtClean="0">
                <a:solidFill>
                  <a:schemeClr val="tx2"/>
                </a:solidFill>
                <a:effectLst>
                  <a:outerShdw blurRad="38100" dist="38100" dir="2700000" algn="tl">
                    <a:srgbClr val="000000"/>
                  </a:outerShdw>
                </a:effectLst>
              </a:rPr>
              <a:t>   </a:t>
            </a:r>
            <a:endParaRPr lang="el-GR" sz="1400" b="1" dirty="0" smtClean="0">
              <a:solidFill>
                <a:schemeClr val="tx2"/>
              </a:solidFill>
              <a:effectLst>
                <a:outerShdw blurRad="38100" dist="38100" dir="2700000" algn="tl">
                  <a:srgbClr val="000000"/>
                </a:outerShdw>
              </a:effectLst>
            </a:endParaRPr>
          </a:p>
          <a:p>
            <a:pPr>
              <a:lnSpc>
                <a:spcPct val="80000"/>
              </a:lnSpc>
              <a:buFontTx/>
              <a:buNone/>
              <a:defRPr/>
            </a:pPr>
            <a:r>
              <a:rPr lang="el-GR" sz="1600" b="1" dirty="0" smtClean="0">
                <a:solidFill>
                  <a:schemeClr val="tx2"/>
                </a:solidFill>
                <a:effectLst>
                  <a:outerShdw blurRad="38100" dist="38100" dir="2700000" algn="tl">
                    <a:srgbClr val="000000"/>
                  </a:outerShdw>
                </a:effectLst>
              </a:rPr>
              <a:t>   </a:t>
            </a:r>
            <a:r>
              <a:rPr lang="el-GR" b="1" dirty="0" smtClean="0">
                <a:solidFill>
                  <a:srgbClr val="B75417"/>
                </a:solidFill>
                <a:effectLst>
                  <a:outerShdw blurRad="38100" dist="38100" dir="2700000" algn="tl">
                    <a:srgbClr val="000000"/>
                  </a:outerShdw>
                </a:effectLst>
              </a:rPr>
              <a:t>ΕΚΠΙΠΤΟΜΕΝΕΣ ΚΑΙ ΜΗ ΔΑΠΑΝΕΣ</a:t>
            </a:r>
          </a:p>
          <a:p>
            <a:pPr>
              <a:lnSpc>
                <a:spcPct val="80000"/>
              </a:lnSpc>
              <a:buFontTx/>
              <a:buNone/>
              <a:defRPr/>
            </a:pPr>
            <a:endParaRPr lang="en-US" sz="1200" b="1" dirty="0" smtClean="0">
              <a:solidFill>
                <a:srgbClr val="B75417"/>
              </a:solidFill>
              <a:effectLst>
                <a:outerShdw blurRad="38100" dist="38100" dir="2700000" algn="tl">
                  <a:srgbClr val="000000"/>
                </a:outerShdw>
              </a:effectLst>
            </a:endParaRPr>
          </a:p>
          <a:p>
            <a:pPr>
              <a:lnSpc>
                <a:spcPct val="80000"/>
              </a:lnSpc>
              <a:buFontTx/>
              <a:buNone/>
              <a:defRPr/>
            </a:pPr>
            <a:r>
              <a:rPr lang="en-US" sz="1000" b="1" dirty="0" smtClean="0">
                <a:effectLst>
                  <a:outerShdw blurRad="38100" dist="38100" dir="2700000" algn="tl">
                    <a:srgbClr val="000000"/>
                  </a:outerShdw>
                </a:effectLst>
              </a:rPr>
              <a:t>  </a:t>
            </a:r>
            <a:r>
              <a:rPr lang="el-GR" sz="1000" b="1" dirty="0" smtClean="0">
                <a:effectLst>
                  <a:outerShdw blurRad="38100" dist="38100" dir="2700000" algn="tl">
                    <a:srgbClr val="000000"/>
                  </a:outerShdw>
                </a:effectLst>
              </a:rPr>
              <a:t>  </a:t>
            </a:r>
            <a:r>
              <a:rPr lang="en-US" sz="1000" b="1" dirty="0" smtClean="0">
                <a:effectLst>
                  <a:outerShdw blurRad="38100" dist="38100" dir="2700000" algn="tl">
                    <a:srgbClr val="000000"/>
                  </a:outerShdw>
                </a:effectLst>
              </a:rPr>
              <a:t> </a:t>
            </a:r>
            <a:r>
              <a:rPr lang="el-GR" sz="2800" b="1" dirty="0" smtClean="0">
                <a:effectLst>
                  <a:outerShdw blurRad="38100" dist="38100" dir="2700000" algn="tl">
                    <a:srgbClr val="000000"/>
                  </a:outerShdw>
                </a:effectLst>
              </a:rPr>
              <a:t>Διευρύνεται το πεδίο εφαρμογής των διατάξεων περί </a:t>
            </a:r>
            <a:r>
              <a:rPr lang="el-GR" sz="2800" b="1" u="sng" dirty="0" err="1" smtClean="0">
                <a:effectLst>
                  <a:outerShdw blurRad="38100" dist="38100" dir="2700000" algn="tl">
                    <a:srgbClr val="000000"/>
                  </a:outerShdw>
                </a:effectLst>
              </a:rPr>
              <a:t>υποκεφαλαιοδότησης</a:t>
            </a:r>
            <a:r>
              <a:rPr lang="el-GR" sz="2800" b="1" u="sng" dirty="0" smtClean="0">
                <a:effectLst>
                  <a:outerShdw blurRad="38100" dist="38100" dir="2700000" algn="tl">
                    <a:srgbClr val="000000"/>
                  </a:outerShdw>
                </a:effectLst>
              </a:rPr>
              <a:t> – </a:t>
            </a:r>
            <a:r>
              <a:rPr lang="en-US" sz="2800" b="1" u="sng" dirty="0" smtClean="0">
                <a:effectLst>
                  <a:outerShdw blurRad="38100" dist="38100" dir="2700000" algn="tl">
                    <a:srgbClr val="000000"/>
                  </a:outerShdw>
                </a:effectLst>
              </a:rPr>
              <a:t>thin capitalization</a:t>
            </a:r>
            <a:r>
              <a:rPr lang="en-US" sz="2800" b="1" dirty="0" smtClean="0">
                <a:effectLst>
                  <a:outerShdw blurRad="38100" dist="38100" dir="2700000" algn="tl">
                    <a:srgbClr val="000000"/>
                  </a:outerShdw>
                </a:effectLst>
              </a:rPr>
              <a:t> </a:t>
            </a:r>
            <a:r>
              <a:rPr lang="el-GR" sz="2800" b="1" dirty="0" smtClean="0">
                <a:effectLst>
                  <a:outerShdw blurRad="38100" dist="38100" dir="2700000" algn="tl">
                    <a:srgbClr val="000000"/>
                  </a:outerShdw>
                </a:effectLst>
              </a:rPr>
              <a:t> </a:t>
            </a:r>
            <a:endParaRPr lang="en-US" sz="2800" b="1" dirty="0" smtClean="0">
              <a:effectLst>
                <a:outerShdw blurRad="38100" dist="38100" dir="2700000" algn="tl">
                  <a:srgbClr val="000000"/>
                </a:outerShdw>
              </a:effectLst>
            </a:endParaRPr>
          </a:p>
          <a:p>
            <a:pPr>
              <a:lnSpc>
                <a:spcPct val="80000"/>
              </a:lnSpc>
              <a:buFontTx/>
              <a:buNone/>
              <a:defRPr/>
            </a:pPr>
            <a:r>
              <a:rPr lang="en-US" sz="2500" b="1" dirty="0" smtClean="0">
                <a:effectLst>
                  <a:outerShdw blurRad="38100" dist="38100" dir="2700000" algn="tl">
                    <a:srgbClr val="000000"/>
                  </a:outerShdw>
                </a:effectLst>
              </a:rPr>
              <a:t> </a:t>
            </a:r>
            <a:r>
              <a:rPr lang="el-GR" sz="2500" b="1" dirty="0" smtClean="0">
                <a:effectLst>
                  <a:outerShdw blurRad="38100" dist="38100" dir="2700000" algn="tl">
                    <a:srgbClr val="000000"/>
                  </a:outerShdw>
                </a:effectLst>
              </a:rPr>
              <a:t>    Στην σχέση (3 δάνεια :1 ίδια κεφάλαια)  συμπεριλαμβάνονται  στα δάνεια και </a:t>
            </a:r>
          </a:p>
          <a:p>
            <a:pPr>
              <a:lnSpc>
                <a:spcPct val="80000"/>
              </a:lnSpc>
              <a:buFontTx/>
              <a:buNone/>
              <a:defRPr/>
            </a:pPr>
            <a:r>
              <a:rPr lang="el-GR" sz="2500" b="1" dirty="0" smtClean="0">
                <a:effectLst>
                  <a:outerShdw blurRad="38100" dist="38100" dir="2700000" algn="tl">
                    <a:srgbClr val="000000"/>
                  </a:outerShdw>
                </a:effectLst>
              </a:rPr>
              <a:t> 	- </a:t>
            </a:r>
            <a:r>
              <a:rPr lang="el-GR" sz="2500" b="1" dirty="0" smtClean="0">
                <a:solidFill>
                  <a:schemeClr val="tx2"/>
                </a:solidFill>
                <a:effectLst>
                  <a:outerShdw blurRad="38100" dist="38100" dir="2700000" algn="tl">
                    <a:srgbClr val="000000"/>
                  </a:outerShdw>
                </a:effectLst>
              </a:rPr>
              <a:t>ομολογιακά δάνεια</a:t>
            </a:r>
            <a:r>
              <a:rPr lang="en-US" sz="2500" b="1" dirty="0" smtClean="0">
                <a:effectLst>
                  <a:outerShdw blurRad="38100" dist="38100" dir="2700000" algn="tl">
                    <a:srgbClr val="000000"/>
                  </a:outerShdw>
                </a:effectLst>
              </a:rPr>
              <a:t> </a:t>
            </a:r>
            <a:r>
              <a:rPr lang="el-GR" sz="2500" b="1" dirty="0" smtClean="0">
                <a:effectLst>
                  <a:outerShdw blurRad="38100" dist="38100" dir="2700000" algn="tl">
                    <a:srgbClr val="000000"/>
                  </a:outerShdw>
                </a:effectLst>
              </a:rPr>
              <a:t>που εκδίδονται </a:t>
            </a:r>
            <a:r>
              <a:rPr lang="el-GR" sz="2500" b="1" dirty="0" smtClean="0">
                <a:solidFill>
                  <a:schemeClr val="tx2"/>
                </a:solidFill>
                <a:effectLst>
                  <a:outerShdw blurRad="38100" dist="38100" dir="2700000" algn="tl">
                    <a:srgbClr val="000000"/>
                  </a:outerShdw>
                </a:effectLst>
              </a:rPr>
              <a:t>προς συνδεδεμένες επιχειρήσεις, </a:t>
            </a:r>
          </a:p>
          <a:p>
            <a:pPr>
              <a:lnSpc>
                <a:spcPct val="80000"/>
              </a:lnSpc>
              <a:buFontTx/>
              <a:buNone/>
              <a:defRPr/>
            </a:pPr>
            <a:r>
              <a:rPr lang="el-GR" sz="2500" b="1" dirty="0" smtClean="0">
                <a:effectLst>
                  <a:outerShdw blurRad="38100" dist="38100" dir="2700000" algn="tl">
                    <a:srgbClr val="000000"/>
                  </a:outerShdw>
                </a:effectLst>
              </a:rPr>
              <a:t>    - δάνεια που έχουν ληφθεί από τρίτες επιχειρήσεις για τα οποία </a:t>
            </a:r>
            <a:r>
              <a:rPr lang="el-GR" sz="2500" b="1" dirty="0" smtClean="0">
                <a:solidFill>
                  <a:schemeClr val="tx2"/>
                </a:solidFill>
                <a:effectLst>
                  <a:outerShdw blurRad="38100" dist="38100" dir="2700000" algn="tl">
                    <a:srgbClr val="000000"/>
                  </a:outerShdw>
                </a:effectLst>
              </a:rPr>
              <a:t>έχει παρασχεθεί  εγγύηση από συνδεδεμένες επιχειρήσεις.      </a:t>
            </a:r>
          </a:p>
          <a:p>
            <a:pPr>
              <a:lnSpc>
                <a:spcPct val="80000"/>
              </a:lnSpc>
              <a:buFontTx/>
              <a:buNone/>
              <a:defRPr/>
            </a:pPr>
            <a:r>
              <a:rPr lang="el-GR" sz="2500" b="1" dirty="0" smtClean="0">
                <a:effectLst>
                  <a:outerShdw blurRad="38100" dist="38100" dir="2700000" algn="tl">
                    <a:srgbClr val="000000"/>
                  </a:outerShdw>
                </a:effectLst>
              </a:rPr>
              <a:t>	Εξαιρούνται από τις διατάξεις της </a:t>
            </a:r>
            <a:r>
              <a:rPr lang="el-GR" sz="2500" b="1" dirty="0" err="1" smtClean="0">
                <a:effectLst>
                  <a:outerShdw blurRad="38100" dist="38100" dir="2700000" algn="tl">
                    <a:srgbClr val="000000"/>
                  </a:outerShdw>
                </a:effectLst>
              </a:rPr>
              <a:t>υποκεφαλαιοδότησης</a:t>
            </a:r>
            <a:r>
              <a:rPr lang="el-GR" sz="2500" b="1" dirty="0" smtClean="0">
                <a:effectLst>
                  <a:outerShdw blurRad="38100" dist="38100" dir="2700000" algn="tl">
                    <a:srgbClr val="000000"/>
                  </a:outerShdw>
                </a:effectLst>
              </a:rPr>
              <a:t> οι εταιρίες </a:t>
            </a:r>
            <a:r>
              <a:rPr lang="en-US" sz="2500" b="1" dirty="0" smtClean="0">
                <a:effectLst>
                  <a:outerShdw blurRad="38100" dist="38100" dir="2700000" algn="tl">
                    <a:srgbClr val="000000"/>
                  </a:outerShdw>
                </a:effectLst>
              </a:rPr>
              <a:t>leasing, factoring, </a:t>
            </a:r>
            <a:r>
              <a:rPr lang="el-GR" sz="2500" b="1" dirty="0" smtClean="0">
                <a:effectLst>
                  <a:outerShdw blurRad="38100" dist="38100" dir="2700000" algn="tl">
                    <a:srgbClr val="000000"/>
                  </a:outerShdw>
                </a:effectLst>
              </a:rPr>
              <a:t>ειδικού σκοπού του Ν.3156/2003 και του Ν.3601/2007 με έδρα την Ελλάδα, παροχής πιστώσεων καθώς και τα πιστωτικά ιδρύματα που λειτουργούν στην Ελλάδα.    </a:t>
            </a:r>
          </a:p>
          <a:p>
            <a:pPr>
              <a:lnSpc>
                <a:spcPct val="80000"/>
              </a:lnSpc>
              <a:buFontTx/>
              <a:buNone/>
              <a:defRPr/>
            </a:pPr>
            <a:r>
              <a:rPr lang="el-GR" sz="2500" b="1" dirty="0" smtClean="0">
                <a:effectLst>
                  <a:outerShdw blurRad="38100" dist="38100" dir="2700000" algn="tl">
                    <a:srgbClr val="000000"/>
                  </a:outerShdw>
                </a:effectLst>
              </a:rPr>
              <a:t> Έναρξη εφαρμογής της διάταξης για κέρδη ισολογισμών που κλείνουν με ημερομηνία 31/12/2010 και μετά.</a:t>
            </a:r>
            <a:endParaRPr lang="en-US" sz="2500" b="1" dirty="0" smtClean="0">
              <a:effectLst>
                <a:outerShdw blurRad="38100" dist="38100" dir="2700000" algn="tl">
                  <a:srgbClr val="000000"/>
                </a:outerShdw>
              </a:effectLst>
            </a:endParaRPr>
          </a:p>
        </p:txBody>
      </p:sp>
      <p:pic>
        <p:nvPicPr>
          <p:cNvPr id="104450"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250825" y="549275"/>
            <a:ext cx="8642350" cy="5975350"/>
          </a:xfrm>
        </p:spPr>
        <p:txBody>
          <a:bodyPr/>
          <a:lstStyle/>
          <a:p>
            <a:pPr>
              <a:lnSpc>
                <a:spcPct val="90000"/>
              </a:lnSpc>
              <a:buFontTx/>
              <a:buNone/>
              <a:defRPr/>
            </a:pPr>
            <a:r>
              <a:rPr lang="el-GR" sz="2800" b="1" smtClean="0">
                <a:solidFill>
                  <a:srgbClr val="B75417"/>
                </a:solidFill>
                <a:effectLst>
                  <a:outerShdw blurRad="38100" dist="38100" dir="2700000" algn="tl">
                    <a:srgbClr val="000000"/>
                  </a:outerShdw>
                </a:effectLst>
              </a:rPr>
              <a:t>    </a:t>
            </a:r>
            <a:r>
              <a:rPr lang="el-GR" sz="3000" b="1" smtClean="0">
                <a:solidFill>
                  <a:srgbClr val="B75417"/>
                </a:solidFill>
                <a:effectLst>
                  <a:outerShdw blurRad="38100" dist="38100" dir="2700000" algn="tl">
                    <a:srgbClr val="000000"/>
                  </a:outerShdw>
                </a:effectLst>
              </a:rPr>
              <a:t>	</a:t>
            </a:r>
            <a:r>
              <a:rPr lang="el-GR" sz="3000" b="1" smtClean="0">
                <a:solidFill>
                  <a:srgbClr val="FF9900"/>
                </a:solidFill>
                <a:effectLst>
                  <a:outerShdw blurRad="38100" dist="38100" dir="2700000" algn="tl">
                    <a:srgbClr val="000000"/>
                  </a:outerShdw>
                </a:effectLst>
              </a:rPr>
              <a:t>ΚΕΡΔΗ ΑΠΟ ΠΩΛΗΣΗ ΜΕΤΟΧΩΝ ΕΙΣΗΓΜΕΝΩΝ ΣΤΟ ΧΡΗΜΑΤΙΣΤΗΡΙΟ ΠΟΥ ΘΑ ΑΠΟΚΤΗΘΟΥΝ </a:t>
            </a:r>
            <a:r>
              <a:rPr lang="el-GR" sz="3000" b="1" u="sng" smtClean="0">
                <a:solidFill>
                  <a:srgbClr val="FF9900"/>
                </a:solidFill>
                <a:effectLst>
                  <a:outerShdw blurRad="38100" dist="38100" dir="2700000" algn="tl">
                    <a:srgbClr val="000000"/>
                  </a:outerShdw>
                </a:effectLst>
              </a:rPr>
              <a:t>ΜΕΧΡΙ ΚΑΙ  31.12.2010</a:t>
            </a:r>
          </a:p>
          <a:p>
            <a:pPr>
              <a:lnSpc>
                <a:spcPct val="90000"/>
              </a:lnSpc>
              <a:defRPr/>
            </a:pPr>
            <a:r>
              <a:rPr lang="el-GR" sz="3000" b="1" smtClean="0">
                <a:effectLst>
                  <a:outerShdw blurRad="38100" dist="38100" dir="2700000" algn="tl">
                    <a:srgbClr val="000000"/>
                  </a:outerShdw>
                </a:effectLst>
              </a:rPr>
              <a:t>Αν ο αποκτών το κέρδος είναι </a:t>
            </a:r>
          </a:p>
          <a:p>
            <a:pPr>
              <a:lnSpc>
                <a:spcPct val="90000"/>
              </a:lnSpc>
              <a:buFontTx/>
              <a:buNone/>
              <a:defRPr/>
            </a:pPr>
            <a:r>
              <a:rPr lang="el-GR" sz="3000" b="1" smtClean="0">
                <a:effectLst>
                  <a:outerShdw blurRad="38100" dist="38100" dir="2700000" algn="tl">
                    <a:srgbClr val="000000"/>
                  </a:outerShdw>
                </a:effectLst>
              </a:rPr>
              <a:t>    -  επιτηδευματίας ή εταιρία και τηρεί βιβλία Γ΄κατηγ, </a:t>
            </a:r>
            <a:r>
              <a:rPr lang="el-GR" sz="3000" b="1" u="sng" smtClean="0">
                <a:solidFill>
                  <a:schemeClr val="tx2"/>
                </a:solidFill>
                <a:effectLst>
                  <a:outerShdw blurRad="38100" dist="38100" dir="2700000" algn="tl">
                    <a:srgbClr val="000000"/>
                  </a:outerShdw>
                </a:effectLst>
              </a:rPr>
              <a:t>τα κέρδη απαλλάσσονται, με την προϋπόθεση ότι εμφανίζονται σε λογ/σμό Αφορολόγητου Αποθεματικού</a:t>
            </a:r>
            <a:r>
              <a:rPr lang="el-GR" sz="3000" b="1" smtClean="0">
                <a:effectLst>
                  <a:outerShdw blurRad="38100" dist="38100" dir="2700000" algn="tl">
                    <a:srgbClr val="000000"/>
                  </a:outerShdw>
                </a:effectLst>
              </a:rPr>
              <a:t>. </a:t>
            </a:r>
          </a:p>
          <a:p>
            <a:pPr>
              <a:lnSpc>
                <a:spcPct val="90000"/>
              </a:lnSpc>
              <a:buFontTx/>
              <a:buNone/>
              <a:defRPr/>
            </a:pPr>
            <a:r>
              <a:rPr lang="el-GR" sz="3000" b="1" smtClean="0">
                <a:effectLst>
                  <a:outerShdw blurRad="38100" dist="38100" dir="2700000" algn="tl">
                    <a:srgbClr val="000000"/>
                  </a:outerShdw>
                </a:effectLst>
              </a:rPr>
              <a:t>    - φυσικό πρόσωπο, η επιτηδευματίας με βιβλία Β΄κατηγ.  </a:t>
            </a:r>
            <a:r>
              <a:rPr lang="el-GR" sz="3000" b="1" u="sng" smtClean="0">
                <a:solidFill>
                  <a:schemeClr val="tx2"/>
                </a:solidFill>
                <a:effectLst>
                  <a:outerShdw blurRad="38100" dist="38100" dir="2700000" algn="tl">
                    <a:srgbClr val="000000"/>
                  </a:outerShdw>
                </a:effectLst>
              </a:rPr>
              <a:t>τα κέρδη απαλλάσσονται από τον φόρο εισοδήματος.</a:t>
            </a:r>
          </a:p>
          <a:p>
            <a:pPr>
              <a:lnSpc>
                <a:spcPct val="90000"/>
              </a:lnSpc>
              <a:defRPr/>
            </a:pPr>
            <a:r>
              <a:rPr lang="el-GR" sz="3000" b="1" smtClean="0">
                <a:effectLst>
                  <a:outerShdw blurRad="38100" dist="38100" dir="2700000" algn="tl">
                    <a:srgbClr val="000000"/>
                  </a:outerShdw>
                </a:effectLst>
              </a:rPr>
              <a:t>Κατά τη μεταβίβαση των μετοχών επιβάλλεται  ο φόρος 0,15% επί της συναλλαγής.</a:t>
            </a:r>
            <a:endParaRPr lang="en-US" sz="3000" b="1" smtClean="0">
              <a:effectLst>
                <a:outerShdw blurRad="38100" dist="38100" dir="2700000" algn="tl">
                  <a:srgbClr val="000000"/>
                </a:outerShdw>
              </a:effectLst>
            </a:endParaRPr>
          </a:p>
          <a:p>
            <a:pPr>
              <a:lnSpc>
                <a:spcPct val="90000"/>
              </a:lnSpc>
              <a:defRPr/>
            </a:pPr>
            <a:endParaRPr lang="en-US" sz="3000" b="1" smtClean="0">
              <a:solidFill>
                <a:schemeClr val="tx2"/>
              </a:solidFill>
              <a:effectLst>
                <a:outerShdw blurRad="38100" dist="38100" dir="2700000" algn="tl">
                  <a:srgbClr val="000000"/>
                </a:outerShdw>
              </a:effectLst>
            </a:endParaRPr>
          </a:p>
        </p:txBody>
      </p:sp>
      <p:pic>
        <p:nvPicPr>
          <p:cNvPr id="105474"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a:spLocks noGrp="1"/>
          </p:cNvSpPr>
          <p:nvPr>
            <p:ph type="sldNum" sz="quarter" idx="12"/>
          </p:nvPr>
        </p:nvSpPr>
        <p:spPr>
          <a:noFill/>
        </p:spPr>
        <p:txBody>
          <a:bodyPr/>
          <a:lstStyle/>
          <a:p>
            <a:fld id="{5A1E2878-014B-432B-8B77-9194DACEF2A2}" type="slidenum">
              <a:rPr lang="el-GR" smtClean="0"/>
              <a:pPr/>
              <a:t>9</a:t>
            </a:fld>
            <a:endParaRPr lang="el-GR" smtClean="0"/>
          </a:p>
        </p:txBody>
      </p:sp>
      <p:sp>
        <p:nvSpPr>
          <p:cNvPr id="38914" name="Rectangle 2"/>
          <p:cNvSpPr>
            <a:spLocks noGrp="1" noChangeArrowheads="1"/>
          </p:cNvSpPr>
          <p:nvPr>
            <p:ph type="title"/>
          </p:nvPr>
        </p:nvSpPr>
        <p:spPr>
          <a:xfrm>
            <a:off x="0" y="266700"/>
            <a:ext cx="9144000" cy="571500"/>
          </a:xfrm>
          <a:effectLst>
            <a:outerShdw dist="35921" dir="2700000" algn="ctr" rotWithShape="0">
              <a:schemeClr val="bg2"/>
            </a:outerShdw>
          </a:effectLst>
        </p:spPr>
        <p:txBody>
          <a:bodyPr/>
          <a:lstStyle/>
          <a:p>
            <a:pPr eaLnBrk="1" hangingPunct="1">
              <a:defRPr/>
            </a:pPr>
            <a:r>
              <a:rPr lang="en-US" sz="3200" b="1" smtClean="0"/>
              <a:t/>
            </a:r>
            <a:br>
              <a:rPr lang="en-US" sz="3200" b="1" smtClean="0"/>
            </a:br>
            <a:r>
              <a:rPr lang="el-GR" sz="3200" b="1" smtClean="0"/>
              <a:t>		 </a:t>
            </a:r>
            <a:r>
              <a:rPr lang="el-GR" sz="2800" b="1" smtClean="0"/>
              <a:t>Φορολογία εισοδήματος – </a:t>
            </a:r>
            <a:r>
              <a:rPr lang="el-GR" sz="2800" b="1" smtClean="0">
                <a:solidFill>
                  <a:srgbClr val="FF9900"/>
                </a:solidFill>
              </a:rPr>
              <a:t>Φυσικά πρόσωπα</a:t>
            </a:r>
            <a:r>
              <a:rPr lang="el-GR" sz="3200" b="1" smtClean="0">
                <a:solidFill>
                  <a:srgbClr val="FF9900"/>
                </a:solidFill>
                <a:effectLst>
                  <a:outerShdw blurRad="38100" dist="38100" dir="2700000" algn="tl">
                    <a:srgbClr val="000000"/>
                  </a:outerShdw>
                </a:effectLst>
                <a:latin typeface="Arial" charset="0"/>
                <a:cs typeface="Arial" charset="0"/>
              </a:rPr>
              <a:t>:</a:t>
            </a:r>
            <a:r>
              <a:rPr lang="en-US" sz="3200" b="1" smtClean="0">
                <a:effectLst>
                  <a:outerShdw blurRad="38100" dist="38100" dir="2700000" algn="tl">
                    <a:srgbClr val="000000"/>
                  </a:outerShdw>
                </a:effectLst>
                <a:latin typeface="Arial" charset="0"/>
                <a:cs typeface="Arial" charset="0"/>
              </a:rPr>
              <a:t/>
            </a:r>
            <a:br>
              <a:rPr lang="en-US" sz="3200" b="1" smtClean="0">
                <a:effectLst>
                  <a:outerShdw blurRad="38100" dist="38100" dir="2700000" algn="tl">
                    <a:srgbClr val="000000"/>
                  </a:outerShdw>
                </a:effectLst>
                <a:latin typeface="Arial" charset="0"/>
                <a:cs typeface="Arial" charset="0"/>
              </a:rPr>
            </a:br>
            <a:endParaRPr lang="el-GR" sz="3200" b="1" smtClean="0">
              <a:effectLst>
                <a:outerShdw blurRad="38100" dist="38100" dir="2700000" algn="tl">
                  <a:srgbClr val="000000"/>
                </a:outerShdw>
              </a:effectLst>
              <a:latin typeface="Arial" charset="0"/>
              <a:cs typeface="Arial" charset="0"/>
            </a:endParaRPr>
          </a:p>
        </p:txBody>
      </p:sp>
      <p:sp>
        <p:nvSpPr>
          <p:cNvPr id="38915" name="Rectangle 3"/>
          <p:cNvSpPr>
            <a:spLocks noGrp="1" noChangeArrowheads="1"/>
          </p:cNvSpPr>
          <p:nvPr>
            <p:ph type="body" idx="1"/>
          </p:nvPr>
        </p:nvSpPr>
        <p:spPr>
          <a:xfrm>
            <a:off x="228600" y="500063"/>
            <a:ext cx="8686800" cy="5867400"/>
          </a:xfrm>
          <a:effectLst>
            <a:outerShdw dist="35921" dir="2700000" algn="ctr" rotWithShape="0">
              <a:schemeClr val="bg2"/>
            </a:outerShdw>
          </a:effectLst>
        </p:spPr>
        <p:txBody>
          <a:bodyPr/>
          <a:lstStyle/>
          <a:p>
            <a:pPr>
              <a:lnSpc>
                <a:spcPct val="90000"/>
              </a:lnSpc>
              <a:spcBef>
                <a:spcPct val="0"/>
              </a:spcBef>
              <a:buClr>
                <a:schemeClr val="hlink"/>
              </a:buClr>
              <a:buSzPct val="156000"/>
              <a:buFontTx/>
              <a:buNone/>
              <a:defRPr/>
            </a:pPr>
            <a:endParaRPr lang="en-US" sz="3100" b="1" u="sng" smtClean="0"/>
          </a:p>
          <a:p>
            <a:pPr>
              <a:lnSpc>
                <a:spcPct val="90000"/>
              </a:lnSpc>
              <a:spcBef>
                <a:spcPct val="0"/>
              </a:spcBef>
              <a:buClr>
                <a:schemeClr val="hlink"/>
              </a:buClr>
              <a:buSzPct val="156000"/>
              <a:buFontTx/>
              <a:buNone/>
              <a:defRPr/>
            </a:pPr>
            <a:r>
              <a:rPr lang="en-US" sz="3100" b="1" smtClean="0"/>
              <a:t> </a:t>
            </a:r>
            <a:r>
              <a:rPr lang="el-GR" sz="3100" b="1" smtClean="0"/>
              <a:t>	</a:t>
            </a:r>
            <a:r>
              <a:rPr lang="el-GR" b="1" smtClean="0"/>
              <a:t>Σχηματισμός Αφορολογήτου Ποσού – </a:t>
            </a:r>
            <a:r>
              <a:rPr lang="el-GR" b="1" smtClean="0">
                <a:solidFill>
                  <a:srgbClr val="FFFF00"/>
                </a:solidFill>
              </a:rPr>
              <a:t>ΕΛΑΧΙΣΤΟ ΠΟΣΟ ΑΠΟΔΕΙΞΕΩΝ </a:t>
            </a:r>
            <a:endParaRPr lang="en-US" sz="2800" b="1" smtClean="0">
              <a:effectLst>
                <a:outerShdw blurRad="38100" dist="38100" dir="2700000" algn="tl">
                  <a:srgbClr val="000000"/>
                </a:outerShdw>
              </a:effectLst>
            </a:endParaRPr>
          </a:p>
          <a:p>
            <a:pPr eaLnBrk="1" hangingPunct="1">
              <a:lnSpc>
                <a:spcPct val="90000"/>
              </a:lnSpc>
              <a:defRPr/>
            </a:pPr>
            <a:r>
              <a:rPr lang="el-GR" sz="2800" b="1" smtClean="0">
                <a:effectLst>
                  <a:outerShdw blurRad="38100" dist="38100" dir="2700000" algn="tl">
                    <a:srgbClr val="000000"/>
                  </a:outerShdw>
                </a:effectLst>
              </a:rPr>
              <a:t>Όταν οι αποδείξεις δαπανών είναι </a:t>
            </a:r>
            <a:r>
              <a:rPr lang="el-GR" sz="2800" b="1" smtClean="0">
                <a:solidFill>
                  <a:srgbClr val="FFFF00"/>
                </a:solidFill>
                <a:effectLst>
                  <a:outerShdw blurRad="38100" dist="38100" dir="2700000" algn="tl">
                    <a:srgbClr val="000000"/>
                  </a:outerShdw>
                </a:effectLst>
              </a:rPr>
              <a:t>περισσότερες</a:t>
            </a:r>
            <a:r>
              <a:rPr lang="el-GR" sz="2800" b="1" smtClean="0">
                <a:effectLst>
                  <a:outerShdw blurRad="38100" dist="38100" dir="2700000" algn="tl">
                    <a:srgbClr val="000000"/>
                  </a:outerShdw>
                </a:effectLst>
              </a:rPr>
              <a:t> από τις απαιτούμενες για την κάλυψη του αφορολογήτου των € 12.000 και μέχρι €15.000 για τον υπόχρεο ή €30.000 για συζύγους,</a:t>
            </a:r>
            <a:r>
              <a:rPr lang="en-US" sz="2800" b="1" smtClean="0">
                <a:effectLst>
                  <a:outerShdw blurRad="38100" dist="38100" dir="2700000" algn="tl">
                    <a:srgbClr val="000000"/>
                  </a:outerShdw>
                </a:effectLst>
              </a:rPr>
              <a:t> </a:t>
            </a:r>
            <a:r>
              <a:rPr lang="el-GR" sz="2800" b="1" smtClean="0">
                <a:effectLst>
                  <a:outerShdw blurRad="38100" dist="38100" dir="2700000" algn="tl">
                    <a:srgbClr val="000000"/>
                  </a:outerShdw>
                </a:effectLst>
              </a:rPr>
              <a:t> ο φορολογούμενος </a:t>
            </a:r>
            <a:r>
              <a:rPr lang="el-GR" sz="2800" b="1" u="sng" smtClean="0">
                <a:effectLst>
                  <a:outerShdw blurRad="38100" dist="38100" dir="2700000" algn="tl">
                    <a:srgbClr val="000000"/>
                  </a:outerShdw>
                </a:effectLst>
              </a:rPr>
              <a:t>δικαιούται μείωση φόρου </a:t>
            </a:r>
            <a:r>
              <a:rPr lang="el-GR" sz="2800" b="1" u="sng" smtClean="0">
                <a:solidFill>
                  <a:srgbClr val="FFFF00"/>
                </a:solidFill>
                <a:effectLst>
                  <a:outerShdw blurRad="38100" dist="38100" dir="2700000" algn="tl">
                    <a:srgbClr val="000000"/>
                  </a:outerShdw>
                </a:effectLst>
              </a:rPr>
              <a:t>10% </a:t>
            </a:r>
            <a:r>
              <a:rPr lang="el-GR" sz="2800" b="1" u="sng" smtClean="0">
                <a:effectLst>
                  <a:outerShdw blurRad="38100" dist="38100" dir="2700000" algn="tl">
                    <a:srgbClr val="000000"/>
                  </a:outerShdw>
                </a:effectLst>
              </a:rPr>
              <a:t>επί του υπερβάλλοντος</a:t>
            </a:r>
            <a:r>
              <a:rPr lang="el-GR" sz="2800" b="1" smtClean="0">
                <a:effectLst>
                  <a:outerShdw blurRad="38100" dist="38100" dir="2700000" algn="tl">
                    <a:srgbClr val="000000"/>
                  </a:outerShdw>
                </a:effectLst>
              </a:rPr>
              <a:t>. Το ποσό του υπερβάλλοντος ποσού δαπανών μερίζεται μεταξύ των συζύγων ανάλογα με το ύψος του εισοδήματός τους.</a:t>
            </a:r>
          </a:p>
          <a:p>
            <a:pPr eaLnBrk="1" hangingPunct="1">
              <a:lnSpc>
                <a:spcPct val="90000"/>
              </a:lnSpc>
              <a:defRPr/>
            </a:pPr>
            <a:r>
              <a:rPr lang="el-GR" sz="2800" b="1" smtClean="0">
                <a:effectLst>
                  <a:outerShdw blurRad="38100" dist="38100" dir="2700000" algn="tl">
                    <a:srgbClr val="000000"/>
                  </a:outerShdw>
                </a:effectLst>
              </a:rPr>
              <a:t>Όταν οι αποδείξεις που απαιτούνται για την κάλυψη του αφορολογήτου είναι </a:t>
            </a:r>
            <a:r>
              <a:rPr lang="el-GR" sz="2800" b="1" smtClean="0">
                <a:solidFill>
                  <a:srgbClr val="FFFF00"/>
                </a:solidFill>
                <a:effectLst>
                  <a:outerShdw blurRad="38100" dist="38100" dir="2700000" algn="tl">
                    <a:srgbClr val="000000"/>
                  </a:outerShdw>
                </a:effectLst>
              </a:rPr>
              <a:t>λιγότερες</a:t>
            </a:r>
            <a:r>
              <a:rPr lang="el-GR" sz="2800" b="1" smtClean="0">
                <a:effectLst>
                  <a:outerShdw blurRad="38100" dist="38100" dir="2700000" algn="tl">
                    <a:srgbClr val="000000"/>
                  </a:outerShdw>
                </a:effectLst>
              </a:rPr>
              <a:t>, </a:t>
            </a:r>
            <a:r>
              <a:rPr lang="el-GR" sz="2800" b="1" u="sng" smtClean="0">
                <a:effectLst>
                  <a:outerShdw blurRad="38100" dist="38100" dir="2700000" algn="tl">
                    <a:srgbClr val="000000"/>
                  </a:outerShdw>
                </a:effectLst>
              </a:rPr>
              <a:t>επιβάλλεται φόρος </a:t>
            </a:r>
            <a:r>
              <a:rPr lang="el-GR" sz="2800" b="1" u="sng" smtClean="0">
                <a:solidFill>
                  <a:srgbClr val="FFFF00"/>
                </a:solidFill>
                <a:effectLst>
                  <a:outerShdw blurRad="38100" dist="38100" dir="2700000" algn="tl">
                    <a:srgbClr val="000000"/>
                  </a:outerShdw>
                </a:effectLst>
              </a:rPr>
              <a:t>10%</a:t>
            </a:r>
            <a:r>
              <a:rPr lang="el-GR" sz="2800" b="1" u="sng" smtClean="0">
                <a:effectLst>
                  <a:outerShdw blurRad="38100" dist="38100" dir="2700000" algn="tl">
                    <a:srgbClr val="000000"/>
                  </a:outerShdw>
                </a:effectLst>
              </a:rPr>
              <a:t> στο υπολειπόμενο ποσό</a:t>
            </a:r>
            <a:r>
              <a:rPr lang="el-GR" sz="2800" b="1" smtClean="0">
                <a:effectLst>
                  <a:outerShdw blurRad="38100" dist="38100" dir="2700000" algn="tl">
                    <a:srgbClr val="000000"/>
                  </a:outerShdw>
                </a:effectLst>
              </a:rPr>
              <a:t>.</a:t>
            </a:r>
          </a:p>
          <a:p>
            <a:pPr>
              <a:lnSpc>
                <a:spcPct val="90000"/>
              </a:lnSpc>
              <a:spcBef>
                <a:spcPct val="0"/>
              </a:spcBef>
              <a:buClr>
                <a:schemeClr val="hlink"/>
              </a:buClr>
              <a:buSzPct val="156000"/>
              <a:buFont typeface="Wingdings" pitchFamily="2" charset="2"/>
              <a:buNone/>
              <a:defRPr/>
            </a:pPr>
            <a:endParaRPr lang="el-GR" sz="3600" b="1" smtClean="0">
              <a:effectLst>
                <a:outerShdw blurRad="38100" dist="38100" dir="2700000" algn="tl">
                  <a:srgbClr val="000000"/>
                </a:outerShdw>
              </a:effectLst>
              <a:cs typeface="Times New Roman" pitchFamily="18" charset="0"/>
            </a:endParaRPr>
          </a:p>
        </p:txBody>
      </p:sp>
      <p:pic>
        <p:nvPicPr>
          <p:cNvPr id="23556" name="Picture 7"/>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0" y="188913"/>
            <a:ext cx="9144000" cy="7343775"/>
          </a:xfrm>
        </p:spPr>
        <p:txBody>
          <a:bodyPr/>
          <a:lstStyle/>
          <a:p>
            <a:pPr>
              <a:lnSpc>
                <a:spcPct val="80000"/>
              </a:lnSpc>
              <a:buFontTx/>
              <a:buNone/>
              <a:defRPr/>
            </a:pPr>
            <a:r>
              <a:rPr lang="el-GR" sz="900" b="1" smtClean="0">
                <a:solidFill>
                  <a:schemeClr val="tx2"/>
                </a:solidFill>
                <a:effectLst>
                  <a:outerShdw blurRad="38100" dist="38100" dir="2700000" algn="tl">
                    <a:srgbClr val="000000"/>
                  </a:outerShdw>
                </a:effectLst>
              </a:rPr>
              <a:t>     </a:t>
            </a:r>
          </a:p>
          <a:p>
            <a:pPr>
              <a:lnSpc>
                <a:spcPct val="80000"/>
              </a:lnSpc>
              <a:buFontTx/>
              <a:buNone/>
              <a:defRPr/>
            </a:pPr>
            <a:endParaRPr lang="el-GR" sz="900" b="1" smtClean="0">
              <a:solidFill>
                <a:srgbClr val="FF9900"/>
              </a:solidFill>
              <a:effectLst>
                <a:outerShdw blurRad="38100" dist="38100" dir="2700000" algn="tl">
                  <a:srgbClr val="000000"/>
                </a:outerShdw>
              </a:effectLst>
            </a:endParaRPr>
          </a:p>
          <a:p>
            <a:pPr>
              <a:lnSpc>
                <a:spcPct val="80000"/>
              </a:lnSpc>
              <a:buFontTx/>
              <a:buNone/>
              <a:defRPr/>
            </a:pPr>
            <a:r>
              <a:rPr lang="el-GR" sz="2400" b="1" smtClean="0">
                <a:solidFill>
                  <a:srgbClr val="FF9900"/>
                </a:solidFill>
                <a:effectLst>
                  <a:outerShdw blurRad="38100" dist="38100" dir="2700000" algn="tl">
                    <a:srgbClr val="000000"/>
                  </a:outerShdw>
                </a:effectLst>
              </a:rPr>
              <a:t>ΚΕΡΔΗ ΑΠΟ ΠΩΛΗΣΗ ΜΕΤΟΧΩΝ ΕΙΣΗΓΜΕΝΩΝ ΣΤΟ ΧΡΗΜΑΤΙΣΤΗΡΙΟ ΠΟΥ ΘΑ ΑΠΟΚΤΗΘΟΥΝ </a:t>
            </a:r>
            <a:r>
              <a:rPr lang="el-GR" sz="2400" b="1" u="sng" smtClean="0">
                <a:solidFill>
                  <a:srgbClr val="FF9900"/>
                </a:solidFill>
                <a:effectLst>
                  <a:outerShdw blurRad="38100" dist="38100" dir="2700000" algn="tl">
                    <a:srgbClr val="000000"/>
                  </a:outerShdw>
                </a:effectLst>
              </a:rPr>
              <a:t>ΑΠΌ 1.1.2011</a:t>
            </a:r>
          </a:p>
          <a:p>
            <a:pPr>
              <a:lnSpc>
                <a:spcPct val="80000"/>
              </a:lnSpc>
              <a:buFontTx/>
              <a:buNone/>
              <a:defRPr/>
            </a:pPr>
            <a:endParaRPr lang="el-GR" sz="900" b="1" smtClean="0">
              <a:solidFill>
                <a:schemeClr val="tx2"/>
              </a:solidFill>
              <a:effectLst>
                <a:outerShdw blurRad="38100" dist="38100" dir="2700000" algn="tl">
                  <a:srgbClr val="000000"/>
                </a:outerShdw>
              </a:effectLst>
            </a:endParaRPr>
          </a:p>
          <a:p>
            <a:pPr>
              <a:lnSpc>
                <a:spcPct val="80000"/>
              </a:lnSpc>
              <a:buFontTx/>
              <a:buNone/>
              <a:defRPr/>
            </a:pPr>
            <a:r>
              <a:rPr lang="el-GR" sz="1800" b="1" smtClean="0">
                <a:solidFill>
                  <a:schemeClr val="tx2"/>
                </a:solidFill>
                <a:effectLst>
                  <a:outerShdw blurRad="38100" dist="38100" dir="2700000" algn="tl">
                    <a:srgbClr val="000000"/>
                  </a:outerShdw>
                </a:effectLst>
              </a:rPr>
              <a:t>    </a:t>
            </a:r>
            <a:r>
              <a:rPr lang="el-GR" sz="2200" b="1" u="sng" smtClean="0">
                <a:solidFill>
                  <a:schemeClr val="tx2"/>
                </a:solidFill>
                <a:effectLst>
                  <a:outerShdw blurRad="38100" dist="38100" dir="2700000" algn="tl">
                    <a:srgbClr val="000000"/>
                  </a:outerShdw>
                </a:effectLst>
              </a:rPr>
              <a:t>Φυσικά Πρόσωπα</a:t>
            </a:r>
            <a:r>
              <a:rPr lang="el-GR" sz="2200" b="1" smtClean="0">
                <a:solidFill>
                  <a:schemeClr val="tx2"/>
                </a:solidFill>
                <a:effectLst>
                  <a:outerShdw blurRad="38100" dist="38100" dir="2700000" algn="tl">
                    <a:srgbClr val="000000"/>
                  </a:outerShdw>
                </a:effectLst>
              </a:rPr>
              <a:t> </a:t>
            </a:r>
          </a:p>
          <a:p>
            <a:pPr>
              <a:lnSpc>
                <a:spcPct val="80000"/>
              </a:lnSpc>
              <a:buFontTx/>
              <a:buNone/>
              <a:defRPr/>
            </a:pPr>
            <a:endParaRPr lang="el-GR" sz="900" b="1" smtClean="0">
              <a:solidFill>
                <a:schemeClr val="tx2"/>
              </a:solidFill>
              <a:effectLst>
                <a:outerShdw blurRad="38100" dist="38100" dir="2700000" algn="tl">
                  <a:srgbClr val="000000"/>
                </a:outerShdw>
              </a:effectLst>
            </a:endParaRPr>
          </a:p>
          <a:p>
            <a:pPr>
              <a:lnSpc>
                <a:spcPct val="80000"/>
              </a:lnSpc>
              <a:defRPr/>
            </a:pPr>
            <a:r>
              <a:rPr lang="el-GR" sz="2200" b="1" smtClean="0">
                <a:effectLst>
                  <a:outerShdw blurRad="38100" dist="38100" dir="2700000" algn="tl">
                    <a:srgbClr val="000000"/>
                  </a:outerShdw>
                </a:effectLst>
              </a:rPr>
              <a:t>Απαλλάσσονται με την προϋπόθεση ότι η πώληση τους θα γίνει μετά παρέλευση </a:t>
            </a:r>
            <a:r>
              <a:rPr lang="el-GR" sz="2200" b="1" smtClean="0">
                <a:solidFill>
                  <a:srgbClr val="FFFF00"/>
                </a:solidFill>
                <a:effectLst>
                  <a:outerShdw blurRad="38100" dist="38100" dir="2700000" algn="tl">
                    <a:srgbClr val="000000"/>
                  </a:outerShdw>
                </a:effectLst>
              </a:rPr>
              <a:t>12 μηνών </a:t>
            </a:r>
            <a:r>
              <a:rPr lang="el-GR" sz="2200" b="1" smtClean="0">
                <a:effectLst>
                  <a:outerShdw blurRad="38100" dist="38100" dir="2700000" algn="tl">
                    <a:srgbClr val="000000"/>
                  </a:outerShdw>
                </a:effectLst>
              </a:rPr>
              <a:t>από την απόκτησή τους.</a:t>
            </a:r>
          </a:p>
          <a:p>
            <a:pPr>
              <a:lnSpc>
                <a:spcPct val="80000"/>
              </a:lnSpc>
              <a:buFontTx/>
              <a:buNone/>
              <a:defRPr/>
            </a:pPr>
            <a:endParaRPr lang="el-GR" sz="900" b="1" smtClean="0">
              <a:effectLst>
                <a:outerShdw blurRad="38100" dist="38100" dir="2700000" algn="tl">
                  <a:srgbClr val="000000"/>
                </a:outerShdw>
              </a:effectLst>
            </a:endParaRPr>
          </a:p>
          <a:p>
            <a:pPr>
              <a:lnSpc>
                <a:spcPct val="80000"/>
              </a:lnSpc>
              <a:defRPr/>
            </a:pPr>
            <a:r>
              <a:rPr lang="el-GR" sz="2200" b="1" smtClean="0">
                <a:effectLst>
                  <a:outerShdw blurRad="38100" dist="38100" dir="2700000" algn="tl">
                    <a:srgbClr val="000000"/>
                  </a:outerShdw>
                </a:effectLst>
              </a:rPr>
              <a:t>Εάν οι μετοχές πωληθούν μέσα στο 12μηνο φορολογούνται με την κλίμακα  φυσικών προσώπων.</a:t>
            </a:r>
          </a:p>
          <a:p>
            <a:pPr>
              <a:lnSpc>
                <a:spcPct val="80000"/>
              </a:lnSpc>
              <a:buFontTx/>
              <a:buNone/>
              <a:defRPr/>
            </a:pPr>
            <a:endParaRPr lang="el-GR" sz="900" b="1" smtClean="0">
              <a:effectLst>
                <a:outerShdw blurRad="38100" dist="38100" dir="2700000" algn="tl">
                  <a:srgbClr val="000000"/>
                </a:outerShdw>
              </a:effectLst>
            </a:endParaRPr>
          </a:p>
          <a:p>
            <a:pPr>
              <a:lnSpc>
                <a:spcPct val="80000"/>
              </a:lnSpc>
              <a:defRPr/>
            </a:pPr>
            <a:r>
              <a:rPr lang="el-GR" sz="2200" b="1" smtClean="0">
                <a:effectLst>
                  <a:outerShdw blurRad="38100" dist="38100" dir="2700000" algn="tl">
                    <a:srgbClr val="000000"/>
                  </a:outerShdw>
                </a:effectLst>
              </a:rPr>
              <a:t>Έναντι του φόρου που αναλογεί οι ΑΕΠΕΥ παρακρατούν  φόρο </a:t>
            </a:r>
          </a:p>
          <a:p>
            <a:pPr lvl="1">
              <a:lnSpc>
                <a:spcPct val="80000"/>
              </a:lnSpc>
              <a:buFontTx/>
              <a:buChar char="-"/>
              <a:defRPr/>
            </a:pPr>
            <a:r>
              <a:rPr lang="el-GR" sz="2200" b="1" smtClean="0">
                <a:solidFill>
                  <a:srgbClr val="FFFF00"/>
                </a:solidFill>
                <a:effectLst>
                  <a:outerShdw blurRad="38100" dist="38100" dir="2700000" algn="tl">
                    <a:srgbClr val="000000"/>
                  </a:outerShdw>
                </a:effectLst>
              </a:rPr>
              <a:t>20%</a:t>
            </a:r>
            <a:r>
              <a:rPr lang="el-GR" sz="2200" b="1" smtClean="0">
                <a:effectLst>
                  <a:outerShdw blurRad="38100" dist="38100" dir="2700000" algn="tl">
                    <a:srgbClr val="000000"/>
                  </a:outerShdw>
                </a:effectLst>
              </a:rPr>
              <a:t> επί του κέρδους, αν οι  μετοχές πωληθούν εντός 3μήνου από την απόκτησή τους ή </a:t>
            </a:r>
          </a:p>
          <a:p>
            <a:pPr lvl="1">
              <a:lnSpc>
                <a:spcPct val="80000"/>
              </a:lnSpc>
              <a:buFontTx/>
              <a:buChar char="-"/>
              <a:defRPr/>
            </a:pPr>
            <a:r>
              <a:rPr lang="el-GR" sz="2200" b="1" smtClean="0">
                <a:solidFill>
                  <a:srgbClr val="FFFF00"/>
                </a:solidFill>
                <a:effectLst>
                  <a:outerShdw blurRad="38100" dist="38100" dir="2700000" algn="tl">
                    <a:srgbClr val="000000"/>
                  </a:outerShdw>
                </a:effectLst>
              </a:rPr>
              <a:t>10%</a:t>
            </a:r>
            <a:r>
              <a:rPr lang="el-GR" sz="2200" b="1" smtClean="0">
                <a:effectLst>
                  <a:outerShdw blurRad="38100" dist="38100" dir="2700000" algn="tl">
                    <a:srgbClr val="000000"/>
                  </a:outerShdw>
                </a:effectLst>
              </a:rPr>
              <a:t> εάν πωληθούν από τον 4ο έως και τον 12ο μήνα. </a:t>
            </a:r>
          </a:p>
          <a:p>
            <a:pPr lvl="1">
              <a:lnSpc>
                <a:spcPct val="80000"/>
              </a:lnSpc>
              <a:buFontTx/>
              <a:buNone/>
              <a:defRPr/>
            </a:pPr>
            <a:r>
              <a:rPr lang="el-GR" sz="2200" b="1" smtClean="0">
                <a:effectLst>
                  <a:outerShdw blurRad="38100" dist="38100" dir="2700000" algn="tl">
                    <a:srgbClr val="000000"/>
                  </a:outerShdw>
                </a:effectLst>
              </a:rPr>
              <a:t>Η ίδια φορολογική αντιμετώπιση ισχύει, με την επιφύλαξη της εφαρμογής των Συμβάσεων Αποφυγής ∆ιπλής Φορολογίας, και για τους κάτοικους αλλοδαπής,  και επέρχεται εξάντληση της φορολογικής τους υποχρέωσης.</a:t>
            </a:r>
            <a:endParaRPr lang="el-GR" sz="900" b="1" smtClean="0">
              <a:effectLst>
                <a:outerShdw blurRad="38100" dist="38100" dir="2700000" algn="tl">
                  <a:srgbClr val="000000"/>
                </a:outerShdw>
              </a:effectLst>
            </a:endParaRPr>
          </a:p>
          <a:p>
            <a:pPr>
              <a:lnSpc>
                <a:spcPct val="80000"/>
              </a:lnSpc>
              <a:defRPr/>
            </a:pPr>
            <a:r>
              <a:rPr lang="el-GR" sz="2200" b="1" smtClean="0">
                <a:effectLst>
                  <a:outerShdw blurRad="38100" dist="38100" dir="2700000" algn="tl">
                    <a:srgbClr val="000000"/>
                  </a:outerShdw>
                </a:effectLst>
              </a:rPr>
              <a:t>Ειδικοί κανόνες ισχύουν για τον προσδιορισμό του κόστους απόκτησης των μετοχών, ενώ για τον προσδιορισμό του φορολογητέου κέρδους λαμβάνεται υπόψη η ζημία που προκύπτει εντός του ίδιου έτους και από την ίδια αιτία.</a:t>
            </a:r>
            <a:endParaRPr lang="en-US" sz="2200" b="1" smtClean="0">
              <a:solidFill>
                <a:schemeClr val="tx2"/>
              </a:solidFill>
              <a:effectLst>
                <a:outerShdw blurRad="38100" dist="38100" dir="2700000" algn="tl">
                  <a:srgbClr val="000000"/>
                </a:outerShdw>
              </a:effectLst>
            </a:endParaRPr>
          </a:p>
          <a:p>
            <a:pPr>
              <a:lnSpc>
                <a:spcPct val="80000"/>
              </a:lnSpc>
              <a:defRPr/>
            </a:pPr>
            <a:endParaRPr lang="en-US" sz="2200" b="1" smtClean="0">
              <a:solidFill>
                <a:schemeClr val="tx2"/>
              </a:solidFill>
              <a:effectLst>
                <a:outerShdw blurRad="38100" dist="38100" dir="2700000" algn="tl">
                  <a:srgbClr val="000000"/>
                </a:outerShdw>
              </a:effectLst>
            </a:endParaRPr>
          </a:p>
          <a:p>
            <a:pPr>
              <a:lnSpc>
                <a:spcPct val="80000"/>
              </a:lnSpc>
              <a:defRPr/>
            </a:pPr>
            <a:endParaRPr lang="en-US" sz="1800" b="1" smtClean="0">
              <a:effectLst>
                <a:outerShdw blurRad="38100" dist="38100" dir="2700000" algn="tl">
                  <a:srgbClr val="000000"/>
                </a:outerShdw>
              </a:effectLst>
            </a:endParaRPr>
          </a:p>
        </p:txBody>
      </p:sp>
      <p:pic>
        <p:nvPicPr>
          <p:cNvPr id="106498"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217488" y="-98425"/>
            <a:ext cx="8893175" cy="6669088"/>
          </a:xfrm>
        </p:spPr>
        <p:txBody>
          <a:bodyPr/>
          <a:lstStyle/>
          <a:p>
            <a:pPr>
              <a:lnSpc>
                <a:spcPct val="80000"/>
              </a:lnSpc>
              <a:buFontTx/>
              <a:buNone/>
              <a:defRPr/>
            </a:pPr>
            <a:endParaRPr lang="el-GR" sz="2400" b="1" dirty="0" smtClean="0">
              <a:solidFill>
                <a:srgbClr val="FF9900"/>
              </a:solidFill>
              <a:effectLst>
                <a:outerShdw blurRad="38100" dist="38100" dir="2700000" algn="tl">
                  <a:srgbClr val="000000"/>
                </a:outerShdw>
              </a:effectLst>
            </a:endParaRPr>
          </a:p>
          <a:p>
            <a:pPr>
              <a:lnSpc>
                <a:spcPct val="80000"/>
              </a:lnSpc>
              <a:buFontTx/>
              <a:buNone/>
              <a:defRPr/>
            </a:pPr>
            <a:endParaRPr lang="el-GR" sz="2400" b="1" dirty="0" smtClean="0">
              <a:solidFill>
                <a:srgbClr val="FF9900"/>
              </a:solidFill>
              <a:effectLst>
                <a:outerShdw blurRad="38100" dist="38100" dir="2700000" algn="tl">
                  <a:srgbClr val="000000"/>
                </a:outerShdw>
              </a:effectLst>
            </a:endParaRPr>
          </a:p>
          <a:p>
            <a:pPr>
              <a:lnSpc>
                <a:spcPct val="80000"/>
              </a:lnSpc>
              <a:buFontTx/>
              <a:buNone/>
              <a:defRPr/>
            </a:pPr>
            <a:r>
              <a:rPr lang="el-GR" sz="2400" b="1" dirty="0" smtClean="0">
                <a:solidFill>
                  <a:srgbClr val="FF9900"/>
                </a:solidFill>
                <a:effectLst>
                  <a:outerShdw blurRad="38100" dist="38100" dir="2700000" algn="tl">
                    <a:srgbClr val="000000"/>
                  </a:outerShdw>
                </a:effectLst>
              </a:rPr>
              <a:t>ΚΕΡΔΗ ΑΠΟ ΠΩΛΗΣΗ ΜΕΤΟΧΩΝ ΕΙΣΗΓΜΕΝΩΝ ΣΤΟ ΧΡΗΜΑΤΙΣΤΗΡΙΟ ΠΟΥ ΘΑ ΑΠΟΚΤΗΘΟΥΝ </a:t>
            </a:r>
            <a:r>
              <a:rPr lang="el-GR" sz="2400" b="1" u="sng" dirty="0" smtClean="0">
                <a:solidFill>
                  <a:srgbClr val="FF9900"/>
                </a:solidFill>
                <a:effectLst>
                  <a:outerShdw blurRad="38100" dist="38100" dir="2700000" algn="tl">
                    <a:srgbClr val="000000"/>
                  </a:outerShdw>
                </a:effectLst>
              </a:rPr>
              <a:t>ΑΠΌ 1.1.2011</a:t>
            </a:r>
          </a:p>
          <a:p>
            <a:pPr>
              <a:lnSpc>
                <a:spcPct val="80000"/>
              </a:lnSpc>
              <a:buFontTx/>
              <a:buNone/>
              <a:defRPr/>
            </a:pPr>
            <a:endParaRPr lang="el-GR" sz="2200" b="1" u="sng" dirty="0" smtClean="0">
              <a:solidFill>
                <a:schemeClr val="tx2"/>
              </a:solidFill>
              <a:effectLst>
                <a:outerShdw blurRad="38100" dist="38100" dir="2700000" algn="tl">
                  <a:srgbClr val="000000"/>
                </a:outerShdw>
              </a:effectLst>
            </a:endParaRPr>
          </a:p>
          <a:p>
            <a:pPr>
              <a:lnSpc>
                <a:spcPct val="80000"/>
              </a:lnSpc>
              <a:buFontTx/>
              <a:buNone/>
              <a:defRPr/>
            </a:pPr>
            <a:r>
              <a:rPr lang="el-GR" sz="2200" b="1" u="sng" dirty="0" smtClean="0">
                <a:solidFill>
                  <a:schemeClr val="tx2"/>
                </a:solidFill>
                <a:effectLst>
                  <a:outerShdw blurRad="38100" dist="38100" dir="2700000" algn="tl">
                    <a:srgbClr val="000000"/>
                  </a:outerShdw>
                </a:effectLst>
              </a:rPr>
              <a:t>Νομικά  Πρόσωπα με βιβλία Γ’ Κατηγορίας</a:t>
            </a:r>
            <a:r>
              <a:rPr lang="en-US" sz="2200" b="1" dirty="0" smtClean="0">
                <a:effectLst>
                  <a:outerShdw blurRad="38100" dist="38100" dir="2700000" algn="tl">
                    <a:srgbClr val="000000"/>
                  </a:outerShdw>
                </a:effectLst>
              </a:rPr>
              <a:t> </a:t>
            </a:r>
            <a:endParaRPr lang="el-GR" sz="2200" b="1" dirty="0" smtClean="0">
              <a:effectLst>
                <a:outerShdw blurRad="38100" dist="38100" dir="2700000" algn="tl">
                  <a:srgbClr val="000000"/>
                </a:outerShdw>
              </a:effectLst>
            </a:endParaRPr>
          </a:p>
          <a:p>
            <a:pPr>
              <a:lnSpc>
                <a:spcPct val="80000"/>
              </a:lnSpc>
              <a:buFontTx/>
              <a:buNone/>
              <a:defRPr/>
            </a:pPr>
            <a:endParaRPr lang="el-GR" sz="2200" b="1" dirty="0" smtClean="0">
              <a:effectLst>
                <a:outerShdw blurRad="38100" dist="38100" dir="2700000" algn="tl">
                  <a:srgbClr val="000000"/>
                </a:outerShdw>
              </a:effectLst>
            </a:endParaRPr>
          </a:p>
          <a:p>
            <a:pPr>
              <a:lnSpc>
                <a:spcPct val="80000"/>
              </a:lnSpc>
              <a:defRPr/>
            </a:pPr>
            <a:r>
              <a:rPr lang="el-GR" sz="2400" b="1" dirty="0" smtClean="0">
                <a:effectLst>
                  <a:outerShdw blurRad="38100" dist="38100" dir="2700000" algn="tl">
                    <a:srgbClr val="000000"/>
                  </a:outerShdw>
                </a:effectLst>
              </a:rPr>
              <a:t>Τα κέρδη από την πώλησή τους </a:t>
            </a:r>
          </a:p>
          <a:p>
            <a:pPr>
              <a:lnSpc>
                <a:spcPct val="80000"/>
              </a:lnSpc>
              <a:buFontTx/>
              <a:buNone/>
              <a:defRPr/>
            </a:pPr>
            <a:r>
              <a:rPr lang="el-GR" sz="2400" b="1" dirty="0" smtClean="0">
                <a:effectLst>
                  <a:outerShdw blurRad="38100" dist="38100" dir="2700000" algn="tl">
                    <a:srgbClr val="000000"/>
                  </a:outerShdw>
                </a:effectLst>
              </a:rPr>
              <a:t>	- απαλλάσσονται από τον φόρο εισοδήματος, αν  η πώληση γίνεται μετά την παρέλευση </a:t>
            </a:r>
            <a:r>
              <a:rPr lang="el-GR" sz="2400" b="1" dirty="0" smtClean="0">
                <a:solidFill>
                  <a:srgbClr val="FFFF00"/>
                </a:solidFill>
                <a:effectLst>
                  <a:outerShdw blurRad="38100" dist="38100" dir="2700000" algn="tl">
                    <a:srgbClr val="000000"/>
                  </a:outerShdw>
                </a:effectLst>
              </a:rPr>
              <a:t>12 μηνών </a:t>
            </a:r>
            <a:r>
              <a:rPr lang="el-GR" sz="2400" b="1" dirty="0" smtClean="0">
                <a:effectLst>
                  <a:outerShdw blurRad="38100" dist="38100" dir="2700000" algn="tl">
                    <a:srgbClr val="000000"/>
                  </a:outerShdw>
                </a:effectLst>
              </a:rPr>
              <a:t>από το χρόνο απόκτησης.</a:t>
            </a:r>
          </a:p>
          <a:p>
            <a:pPr>
              <a:lnSpc>
                <a:spcPct val="80000"/>
              </a:lnSpc>
              <a:buFontTx/>
              <a:buNone/>
              <a:defRPr/>
            </a:pPr>
            <a:r>
              <a:rPr lang="el-GR" sz="2400" b="1" dirty="0" smtClean="0">
                <a:effectLst>
                  <a:outerShdw blurRad="38100" dist="38100" dir="2700000" algn="tl">
                    <a:srgbClr val="000000"/>
                  </a:outerShdw>
                </a:effectLst>
              </a:rPr>
              <a:t>	- φορολογούνται αυτοτελώς με εξάντληση της φορολογικής υποχρέωσης και συντελεστή :</a:t>
            </a:r>
          </a:p>
          <a:p>
            <a:pPr lvl="1">
              <a:lnSpc>
                <a:spcPct val="80000"/>
              </a:lnSpc>
              <a:buFontTx/>
              <a:buNone/>
              <a:defRPr/>
            </a:pPr>
            <a:r>
              <a:rPr lang="el-GR" sz="2400" b="1" dirty="0" smtClean="0">
                <a:solidFill>
                  <a:srgbClr val="FFFF00"/>
                </a:solidFill>
                <a:effectLst>
                  <a:outerShdw blurRad="38100" dist="38100" dir="2700000" algn="tl">
                    <a:srgbClr val="000000"/>
                  </a:outerShdw>
                </a:effectLst>
              </a:rPr>
              <a:t>20%</a:t>
            </a:r>
            <a:r>
              <a:rPr lang="el-GR" sz="2000" b="1" dirty="0" smtClean="0">
                <a:effectLst>
                  <a:outerShdw blurRad="38100" dist="38100" dir="2700000" algn="tl">
                    <a:srgbClr val="000000"/>
                  </a:outerShdw>
                </a:effectLst>
              </a:rPr>
              <a:t> εφόσον οι μετοχές πωληθούν εντός </a:t>
            </a:r>
            <a:r>
              <a:rPr lang="el-GR" sz="2000" b="1" dirty="0" smtClean="0">
                <a:solidFill>
                  <a:srgbClr val="FFFF00"/>
                </a:solidFill>
                <a:effectLst>
                  <a:outerShdw blurRad="38100" dist="38100" dir="2700000" algn="tl">
                    <a:srgbClr val="000000"/>
                  </a:outerShdw>
                </a:effectLst>
              </a:rPr>
              <a:t>3μήνου</a:t>
            </a:r>
            <a:r>
              <a:rPr lang="el-GR" sz="2000" b="1" dirty="0" smtClean="0">
                <a:effectLst>
                  <a:outerShdw blurRad="38100" dist="38100" dir="2700000" algn="tl">
                    <a:srgbClr val="000000"/>
                  </a:outerShdw>
                </a:effectLst>
              </a:rPr>
              <a:t> από την απόκτησή τους ή </a:t>
            </a:r>
          </a:p>
          <a:p>
            <a:pPr>
              <a:lnSpc>
                <a:spcPct val="80000"/>
              </a:lnSpc>
              <a:buFontTx/>
              <a:buNone/>
              <a:defRPr/>
            </a:pPr>
            <a:r>
              <a:rPr lang="el-GR" sz="2400" b="1" dirty="0" smtClean="0">
                <a:effectLst>
                  <a:outerShdw blurRad="38100" dist="38100" dir="2700000" algn="tl">
                    <a:srgbClr val="000000"/>
                  </a:outerShdw>
                </a:effectLst>
              </a:rPr>
              <a:t>	 </a:t>
            </a:r>
            <a:r>
              <a:rPr lang="el-GR" sz="2400" b="1" dirty="0" smtClean="0">
                <a:solidFill>
                  <a:srgbClr val="FFFF00"/>
                </a:solidFill>
                <a:effectLst>
                  <a:outerShdw blurRad="38100" dist="38100" dir="2700000" algn="tl">
                    <a:srgbClr val="000000"/>
                  </a:outerShdw>
                </a:effectLst>
              </a:rPr>
              <a:t>10%</a:t>
            </a:r>
            <a:r>
              <a:rPr lang="el-GR" sz="2400" b="1" dirty="0" smtClean="0">
                <a:effectLst>
                  <a:outerShdw blurRad="38100" dist="38100" dir="2700000" algn="tl">
                    <a:srgbClr val="000000"/>
                  </a:outerShdw>
                </a:effectLst>
              </a:rPr>
              <a:t> </a:t>
            </a:r>
            <a:r>
              <a:rPr lang="el-GR" sz="2000" b="1" dirty="0" smtClean="0">
                <a:effectLst>
                  <a:outerShdw blurRad="38100" dist="38100" dir="2700000" algn="tl">
                    <a:srgbClr val="000000"/>
                  </a:outerShdw>
                </a:effectLst>
              </a:rPr>
              <a:t>εάν η πώληση λαμβάνει χώρα από τον </a:t>
            </a:r>
            <a:r>
              <a:rPr lang="el-GR" sz="2000" b="1" dirty="0" smtClean="0">
                <a:solidFill>
                  <a:srgbClr val="FFFF00"/>
                </a:solidFill>
                <a:effectLst>
                  <a:outerShdw blurRad="38100" dist="38100" dir="2700000" algn="tl">
                    <a:srgbClr val="000000"/>
                  </a:outerShdw>
                </a:effectLst>
              </a:rPr>
              <a:t>4ο έως και τον 12ο μήνα </a:t>
            </a:r>
            <a:r>
              <a:rPr lang="el-GR" sz="2000" b="1" dirty="0" smtClean="0">
                <a:effectLst>
                  <a:outerShdw blurRad="38100" dist="38100" dir="2700000" algn="tl">
                    <a:srgbClr val="000000"/>
                  </a:outerShdw>
                </a:effectLst>
              </a:rPr>
              <a:t>από         </a:t>
            </a:r>
          </a:p>
          <a:p>
            <a:pPr>
              <a:lnSpc>
                <a:spcPct val="80000"/>
              </a:lnSpc>
              <a:buFontTx/>
              <a:buNone/>
              <a:defRPr/>
            </a:pPr>
            <a:r>
              <a:rPr lang="el-GR" sz="2000" b="1" dirty="0" smtClean="0">
                <a:effectLst>
                  <a:outerShdw blurRad="38100" dist="38100" dir="2700000" algn="tl">
                    <a:srgbClr val="000000"/>
                  </a:outerShdw>
                </a:effectLst>
              </a:rPr>
              <a:t>                 την απόκτησή τους</a:t>
            </a:r>
            <a:r>
              <a:rPr lang="el-GR" sz="2400" b="1" dirty="0" smtClean="0">
                <a:effectLst>
                  <a:outerShdw blurRad="38100" dist="38100" dir="2700000" algn="tl">
                    <a:srgbClr val="000000"/>
                  </a:outerShdw>
                </a:effectLst>
              </a:rPr>
              <a:t>. </a:t>
            </a:r>
          </a:p>
          <a:p>
            <a:pPr>
              <a:lnSpc>
                <a:spcPct val="80000"/>
              </a:lnSpc>
              <a:defRPr/>
            </a:pPr>
            <a:endParaRPr lang="el-GR" sz="1200" b="1" dirty="0" smtClean="0">
              <a:effectLst>
                <a:outerShdw blurRad="38100" dist="38100" dir="2700000" algn="tl">
                  <a:srgbClr val="000000"/>
                </a:outerShdw>
              </a:effectLst>
            </a:endParaRPr>
          </a:p>
          <a:p>
            <a:pPr>
              <a:lnSpc>
                <a:spcPct val="80000"/>
              </a:lnSpc>
              <a:defRPr/>
            </a:pPr>
            <a:r>
              <a:rPr lang="el-GR" sz="2400" b="1" dirty="0" smtClean="0">
                <a:effectLst>
                  <a:outerShdw blurRad="38100" dist="38100" dir="2700000" algn="tl">
                    <a:srgbClr val="000000"/>
                  </a:outerShdw>
                </a:effectLst>
              </a:rPr>
              <a:t>Τα κέρδη τοποθετούνται </a:t>
            </a:r>
            <a:r>
              <a:rPr lang="el-GR" sz="2400" b="1" dirty="0" smtClean="0">
                <a:solidFill>
                  <a:srgbClr val="FFFF00"/>
                </a:solidFill>
                <a:effectLst>
                  <a:outerShdw blurRad="38100" dist="38100" dir="2700000" algn="tl">
                    <a:srgbClr val="000000"/>
                  </a:outerShdw>
                </a:effectLst>
              </a:rPr>
              <a:t>σε λογαριασμό αφορολόγητου αποθεματικού</a:t>
            </a:r>
            <a:r>
              <a:rPr lang="el-GR" sz="2400" b="1" dirty="0" smtClean="0">
                <a:effectLst>
                  <a:outerShdw blurRad="38100" dist="38100" dir="2700000" algn="tl">
                    <a:srgbClr val="000000"/>
                  </a:outerShdw>
                </a:effectLst>
              </a:rPr>
              <a:t>, φορολογητέου σε περίπτωση διανομής ή κεφαλαιοποίησης, με έκπτωση του φόρου που παρακρατήθηκε.</a:t>
            </a:r>
          </a:p>
          <a:p>
            <a:pPr>
              <a:lnSpc>
                <a:spcPct val="80000"/>
              </a:lnSpc>
              <a:defRPr/>
            </a:pPr>
            <a:endParaRPr lang="el-GR" sz="1200" b="1" dirty="0" smtClean="0">
              <a:effectLst>
                <a:outerShdw blurRad="38100" dist="38100" dir="2700000" algn="tl">
                  <a:srgbClr val="000000"/>
                </a:outerShdw>
              </a:effectLst>
            </a:endParaRPr>
          </a:p>
          <a:p>
            <a:pPr>
              <a:lnSpc>
                <a:spcPct val="80000"/>
              </a:lnSpc>
              <a:buFontTx/>
              <a:buNone/>
              <a:defRPr/>
            </a:pPr>
            <a:endParaRPr lang="el-GR" sz="2400" b="1" dirty="0" smtClean="0">
              <a:solidFill>
                <a:schemeClr val="tx2"/>
              </a:solidFill>
              <a:effectLst>
                <a:outerShdw blurRad="38100" dist="38100" dir="2700000" algn="tl">
                  <a:srgbClr val="000000"/>
                </a:outerShdw>
              </a:effectLst>
            </a:endParaRPr>
          </a:p>
          <a:p>
            <a:pPr>
              <a:lnSpc>
                <a:spcPct val="80000"/>
              </a:lnSpc>
              <a:buFontTx/>
              <a:buNone/>
              <a:defRPr/>
            </a:pPr>
            <a:endParaRPr lang="en-US" sz="2400" b="1" dirty="0" smtClean="0">
              <a:solidFill>
                <a:schemeClr val="tx2"/>
              </a:solidFill>
              <a:effectLst>
                <a:outerShdw blurRad="38100" dist="38100" dir="2700000" algn="tl">
                  <a:srgbClr val="000000"/>
                </a:outerShdw>
              </a:effectLst>
            </a:endParaRPr>
          </a:p>
          <a:p>
            <a:pPr>
              <a:lnSpc>
                <a:spcPct val="80000"/>
              </a:lnSpc>
              <a:defRPr/>
            </a:pPr>
            <a:endParaRPr lang="en-US" sz="1000" b="1" dirty="0" smtClean="0">
              <a:effectLst>
                <a:outerShdw blurRad="38100" dist="38100" dir="2700000" algn="tl">
                  <a:srgbClr val="000000"/>
                </a:outerShdw>
              </a:effectLst>
            </a:endParaRPr>
          </a:p>
        </p:txBody>
      </p:sp>
      <p:sp>
        <p:nvSpPr>
          <p:cNvPr id="78851" name="Rectangle 3"/>
          <p:cNvSpPr>
            <a:spLocks noChangeArrowheads="1"/>
          </p:cNvSpPr>
          <p:nvPr/>
        </p:nvSpPr>
        <p:spPr bwMode="auto">
          <a:xfrm>
            <a:off x="4479925" y="3236913"/>
            <a:ext cx="184150" cy="384175"/>
          </a:xfrm>
          <a:prstGeom prst="rect">
            <a:avLst/>
          </a:prstGeom>
          <a:noFill/>
          <a:ln w="9525">
            <a:noFill/>
            <a:miter lim="800000"/>
            <a:headEnd/>
            <a:tailEnd/>
          </a:ln>
          <a:effectLst/>
        </p:spPr>
        <p:txBody>
          <a:bodyPr wrap="none">
            <a:spAutoFit/>
          </a:bodyPr>
          <a:lstStyle/>
          <a:p>
            <a:pPr eaLnBrk="0" hangingPunct="0">
              <a:lnSpc>
                <a:spcPct val="80000"/>
              </a:lnSpc>
              <a:spcBef>
                <a:spcPct val="20000"/>
              </a:spcBef>
              <a:defRPr/>
            </a:pPr>
            <a:endParaRPr lang="el-GR" b="1">
              <a:solidFill>
                <a:srgbClr val="FF9900"/>
              </a:solidFill>
              <a:effectLst>
                <a:outerShdw blurRad="38100" dist="38100" dir="2700000" algn="tl">
                  <a:srgbClr val="000000"/>
                </a:outerShdw>
              </a:effectLst>
            </a:endParaRPr>
          </a:p>
        </p:txBody>
      </p:sp>
      <p:pic>
        <p:nvPicPr>
          <p:cNvPr id="107523"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0" y="500063"/>
            <a:ext cx="8893175" cy="6669087"/>
          </a:xfrm>
        </p:spPr>
        <p:txBody>
          <a:bodyPr/>
          <a:lstStyle/>
          <a:p>
            <a:pPr>
              <a:lnSpc>
                <a:spcPct val="90000"/>
              </a:lnSpc>
              <a:buFontTx/>
              <a:buNone/>
              <a:defRPr/>
            </a:pPr>
            <a:r>
              <a:rPr lang="el-GR" sz="2400" b="1" smtClean="0">
                <a:solidFill>
                  <a:srgbClr val="FF9900"/>
                </a:solidFill>
                <a:effectLst>
                  <a:outerShdw blurRad="38100" dist="38100" dir="2700000" algn="tl">
                    <a:srgbClr val="000000"/>
                  </a:outerShdw>
                </a:effectLst>
              </a:rPr>
              <a:t>ΚΕΡΔΗ ΑΠΟ ΠΩΛΗΣΗ ΜΕΤΟΧΩΝ ΕΙΣΗΓΜΕΝΩΝ ΣΤΟ ΧΡΗΜΑΤΙΣΤΗΡΙΟ ΠΟΥ ΘΑ ΑΠΟΚΤΗΘΟΥΝ </a:t>
            </a:r>
            <a:r>
              <a:rPr lang="el-GR" sz="2400" b="1" u="sng" smtClean="0">
                <a:solidFill>
                  <a:srgbClr val="FF9900"/>
                </a:solidFill>
                <a:effectLst>
                  <a:outerShdw blurRad="38100" dist="38100" dir="2700000" algn="tl">
                    <a:srgbClr val="000000"/>
                  </a:outerShdw>
                </a:effectLst>
              </a:rPr>
              <a:t>ΑΠΌ 1.1.2011</a:t>
            </a:r>
            <a:endParaRPr lang="el-GR" sz="2800" b="1" u="sng" smtClean="0">
              <a:solidFill>
                <a:schemeClr val="tx2"/>
              </a:solidFill>
              <a:effectLst>
                <a:outerShdw blurRad="38100" dist="38100" dir="2700000" algn="tl">
                  <a:srgbClr val="000000"/>
                </a:outerShdw>
              </a:effectLst>
            </a:endParaRPr>
          </a:p>
          <a:p>
            <a:pPr>
              <a:lnSpc>
                <a:spcPct val="90000"/>
              </a:lnSpc>
              <a:buFontTx/>
              <a:buNone/>
              <a:defRPr/>
            </a:pPr>
            <a:r>
              <a:rPr lang="el-GR" sz="2800" b="1" u="sng" smtClean="0">
                <a:solidFill>
                  <a:schemeClr val="tx2"/>
                </a:solidFill>
                <a:effectLst>
                  <a:outerShdw blurRad="38100" dist="38100" dir="2700000" algn="tl">
                    <a:srgbClr val="000000"/>
                  </a:outerShdw>
                </a:effectLst>
              </a:rPr>
              <a:t>Νομικά  Πρόσωπα με βιβλία Γ’ Κατηγορίας</a:t>
            </a:r>
            <a:r>
              <a:rPr lang="en-US" sz="2800" smtClean="0"/>
              <a:t> </a:t>
            </a:r>
            <a:r>
              <a:rPr lang="el-GR" sz="2800" b="1" smtClean="0"/>
              <a:t>(συνέχεια)</a:t>
            </a:r>
            <a:endParaRPr lang="el-GR" b="1" smtClean="0"/>
          </a:p>
          <a:p>
            <a:pPr>
              <a:lnSpc>
                <a:spcPct val="90000"/>
              </a:lnSpc>
              <a:buFontTx/>
              <a:buNone/>
              <a:defRPr/>
            </a:pPr>
            <a:endParaRPr lang="el-GR" sz="2600" b="1" smtClean="0">
              <a:effectLst>
                <a:outerShdw blurRad="38100" dist="38100" dir="2700000" algn="tl">
                  <a:srgbClr val="000000"/>
                </a:outerShdw>
              </a:effectLst>
            </a:endParaRPr>
          </a:p>
          <a:p>
            <a:pPr>
              <a:lnSpc>
                <a:spcPct val="90000"/>
              </a:lnSpc>
              <a:defRPr/>
            </a:pPr>
            <a:r>
              <a:rPr lang="el-GR" sz="2600" b="1" smtClean="0">
                <a:effectLst>
                  <a:outerShdw blurRad="38100" dist="38100" dir="2700000" algn="tl">
                    <a:srgbClr val="000000"/>
                  </a:outerShdw>
                </a:effectLst>
              </a:rPr>
              <a:t>Η ζημιά δεν εκπίπτει από τα ακαθάριστα έσοδα της επιχείρησης, αλλά εμφανίζεται στο αφορολόγητο  αποθεματικό, με σκοπό τον συμψηφισμό μελλοντικών κερδών από την πώληση μετοχών εισηγμένων στο Χρηματιστήριο.</a:t>
            </a:r>
          </a:p>
          <a:p>
            <a:pPr>
              <a:lnSpc>
                <a:spcPct val="90000"/>
              </a:lnSpc>
              <a:buFontTx/>
              <a:buNone/>
              <a:defRPr/>
            </a:pPr>
            <a:endParaRPr lang="el-GR" sz="2600" b="1" smtClean="0">
              <a:effectLst>
                <a:outerShdw blurRad="38100" dist="38100" dir="2700000" algn="tl">
                  <a:srgbClr val="000000"/>
                </a:outerShdw>
              </a:effectLst>
            </a:endParaRPr>
          </a:p>
          <a:p>
            <a:pPr>
              <a:lnSpc>
                <a:spcPct val="90000"/>
              </a:lnSpc>
              <a:defRPr/>
            </a:pPr>
            <a:r>
              <a:rPr lang="el-GR" sz="2600" b="1" smtClean="0">
                <a:effectLst>
                  <a:outerShdw blurRad="38100" dist="38100" dir="2700000" algn="tl">
                    <a:srgbClr val="000000"/>
                  </a:outerShdw>
                </a:effectLst>
              </a:rPr>
              <a:t>Η επιχείρηση υποχρεούται εντός της προθεσμίας κλεισίματος του ισολογισμού να υποβάλλει στη ∆.Ο.Υ. που ανήκει, δήλωση με την οποία να δηλώνει το αποτέλεσμα που προέκυψε από την πώληση των μετοχών με τα ποσά του φόρου που παρακρατήθηκαν.</a:t>
            </a:r>
          </a:p>
          <a:p>
            <a:pPr>
              <a:lnSpc>
                <a:spcPct val="90000"/>
              </a:lnSpc>
              <a:buFontTx/>
              <a:buNone/>
              <a:defRPr/>
            </a:pPr>
            <a:endParaRPr lang="el-GR" sz="1200" b="1" smtClean="0">
              <a:effectLst>
                <a:outerShdw blurRad="38100" dist="38100" dir="2700000" algn="tl">
                  <a:srgbClr val="000000"/>
                </a:outerShdw>
              </a:effectLst>
            </a:endParaRPr>
          </a:p>
          <a:p>
            <a:pPr>
              <a:lnSpc>
                <a:spcPct val="90000"/>
              </a:lnSpc>
              <a:buFontTx/>
              <a:buNone/>
              <a:defRPr/>
            </a:pPr>
            <a:endParaRPr lang="el-GR" sz="2600" b="1" smtClean="0">
              <a:solidFill>
                <a:schemeClr val="tx2"/>
              </a:solidFill>
              <a:effectLst>
                <a:outerShdw blurRad="38100" dist="38100" dir="2700000" algn="tl">
                  <a:srgbClr val="000000"/>
                </a:outerShdw>
              </a:effectLst>
            </a:endParaRPr>
          </a:p>
          <a:p>
            <a:pPr>
              <a:lnSpc>
                <a:spcPct val="90000"/>
              </a:lnSpc>
              <a:buFontTx/>
              <a:buNone/>
              <a:defRPr/>
            </a:pPr>
            <a:endParaRPr lang="en-US" sz="2600" b="1" smtClean="0">
              <a:solidFill>
                <a:schemeClr val="tx2"/>
              </a:solidFill>
              <a:effectLst>
                <a:outerShdw blurRad="38100" dist="38100" dir="2700000" algn="tl">
                  <a:srgbClr val="000000"/>
                </a:outerShdw>
              </a:effectLst>
            </a:endParaRPr>
          </a:p>
          <a:p>
            <a:pPr>
              <a:lnSpc>
                <a:spcPct val="90000"/>
              </a:lnSpc>
              <a:defRPr/>
            </a:pPr>
            <a:endParaRPr lang="en-US" sz="1400" b="1" smtClean="0">
              <a:effectLst>
                <a:outerShdw blurRad="38100" dist="38100" dir="2700000" algn="tl">
                  <a:srgbClr val="000000"/>
                </a:outerShdw>
              </a:effectLst>
            </a:endParaRPr>
          </a:p>
        </p:txBody>
      </p:sp>
      <p:pic>
        <p:nvPicPr>
          <p:cNvPr id="108546"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4294967295"/>
          </p:nvPr>
        </p:nvSpPr>
        <p:spPr>
          <a:xfrm>
            <a:off x="217488" y="-785813"/>
            <a:ext cx="8893175" cy="1657351"/>
          </a:xfrm>
        </p:spPr>
        <p:txBody>
          <a:bodyPr/>
          <a:lstStyle/>
          <a:p>
            <a:pPr>
              <a:lnSpc>
                <a:spcPct val="90000"/>
              </a:lnSpc>
              <a:buFontTx/>
              <a:buNone/>
            </a:pPr>
            <a:endParaRPr lang="el-GR" sz="2800" b="1" smtClean="0">
              <a:solidFill>
                <a:srgbClr val="FF9900"/>
              </a:solidFill>
              <a:effectLst>
                <a:outerShdw blurRad="38100" dist="38100" dir="2700000" algn="tl">
                  <a:srgbClr val="000000"/>
                </a:outerShdw>
              </a:effectLst>
            </a:endParaRPr>
          </a:p>
          <a:p>
            <a:pPr>
              <a:lnSpc>
                <a:spcPct val="90000"/>
              </a:lnSpc>
              <a:buFontTx/>
              <a:buNone/>
            </a:pPr>
            <a:endParaRPr lang="el-GR" sz="2800" b="1" smtClean="0">
              <a:solidFill>
                <a:srgbClr val="FF9900"/>
              </a:solidFill>
              <a:effectLst>
                <a:outerShdw blurRad="38100" dist="38100" dir="2700000" algn="tl">
                  <a:srgbClr val="000000"/>
                </a:outerShdw>
              </a:effectLst>
            </a:endParaRPr>
          </a:p>
          <a:p>
            <a:pPr>
              <a:lnSpc>
                <a:spcPct val="90000"/>
              </a:lnSpc>
              <a:buFontTx/>
              <a:buNone/>
            </a:pPr>
            <a:r>
              <a:rPr lang="en-US" sz="2000" b="1" smtClean="0">
                <a:solidFill>
                  <a:srgbClr val="FF9900"/>
                </a:solidFill>
                <a:effectLst>
                  <a:outerShdw blurRad="38100" dist="38100" dir="2700000" algn="tl">
                    <a:srgbClr val="000000"/>
                  </a:outerShdw>
                </a:effectLst>
              </a:rPr>
              <a:t>			  </a:t>
            </a:r>
            <a:r>
              <a:rPr lang="el-GR" sz="2000" b="1" smtClean="0">
                <a:solidFill>
                  <a:srgbClr val="FF9900"/>
                </a:solidFill>
                <a:effectLst>
                  <a:outerShdw blurRad="38100" dist="38100" dir="2700000" algn="tl">
                    <a:srgbClr val="000000"/>
                  </a:outerShdw>
                </a:effectLst>
              </a:rPr>
              <a:t>ΚΕΡΔΗ ΑΠΟ ΠΩΛΗΣΗ ΜΕΤΟΧΩΝ ΕΙΣΗΓΜΕΝΩΝ ΣΤΟ </a:t>
            </a:r>
            <a:r>
              <a:rPr lang="en-US" sz="2000" b="1" smtClean="0">
                <a:solidFill>
                  <a:srgbClr val="FF9900"/>
                </a:solidFill>
                <a:effectLst>
                  <a:outerShdw blurRad="38100" dist="38100" dir="2700000" algn="tl">
                    <a:srgbClr val="000000"/>
                  </a:outerShdw>
                </a:effectLst>
              </a:rPr>
              <a:t>		</a:t>
            </a:r>
            <a:r>
              <a:rPr lang="el-GR" sz="2000" b="1" smtClean="0">
                <a:solidFill>
                  <a:srgbClr val="FF9900"/>
                </a:solidFill>
                <a:effectLst>
                  <a:outerShdw blurRad="38100" dist="38100" dir="2700000" algn="tl">
                    <a:srgbClr val="000000"/>
                  </a:outerShdw>
                </a:effectLst>
              </a:rPr>
              <a:t>ΧΡΗΜΑΤΙΣΤΗΡΙΟ ΠΟΥ ΘΑ ΑΠΟΚΤΗΘΟΥΝ </a:t>
            </a:r>
            <a:r>
              <a:rPr lang="el-GR" sz="2000" b="1" u="sng" smtClean="0">
                <a:solidFill>
                  <a:srgbClr val="FF9900"/>
                </a:solidFill>
                <a:effectLst>
                  <a:outerShdw blurRad="38100" dist="38100" dir="2700000" algn="tl">
                    <a:srgbClr val="000000"/>
                  </a:outerShdw>
                </a:effectLst>
              </a:rPr>
              <a:t>ΑΠΌ 1.1.201</a:t>
            </a:r>
            <a:r>
              <a:rPr lang="en-US" sz="2000" b="1" u="sng" smtClean="0">
                <a:solidFill>
                  <a:srgbClr val="FF9900"/>
                </a:solidFill>
                <a:effectLst>
                  <a:outerShdw blurRad="38100" dist="38100" dir="2700000" algn="tl">
                    <a:srgbClr val="000000"/>
                  </a:outerShdw>
                </a:effectLst>
              </a:rPr>
              <a:t>1</a:t>
            </a:r>
            <a:endParaRPr lang="en-US" sz="2800" b="1" smtClean="0">
              <a:solidFill>
                <a:schemeClr val="tx2"/>
              </a:solidFill>
              <a:effectLst>
                <a:outerShdw blurRad="38100" dist="38100" dir="2700000" algn="tl">
                  <a:srgbClr val="000000"/>
                </a:outerShdw>
              </a:effectLst>
            </a:endParaRPr>
          </a:p>
          <a:p>
            <a:pPr>
              <a:lnSpc>
                <a:spcPct val="90000"/>
              </a:lnSpc>
            </a:pPr>
            <a:endParaRPr lang="en-US" sz="1200" b="1" smtClean="0">
              <a:effectLst>
                <a:outerShdw blurRad="38100" dist="38100" dir="2700000" algn="tl">
                  <a:srgbClr val="000000"/>
                </a:outerShdw>
              </a:effectLst>
            </a:endParaRPr>
          </a:p>
        </p:txBody>
      </p:sp>
      <p:sp>
        <p:nvSpPr>
          <p:cNvPr id="78851" name="Rectangle 3"/>
          <p:cNvSpPr>
            <a:spLocks noChangeArrowheads="1"/>
          </p:cNvSpPr>
          <p:nvPr/>
        </p:nvSpPr>
        <p:spPr bwMode="auto">
          <a:xfrm>
            <a:off x="4479925" y="3236913"/>
            <a:ext cx="184150" cy="384175"/>
          </a:xfrm>
          <a:prstGeom prst="rect">
            <a:avLst/>
          </a:prstGeom>
          <a:noFill/>
          <a:ln w="9525">
            <a:noFill/>
            <a:miter lim="800000"/>
            <a:headEnd/>
            <a:tailEnd/>
          </a:ln>
          <a:effectLst/>
        </p:spPr>
        <p:txBody>
          <a:bodyPr wrap="none">
            <a:spAutoFit/>
          </a:bodyPr>
          <a:lstStyle/>
          <a:p>
            <a:pPr eaLnBrk="0" hangingPunct="0">
              <a:lnSpc>
                <a:spcPct val="80000"/>
              </a:lnSpc>
              <a:spcBef>
                <a:spcPct val="20000"/>
              </a:spcBef>
              <a:defRPr/>
            </a:pPr>
            <a:endParaRPr lang="el-GR" b="1">
              <a:solidFill>
                <a:srgbClr val="FF9900"/>
              </a:solidFill>
              <a:effectLst>
                <a:outerShdw blurRad="38100" dist="38100" dir="2700000" algn="tl">
                  <a:srgbClr val="000000"/>
                </a:outerShdw>
              </a:effectLst>
            </a:endParaRPr>
          </a:p>
        </p:txBody>
      </p:sp>
      <p:pic>
        <p:nvPicPr>
          <p:cNvPr id="167940" name="Picture 4"/>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pic>
        <p:nvPicPr>
          <p:cNvPr id="167942" name="Picture 6"/>
          <p:cNvPicPr>
            <a:picLocks noChangeAspect="1" noChangeArrowheads="1"/>
          </p:cNvPicPr>
          <p:nvPr/>
        </p:nvPicPr>
        <p:blipFill>
          <a:blip r:embed="rId3" cstate="print"/>
          <a:srcRect/>
          <a:stretch>
            <a:fillRect/>
          </a:stretch>
        </p:blipFill>
        <p:spPr bwMode="auto">
          <a:xfrm>
            <a:off x="1674813" y="871538"/>
            <a:ext cx="5794375" cy="5859462"/>
          </a:xfrm>
          <a:prstGeom prst="rect">
            <a:avLst/>
          </a:prstGeom>
          <a:noFill/>
          <a:ln w="9525">
            <a:noFill/>
            <a:miter lim="800000"/>
            <a:headEnd/>
            <a:tailEnd/>
          </a:ln>
          <a:effectLst/>
        </p:spPr>
      </p:pic>
    </p:spTree>
  </p:cSld>
  <p:clrMapOvr>
    <a:masterClrMapping/>
  </p:clrMapOvr>
  <p:transition spd="med">
    <p:circl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xfrm>
            <a:off x="250825" y="188913"/>
            <a:ext cx="8893175" cy="6335712"/>
          </a:xfrm>
        </p:spPr>
        <p:txBody>
          <a:bodyPr/>
          <a:lstStyle/>
          <a:p>
            <a:pPr algn="ctr">
              <a:buFontTx/>
              <a:buNone/>
              <a:defRPr/>
            </a:pPr>
            <a:r>
              <a:rPr lang="el-GR" sz="3600" b="1" smtClean="0">
                <a:solidFill>
                  <a:schemeClr val="tx2"/>
                </a:solidFill>
                <a:effectLst>
                  <a:outerShdw blurRad="38100" dist="38100" dir="2700000" algn="tl">
                    <a:srgbClr val="000000"/>
                  </a:outerShdw>
                </a:effectLst>
              </a:rPr>
              <a:t>   </a:t>
            </a:r>
            <a:r>
              <a:rPr lang="el-GR" sz="3600" b="1" smtClean="0">
                <a:solidFill>
                  <a:srgbClr val="FF9900"/>
                </a:solidFill>
                <a:effectLst>
                  <a:outerShdw blurRad="38100" dist="38100" dir="2700000" algn="tl">
                    <a:srgbClr val="000000"/>
                  </a:outerShdw>
                </a:effectLst>
              </a:rPr>
              <a:t>Άλλα θέματα</a:t>
            </a:r>
            <a:r>
              <a:rPr lang="el-GR" sz="4000" b="1" smtClean="0">
                <a:solidFill>
                  <a:srgbClr val="FF9900"/>
                </a:solidFill>
                <a:effectLst>
                  <a:outerShdw blurRad="38100" dist="38100" dir="2700000" algn="tl">
                    <a:srgbClr val="000000"/>
                  </a:outerShdw>
                </a:effectLst>
              </a:rPr>
              <a:t> </a:t>
            </a:r>
            <a:endParaRPr lang="en-US" sz="4000" b="1" smtClean="0">
              <a:solidFill>
                <a:srgbClr val="FF9900"/>
              </a:solidFill>
              <a:effectLst>
                <a:outerShdw blurRad="38100" dist="38100" dir="2700000" algn="tl">
                  <a:srgbClr val="000000"/>
                </a:outerShdw>
              </a:effectLst>
            </a:endParaRPr>
          </a:p>
          <a:p>
            <a:pPr>
              <a:defRPr/>
            </a:pPr>
            <a:r>
              <a:rPr lang="el-GR" sz="2800" b="1" u="sng" smtClean="0">
                <a:effectLst>
                  <a:outerShdw blurRad="38100" dist="38100" dir="2700000" algn="tl">
                    <a:srgbClr val="000000"/>
                  </a:outerShdw>
                </a:effectLst>
              </a:rPr>
              <a:t>Αμοιβές εταίρων Ε.Π.Ε</a:t>
            </a:r>
            <a:r>
              <a:rPr lang="el-GR" sz="2800" b="1" smtClean="0">
                <a:effectLst>
                  <a:outerShdw blurRad="38100" dist="38100" dir="2700000" algn="tl">
                    <a:srgbClr val="000000"/>
                  </a:outerShdw>
                </a:effectLst>
              </a:rPr>
              <a:t>. Ο μισθός και κάθε είδους απολαβές που λαμβάνει από ΕΠΕ  ο εταίρος της που δεν είναι ασφαλισμένος στο ΙΚΑ φορολογούνται με </a:t>
            </a:r>
            <a:r>
              <a:rPr lang="el-GR" sz="2800" b="1" smtClean="0">
                <a:solidFill>
                  <a:srgbClr val="FFFF00"/>
                </a:solidFill>
                <a:effectLst>
                  <a:outerShdw blurRad="38100" dist="38100" dir="2700000" algn="tl">
                    <a:srgbClr val="000000"/>
                  </a:outerShdw>
                </a:effectLst>
              </a:rPr>
              <a:t>35%</a:t>
            </a:r>
            <a:r>
              <a:rPr lang="el-GR" sz="2800" b="1" smtClean="0">
                <a:effectLst>
                  <a:outerShdw blurRad="38100" dist="38100" dir="2700000" algn="tl">
                    <a:srgbClr val="000000"/>
                  </a:outerShdw>
                </a:effectLst>
              </a:rPr>
              <a:t> (αντί 25% που ήταν) - ισχύς από 23/4/2010.</a:t>
            </a:r>
          </a:p>
          <a:p>
            <a:pPr>
              <a:buFontTx/>
              <a:buNone/>
              <a:defRPr/>
            </a:pPr>
            <a:endParaRPr lang="el-GR" sz="1000" b="1" smtClean="0">
              <a:effectLst>
                <a:outerShdw blurRad="38100" dist="38100" dir="2700000" algn="tl">
                  <a:srgbClr val="000000"/>
                </a:outerShdw>
              </a:effectLst>
            </a:endParaRPr>
          </a:p>
          <a:p>
            <a:pPr>
              <a:defRPr/>
            </a:pPr>
            <a:r>
              <a:rPr lang="el-GR" sz="2800" b="1" smtClean="0">
                <a:effectLst>
                  <a:outerShdw blurRad="38100" dist="38100" dir="2700000" algn="tl">
                    <a:srgbClr val="000000"/>
                  </a:outerShdw>
                </a:effectLst>
              </a:rPr>
              <a:t>Επαναφέρεται </a:t>
            </a:r>
            <a:r>
              <a:rPr lang="el-GR" sz="2800" b="1" smtClean="0">
                <a:solidFill>
                  <a:schemeClr val="tx2"/>
                </a:solidFill>
                <a:effectLst>
                  <a:outerShdw blurRad="38100" dist="38100" dir="2700000" algn="tl">
                    <a:srgbClr val="000000"/>
                  </a:outerShdw>
                </a:effectLst>
              </a:rPr>
              <a:t>η  έκπτωση 1,5% για την εφάπαξ καταβολή του ποσού φόρου κατά την εμπρόθεσμη υποβολή δήλωσης</a:t>
            </a:r>
            <a:r>
              <a:rPr lang="el-GR" sz="2800" b="1" smtClean="0">
                <a:effectLst>
                  <a:outerShdw blurRad="38100" dist="38100" dir="2700000" algn="tl">
                    <a:srgbClr val="000000"/>
                  </a:outerShdw>
                </a:effectLst>
              </a:rPr>
              <a:t>.  Ισχύει για δηλώσεις φορολογίας εισοδήματος οικονομικού έτους 2010.  Για τον υπολογισμό της προκαταβολής, θα αφαιρείται ο φόρος που προκαταβάλλεται στην πώληση μετοχών μη εισηγμένων στο Χ.Α., στη μεταβίβαση εταιρικών μεριδίων, μερίδων κλπ.</a:t>
            </a:r>
          </a:p>
          <a:p>
            <a:pPr>
              <a:buFontTx/>
              <a:buNone/>
              <a:defRPr/>
            </a:pPr>
            <a:endParaRPr lang="en-US" sz="2800" b="1" smtClean="0">
              <a:effectLst>
                <a:outerShdw blurRad="38100" dist="38100" dir="2700000" algn="tl">
                  <a:srgbClr val="000000"/>
                </a:outerShdw>
              </a:effectLst>
            </a:endParaRPr>
          </a:p>
        </p:txBody>
      </p:sp>
      <p:pic>
        <p:nvPicPr>
          <p:cNvPr id="109570"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0" y="522288"/>
            <a:ext cx="9144000" cy="6335712"/>
          </a:xfrm>
        </p:spPr>
        <p:txBody>
          <a:bodyPr/>
          <a:lstStyle/>
          <a:p>
            <a:pPr>
              <a:lnSpc>
                <a:spcPct val="90000"/>
              </a:lnSpc>
              <a:buFontTx/>
              <a:buNone/>
              <a:defRPr/>
            </a:pPr>
            <a:r>
              <a:rPr lang="el-GR" b="1" smtClean="0">
                <a:solidFill>
                  <a:schemeClr val="tx2"/>
                </a:solidFill>
                <a:effectLst>
                  <a:outerShdw blurRad="38100" dist="38100" dir="2700000" algn="tl">
                    <a:srgbClr val="000000"/>
                  </a:outerShdw>
                </a:effectLst>
              </a:rPr>
              <a:t>    </a:t>
            </a:r>
            <a:r>
              <a:rPr lang="el-GR" b="1" smtClean="0">
                <a:solidFill>
                  <a:srgbClr val="FF9900"/>
                </a:solidFill>
                <a:effectLst>
                  <a:outerShdw blurRad="38100" dist="38100" dir="2700000" algn="tl">
                    <a:srgbClr val="000000"/>
                  </a:outerShdw>
                </a:effectLst>
              </a:rPr>
              <a:t>Φορολογικό πιστοποιητικό  ορκωτών  ελεγκτών</a:t>
            </a:r>
          </a:p>
          <a:p>
            <a:pPr>
              <a:lnSpc>
                <a:spcPct val="90000"/>
              </a:lnSpc>
              <a:defRPr/>
            </a:pPr>
            <a:r>
              <a:rPr lang="el-GR" sz="2800" b="1" smtClean="0">
                <a:effectLst>
                  <a:outerShdw blurRad="38100" dist="38100" dir="2700000" algn="tl">
                    <a:srgbClr val="000000"/>
                  </a:outerShdw>
                </a:effectLst>
              </a:rPr>
              <a:t>Οι ορκωτοί ελεγκτές που διενεργούν  ελέγχους σε Α.Ε και Ε.Π.Ε, παράλληλα με τον έλεγχο της οικονομικής διαχείρισης,  υποχρεώνονται  στην </a:t>
            </a:r>
            <a:r>
              <a:rPr lang="el-GR" sz="2800" b="1" smtClean="0">
                <a:solidFill>
                  <a:schemeClr val="tx2"/>
                </a:solidFill>
                <a:effectLst>
                  <a:outerShdw blurRad="38100" dist="38100" dir="2700000" algn="tl">
                    <a:srgbClr val="000000"/>
                  </a:outerShdw>
                </a:effectLst>
              </a:rPr>
              <a:t>έκδοση ετήσιου πιστοποιητικού σε φορολογικά αντικείμενα</a:t>
            </a:r>
            <a:r>
              <a:rPr lang="el-GR" sz="2800" b="1" smtClean="0">
                <a:effectLst>
                  <a:outerShdw blurRad="38100" dist="38100" dir="2700000" algn="tl">
                    <a:srgbClr val="000000"/>
                  </a:outerShdw>
                </a:effectLst>
              </a:rPr>
              <a:t>.  Ο έλεγχος αυτός θα καθορίζεται κάθε χρόνο από το Υπουργείο Οικονομικών σε συνεργασία με την Επιτροπή Λογιστικής Τυποποίησης και Ελέγχων (ΕΛΤΕ). </a:t>
            </a:r>
          </a:p>
          <a:p>
            <a:pPr>
              <a:lnSpc>
                <a:spcPct val="90000"/>
              </a:lnSpc>
              <a:defRPr/>
            </a:pPr>
            <a:r>
              <a:rPr lang="el-GR" sz="2800" b="1" u="sng" smtClean="0">
                <a:effectLst>
                  <a:outerShdw blurRad="38100" dist="38100" dir="2700000" algn="tl">
                    <a:srgbClr val="000000"/>
                  </a:outerShdw>
                </a:effectLst>
              </a:rPr>
              <a:t>Περιεχόμενο.</a:t>
            </a:r>
            <a:r>
              <a:rPr lang="el-GR" sz="2800" b="1" smtClean="0">
                <a:effectLst>
                  <a:outerShdw blurRad="38100" dist="38100" dir="2700000" algn="tl">
                    <a:srgbClr val="000000"/>
                  </a:outerShdw>
                </a:effectLst>
              </a:rPr>
              <a:t> Το πιστοποιητικό  </a:t>
            </a:r>
            <a:r>
              <a:rPr lang="el-GR" sz="2800" b="1" smtClean="0">
                <a:solidFill>
                  <a:schemeClr val="tx2"/>
                </a:solidFill>
                <a:effectLst>
                  <a:outerShdw blurRad="38100" dist="38100" dir="2700000" algn="tl">
                    <a:srgbClr val="000000"/>
                  </a:outerShdw>
                </a:effectLst>
              </a:rPr>
              <a:t>περιέχει παρατηρήσεις και διαπιστώσεις παραβάσεων της φορολογικής νομοθεσίας, πρέπει να κοινοποιείται με ευθύνη του ελεγκτή στη Διεύθυνση Ελέγχου του Υπουργείου Οικονομικών</a:t>
            </a:r>
            <a:r>
              <a:rPr lang="el-GR" sz="2800" b="1" smtClean="0">
                <a:effectLst>
                  <a:outerShdw blurRad="38100" dist="38100" dir="2700000" algn="tl">
                    <a:srgbClr val="000000"/>
                  </a:outerShdw>
                </a:effectLst>
              </a:rPr>
              <a:t> το αργότερο μέσα σε ένα μήνα από την έκδοση του.</a:t>
            </a:r>
            <a:endParaRPr lang="en-US" sz="2800" b="1" smtClean="0">
              <a:solidFill>
                <a:schemeClr val="tx2"/>
              </a:solidFill>
              <a:effectLst>
                <a:outerShdw blurRad="38100" dist="38100" dir="2700000" algn="tl">
                  <a:srgbClr val="000000"/>
                </a:outerShdw>
              </a:effectLst>
            </a:endParaRPr>
          </a:p>
          <a:p>
            <a:pPr>
              <a:lnSpc>
                <a:spcPct val="90000"/>
              </a:lnSpc>
              <a:defRPr/>
            </a:pPr>
            <a:endParaRPr lang="en-US" sz="2800" b="1" smtClean="0">
              <a:effectLst>
                <a:outerShdw blurRad="38100" dist="38100" dir="2700000" algn="tl">
                  <a:srgbClr val="000000"/>
                </a:outerShdw>
              </a:effectLst>
            </a:endParaRPr>
          </a:p>
        </p:txBody>
      </p:sp>
      <p:pic>
        <p:nvPicPr>
          <p:cNvPr id="110594"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250825" y="522288"/>
            <a:ext cx="8642350" cy="6335712"/>
          </a:xfrm>
        </p:spPr>
        <p:txBody>
          <a:bodyPr/>
          <a:lstStyle/>
          <a:p>
            <a:pPr>
              <a:lnSpc>
                <a:spcPct val="90000"/>
              </a:lnSpc>
              <a:buFontTx/>
              <a:buNone/>
              <a:defRPr/>
            </a:pPr>
            <a:r>
              <a:rPr lang="el-GR" sz="2800" b="1" smtClean="0">
                <a:solidFill>
                  <a:schemeClr val="tx2"/>
                </a:solidFill>
                <a:effectLst>
                  <a:outerShdw blurRad="38100" dist="38100" dir="2700000" algn="tl">
                    <a:srgbClr val="000000"/>
                  </a:outerShdw>
                </a:effectLst>
              </a:rPr>
              <a:t>	   </a:t>
            </a:r>
            <a:r>
              <a:rPr lang="el-GR" sz="2800" b="1" smtClean="0">
                <a:solidFill>
                  <a:srgbClr val="FF9900"/>
                </a:solidFill>
                <a:effectLst>
                  <a:outerShdw blurRad="38100" dist="38100" dir="2700000" algn="tl">
                    <a:srgbClr val="000000"/>
                  </a:outerShdw>
                </a:effectLst>
              </a:rPr>
              <a:t>Ευθύνη των λογιστών φοροτεχνικών </a:t>
            </a:r>
          </a:p>
          <a:p>
            <a:pPr>
              <a:lnSpc>
                <a:spcPct val="90000"/>
              </a:lnSpc>
              <a:buFontTx/>
              <a:buNone/>
              <a:defRPr/>
            </a:pPr>
            <a:r>
              <a:rPr lang="el-GR" sz="2400" b="1" smtClean="0">
                <a:effectLst>
                  <a:outerShdw blurRad="38100" dist="38100" dir="2700000" algn="tl">
                    <a:srgbClr val="000000"/>
                  </a:outerShdw>
                </a:effectLst>
              </a:rPr>
              <a:t>	</a:t>
            </a:r>
            <a:endParaRPr lang="en-US" sz="2400" b="1" smtClean="0">
              <a:effectLst>
                <a:outerShdw blurRad="38100" dist="38100" dir="2700000" algn="tl">
                  <a:srgbClr val="000000"/>
                </a:outerShdw>
              </a:effectLst>
            </a:endParaRPr>
          </a:p>
          <a:p>
            <a:pPr>
              <a:lnSpc>
                <a:spcPct val="90000"/>
              </a:lnSpc>
              <a:buFontTx/>
              <a:buNone/>
              <a:defRPr/>
            </a:pPr>
            <a:r>
              <a:rPr lang="en-US" sz="24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Πέραν της ευθύνης για την ορθή μεταφορά των δεδομένων των βιβλίων και της συμφωνίας αυτών με τις δηλώσεις, καθιερώνεται ευθύνη των λογιστών φοροτεχνικών για την ορθή μεταφορά των οικονομικών δεδομένων από τα στοιχεία στα βιβλία και τη </a:t>
            </a:r>
            <a:r>
              <a:rPr lang="el-GR" sz="2400" b="1" smtClean="0">
                <a:solidFill>
                  <a:srgbClr val="FFFF00"/>
                </a:solidFill>
                <a:effectLst>
                  <a:outerShdw blurRad="38100" dist="38100" dir="2700000" algn="tl">
                    <a:srgbClr val="000000"/>
                  </a:outerShdw>
                </a:effectLst>
              </a:rPr>
              <a:t>φορολογική αναμόρφωση </a:t>
            </a:r>
            <a:r>
              <a:rPr lang="el-GR" sz="2400" b="1" smtClean="0">
                <a:effectLst>
                  <a:outerShdw blurRad="38100" dist="38100" dir="2700000" algn="tl">
                    <a:srgbClr val="000000"/>
                  </a:outerShdw>
                </a:effectLst>
              </a:rPr>
              <a:t>των αποτελεσμάτων με τις δαπάνες που δεν αναγνωρίζονται. </a:t>
            </a:r>
            <a:endParaRPr lang="en-US" sz="2400" b="1" smtClean="0">
              <a:effectLst>
                <a:outerShdw blurRad="38100" dist="38100" dir="2700000" algn="tl">
                  <a:srgbClr val="000000"/>
                </a:outerShdw>
              </a:effectLst>
            </a:endParaRPr>
          </a:p>
          <a:p>
            <a:pPr>
              <a:lnSpc>
                <a:spcPct val="90000"/>
              </a:lnSpc>
              <a:buFontTx/>
              <a:buNone/>
              <a:defRPr/>
            </a:pPr>
            <a:r>
              <a:rPr lang="en-US" sz="2400" b="1" smtClean="0">
                <a:effectLst>
                  <a:outerShdw blurRad="38100" dist="38100" dir="2700000" algn="tl">
                    <a:srgbClr val="000000"/>
                  </a:outerShdw>
                </a:effectLst>
              </a:rPr>
              <a:t>	</a:t>
            </a:r>
          </a:p>
          <a:p>
            <a:pPr>
              <a:lnSpc>
                <a:spcPct val="90000"/>
              </a:lnSpc>
              <a:buFontTx/>
              <a:buNone/>
              <a:defRPr/>
            </a:pPr>
            <a:r>
              <a:rPr lang="en-US" sz="2400" b="1" smtClean="0">
                <a:effectLst>
                  <a:outerShdw blurRad="38100" dist="38100" dir="2700000" algn="tl">
                    <a:srgbClr val="000000"/>
                  </a:outerShdw>
                </a:effectLst>
              </a:rPr>
              <a:t>	</a:t>
            </a:r>
            <a:r>
              <a:rPr lang="el-GR" sz="2400" b="1" smtClean="0">
                <a:effectLst>
                  <a:outerShdw blurRad="38100" dist="38100" dir="2700000" algn="tl">
                    <a:srgbClr val="000000"/>
                  </a:outerShdw>
                </a:effectLst>
              </a:rPr>
              <a:t>Οι δαπάνες που δεν αναγνωρίζονται  παρατίθενται αναλυτικά σε κατάσταση που συνυποβάλλεται με τη δήλωση φορολογίας εισοδήματος, ενώ το περιεχόμενο της κατάστασης</a:t>
            </a:r>
            <a:br>
              <a:rPr lang="el-GR" sz="2400" b="1" smtClean="0">
                <a:effectLst>
                  <a:outerShdw blurRad="38100" dist="38100" dir="2700000" algn="tl">
                    <a:srgbClr val="000000"/>
                  </a:outerShdw>
                </a:effectLst>
              </a:rPr>
            </a:br>
            <a:r>
              <a:rPr lang="el-GR" sz="2400" b="1" smtClean="0">
                <a:effectLst>
                  <a:outerShdw blurRad="38100" dist="38100" dir="2700000" algn="tl">
                    <a:srgbClr val="000000"/>
                  </a:outerShdw>
                </a:effectLst>
              </a:rPr>
              <a:t>αυτής υπόκειται σε έλεγχο από τις φορολογικές αρχές.</a:t>
            </a:r>
          </a:p>
          <a:p>
            <a:pPr>
              <a:lnSpc>
                <a:spcPct val="90000"/>
              </a:lnSpc>
              <a:buFontTx/>
              <a:buNone/>
              <a:defRPr/>
            </a:pPr>
            <a:r>
              <a:rPr lang="el-GR" sz="2400" b="1" smtClean="0">
                <a:effectLst>
                  <a:outerShdw blurRad="38100" dist="38100" dir="2700000" algn="tl">
                    <a:srgbClr val="000000"/>
                  </a:outerShdw>
                </a:effectLst>
              </a:rPr>
              <a:t/>
            </a:r>
            <a:br>
              <a:rPr lang="el-GR" sz="2400" b="1" smtClean="0">
                <a:effectLst>
                  <a:outerShdw blurRad="38100" dist="38100" dir="2700000" algn="tl">
                    <a:srgbClr val="000000"/>
                  </a:outerShdw>
                </a:effectLst>
              </a:rPr>
            </a:br>
            <a:endParaRPr lang="en-US" b="1" smtClean="0">
              <a:solidFill>
                <a:schemeClr val="tx2"/>
              </a:solidFill>
              <a:effectLst>
                <a:outerShdw blurRad="38100" dist="38100" dir="2700000" algn="tl">
                  <a:srgbClr val="000000"/>
                </a:outerShdw>
              </a:effectLst>
            </a:endParaRPr>
          </a:p>
          <a:p>
            <a:pPr>
              <a:lnSpc>
                <a:spcPct val="90000"/>
              </a:lnSpc>
              <a:defRPr/>
            </a:pPr>
            <a:endParaRPr lang="en-US" sz="2600" b="1" smtClean="0">
              <a:effectLst>
                <a:outerShdw blurRad="38100" dist="38100" dir="2700000" algn="tl">
                  <a:srgbClr val="000000"/>
                </a:outerShdw>
              </a:effectLst>
            </a:endParaRPr>
          </a:p>
        </p:txBody>
      </p:sp>
      <p:pic>
        <p:nvPicPr>
          <p:cNvPr id="111618"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250825" y="1412875"/>
            <a:ext cx="8642350" cy="6335713"/>
          </a:xfrm>
        </p:spPr>
        <p:txBody>
          <a:bodyPr/>
          <a:lstStyle/>
          <a:p>
            <a:pPr>
              <a:buFontTx/>
              <a:buNone/>
              <a:defRPr/>
            </a:pPr>
            <a:r>
              <a:rPr lang="el-GR" b="1" smtClean="0">
                <a:solidFill>
                  <a:srgbClr val="FF9900"/>
                </a:solidFill>
                <a:effectLst>
                  <a:outerShdw blurRad="38100" dist="38100" dir="2700000" algn="tl">
                    <a:srgbClr val="000000"/>
                  </a:outerShdw>
                </a:effectLst>
              </a:rPr>
              <a:t>Προσφυγή στα διοικητικά δικαστήρια</a:t>
            </a:r>
          </a:p>
          <a:p>
            <a:pPr>
              <a:buFontTx/>
              <a:buNone/>
              <a:defRPr/>
            </a:pPr>
            <a:r>
              <a:rPr lang="el-GR" b="1" smtClean="0">
                <a:effectLst>
                  <a:outerShdw blurRad="38100" dist="38100" dir="2700000" algn="tl">
                    <a:srgbClr val="000000"/>
                  </a:outerShdw>
                </a:effectLst>
              </a:rPr>
              <a:t>  Αυξάνεται το ποσοστό του φόρου που καταβάλλεται όταν ασκείται</a:t>
            </a:r>
            <a:br>
              <a:rPr lang="el-GR" b="1" smtClean="0">
                <a:effectLst>
                  <a:outerShdw blurRad="38100" dist="38100" dir="2700000" algn="tl">
                    <a:srgbClr val="000000"/>
                  </a:outerShdw>
                </a:effectLst>
              </a:rPr>
            </a:br>
            <a:r>
              <a:rPr lang="el-GR" b="1" smtClean="0">
                <a:effectLst>
                  <a:outerShdw blurRad="38100" dist="38100" dir="2700000" algn="tl">
                    <a:srgbClr val="000000"/>
                  </a:outerShdw>
                </a:effectLst>
              </a:rPr>
              <a:t>προσφυγή στα διοικητικά δικαστήρια  σε </a:t>
            </a:r>
            <a:r>
              <a:rPr lang="el-GR" b="1" smtClean="0">
                <a:solidFill>
                  <a:srgbClr val="FFFF00"/>
                </a:solidFill>
                <a:effectLst>
                  <a:outerShdw blurRad="38100" dist="38100" dir="2700000" algn="tl">
                    <a:srgbClr val="000000"/>
                  </a:outerShdw>
                </a:effectLst>
              </a:rPr>
              <a:t>25%</a:t>
            </a:r>
            <a:r>
              <a:rPr lang="el-GR" b="1" smtClean="0">
                <a:effectLst>
                  <a:outerShdw blurRad="38100" dist="38100" dir="2700000" algn="tl">
                    <a:srgbClr val="000000"/>
                  </a:outerShdw>
                </a:effectLst>
              </a:rPr>
              <a:t> (από 10% που είναι σήμερα).</a:t>
            </a:r>
            <a:br>
              <a:rPr lang="el-GR" b="1" smtClean="0">
                <a:effectLst>
                  <a:outerShdw blurRad="38100" dist="38100" dir="2700000" algn="tl">
                    <a:srgbClr val="000000"/>
                  </a:outerShdw>
                </a:effectLst>
              </a:rPr>
            </a:br>
            <a:endParaRPr lang="en-US" sz="4000" b="1" smtClean="0">
              <a:solidFill>
                <a:schemeClr val="tx2"/>
              </a:solidFill>
              <a:effectLst>
                <a:outerShdw blurRad="38100" dist="38100" dir="2700000" algn="tl">
                  <a:srgbClr val="000000"/>
                </a:outerShdw>
              </a:effectLst>
            </a:endParaRPr>
          </a:p>
          <a:p>
            <a:pPr>
              <a:defRPr/>
            </a:pPr>
            <a:endParaRPr lang="en-US" sz="3500" b="1" smtClean="0">
              <a:effectLst>
                <a:outerShdw blurRad="38100" dist="38100" dir="2700000" algn="tl">
                  <a:srgbClr val="000000"/>
                </a:outerShdw>
              </a:effectLst>
            </a:endParaRPr>
          </a:p>
        </p:txBody>
      </p:sp>
      <p:pic>
        <p:nvPicPr>
          <p:cNvPr id="112642"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0" y="188913"/>
            <a:ext cx="9144000" cy="6335712"/>
          </a:xfrm>
        </p:spPr>
        <p:txBody>
          <a:bodyPr/>
          <a:lstStyle/>
          <a:p>
            <a:pPr>
              <a:lnSpc>
                <a:spcPct val="80000"/>
              </a:lnSpc>
              <a:buFontTx/>
              <a:buNone/>
              <a:defRPr/>
            </a:pPr>
            <a:r>
              <a:rPr lang="el-GR" sz="2400" b="1" smtClean="0">
                <a:solidFill>
                  <a:schemeClr val="tx2"/>
                </a:solidFill>
                <a:effectLst>
                  <a:outerShdw blurRad="38100" dist="38100" dir="2700000" algn="tl">
                    <a:srgbClr val="000000"/>
                  </a:outerShdw>
                </a:effectLst>
              </a:rPr>
              <a:t>	 </a:t>
            </a:r>
          </a:p>
          <a:p>
            <a:pPr>
              <a:lnSpc>
                <a:spcPct val="80000"/>
              </a:lnSpc>
              <a:buFontTx/>
              <a:buNone/>
              <a:defRPr/>
            </a:pPr>
            <a:r>
              <a:rPr lang="el-GR" sz="2400" b="1" smtClean="0">
                <a:solidFill>
                  <a:schemeClr val="tx2"/>
                </a:solidFill>
                <a:effectLst>
                  <a:outerShdw blurRad="38100" dist="38100" dir="2700000" algn="tl">
                    <a:srgbClr val="000000"/>
                  </a:outerShdw>
                </a:effectLst>
              </a:rPr>
              <a:t> </a:t>
            </a:r>
            <a:r>
              <a:rPr lang="en-US" sz="2400" b="1" smtClean="0">
                <a:solidFill>
                  <a:schemeClr val="tx2"/>
                </a:solidFill>
                <a:effectLst>
                  <a:outerShdw blurRad="38100" dist="38100" dir="2700000" algn="tl">
                    <a:srgbClr val="000000"/>
                  </a:outerShdw>
                </a:effectLst>
              </a:rPr>
              <a:t>                     </a:t>
            </a:r>
            <a:r>
              <a:rPr lang="el-GR" sz="2400" b="1" smtClean="0">
                <a:solidFill>
                  <a:srgbClr val="B75417"/>
                </a:solidFill>
                <a:effectLst>
                  <a:outerShdw blurRad="38100" dist="38100" dir="2700000" algn="tl">
                    <a:srgbClr val="000000"/>
                  </a:outerShdw>
                </a:effectLst>
              </a:rPr>
              <a:t>ΕΝΘΑΡΡΥΝΣΗ ΕΠΑΝΑΠΑΤΡΙΣΜΟΥ ΚΕΦΑΛΑΙΩΝ</a:t>
            </a:r>
            <a:r>
              <a:rPr lang="el-GR" sz="2400" b="1" smtClean="0">
                <a:solidFill>
                  <a:schemeClr val="tx2"/>
                </a:solidFill>
                <a:effectLst>
                  <a:outerShdw blurRad="38100" dist="38100" dir="2700000" algn="tl">
                    <a:srgbClr val="000000"/>
                  </a:outerShdw>
                </a:effectLst>
              </a:rPr>
              <a:t> </a:t>
            </a:r>
          </a:p>
          <a:p>
            <a:pPr>
              <a:lnSpc>
                <a:spcPct val="80000"/>
              </a:lnSpc>
              <a:buFontTx/>
              <a:buNone/>
              <a:defRPr/>
            </a:pPr>
            <a:endParaRPr lang="el-GR" sz="2000" b="1" smtClean="0">
              <a:effectLst>
                <a:outerShdw blurRad="38100" dist="38100" dir="2700000" algn="tl">
                  <a:srgbClr val="000000"/>
                </a:outerShdw>
              </a:effectLst>
            </a:endParaRPr>
          </a:p>
          <a:p>
            <a:pPr>
              <a:lnSpc>
                <a:spcPct val="80000"/>
              </a:lnSpc>
              <a:defRPr/>
            </a:pPr>
            <a:r>
              <a:rPr lang="el-GR" sz="2500" b="1" smtClean="0">
                <a:effectLst>
                  <a:outerShdw blurRad="38100" dist="38100" dir="2700000" algn="tl">
                    <a:srgbClr val="000000"/>
                  </a:outerShdw>
                </a:effectLst>
              </a:rPr>
              <a:t>Παρέχεται δυνατότητα επαναπατρισμού κεφαλαίων </a:t>
            </a:r>
            <a:r>
              <a:rPr lang="el-GR" sz="2500" b="1" u="sng" smtClean="0">
                <a:solidFill>
                  <a:schemeClr val="tx2"/>
                </a:solidFill>
                <a:effectLst>
                  <a:outerShdw blurRad="38100" dist="38100" dir="2700000" algn="tl">
                    <a:srgbClr val="000000"/>
                  </a:outerShdw>
                </a:effectLst>
              </a:rPr>
              <a:t>για τα οποία υπήρχε είτε υποχρέωση δήλωσής τους, ή καταβολής φόρου στην Ελλάδα</a:t>
            </a:r>
            <a:r>
              <a:rPr lang="el-GR" sz="2500" b="1" smtClean="0">
                <a:effectLst>
                  <a:outerShdw blurRad="38100" dist="38100" dir="2700000" algn="tl">
                    <a:srgbClr val="000000"/>
                  </a:outerShdw>
                </a:effectLst>
              </a:rPr>
              <a:t>  και τα οποία είναι κατατεθειμένα σε τράπεζες του εξωτερικού </a:t>
            </a:r>
            <a:r>
              <a:rPr lang="el-GR" sz="2500" b="1" u="sng" smtClean="0">
                <a:solidFill>
                  <a:schemeClr val="tx2"/>
                </a:solidFill>
                <a:effectLst>
                  <a:outerShdw blurRad="38100" dist="38100" dir="2700000" algn="tl">
                    <a:srgbClr val="000000"/>
                  </a:outerShdw>
                </a:effectLst>
              </a:rPr>
              <a:t>από φυσικά ή νομικά πρόσωπα, που υπόκεινται σε φόρο στην Ελλάδα</a:t>
            </a:r>
            <a:r>
              <a:rPr lang="el-GR" sz="2500" b="1" smtClean="0">
                <a:effectLst>
                  <a:outerShdw blurRad="38100" dist="38100" dir="2700000" algn="tl">
                    <a:srgbClr val="000000"/>
                  </a:outerShdw>
                </a:effectLst>
              </a:rPr>
              <a:t>. Έναρξη εφαρμογής </a:t>
            </a:r>
            <a:r>
              <a:rPr lang="el-GR" sz="2500" b="1" u="sng" smtClean="0">
                <a:solidFill>
                  <a:schemeClr val="tx2"/>
                </a:solidFill>
                <a:effectLst>
                  <a:outerShdw blurRad="38100" dist="38100" dir="2700000" algn="tl">
                    <a:srgbClr val="000000"/>
                  </a:outerShdw>
                </a:effectLst>
              </a:rPr>
              <a:t>από 15.4.2010 και λήξη 31.12.2010. </a:t>
            </a:r>
          </a:p>
          <a:p>
            <a:pPr>
              <a:lnSpc>
                <a:spcPct val="80000"/>
              </a:lnSpc>
              <a:defRPr/>
            </a:pPr>
            <a:r>
              <a:rPr lang="el-GR" sz="2500" b="1" smtClean="0">
                <a:effectLst>
                  <a:outerShdw blurRad="38100" dist="38100" dir="2700000" algn="tl">
                    <a:srgbClr val="000000"/>
                  </a:outerShdw>
                </a:effectLst>
              </a:rPr>
              <a:t>Προβλέπεται η εισαγωγή των κεφαλαίων αυτών και η κατάθεσή τους σε προθεσμιακό λογαριασμό στην Ελλάδα, διάρκειας τουλάχιστον 1 έτους, με την προϋπόθεση καταβολής φόρου </a:t>
            </a:r>
            <a:r>
              <a:rPr lang="el-GR" sz="2500" b="1" smtClean="0">
                <a:solidFill>
                  <a:srgbClr val="FFFF00"/>
                </a:solidFill>
                <a:effectLst>
                  <a:outerShdw blurRad="38100" dist="38100" dir="2700000" algn="tl">
                    <a:srgbClr val="000000"/>
                  </a:outerShdw>
                </a:effectLst>
              </a:rPr>
              <a:t>5%</a:t>
            </a:r>
            <a:r>
              <a:rPr lang="el-GR" sz="2500" b="1" smtClean="0">
                <a:effectLst>
                  <a:outerShdw blurRad="38100" dist="38100" dir="2700000" algn="tl">
                    <a:srgbClr val="000000"/>
                  </a:outerShdw>
                </a:effectLst>
              </a:rPr>
              <a:t> επί της αξίας των καταθέσεων με εξάντληση της φορολογικής υποχρέωσης.</a:t>
            </a:r>
          </a:p>
          <a:p>
            <a:pPr>
              <a:lnSpc>
                <a:spcPct val="80000"/>
              </a:lnSpc>
              <a:defRPr/>
            </a:pPr>
            <a:r>
              <a:rPr lang="el-GR" sz="2500" b="1" smtClean="0">
                <a:effectLst>
                  <a:outerShdw blurRad="38100" dist="38100" dir="2700000" algn="tl">
                    <a:srgbClr val="000000"/>
                  </a:outerShdw>
                </a:effectLst>
              </a:rPr>
              <a:t>Σε περίπτωση που τα κεφάλαια </a:t>
            </a:r>
            <a:r>
              <a:rPr lang="el-GR" sz="2500" b="1" smtClean="0">
                <a:solidFill>
                  <a:schemeClr val="tx2"/>
                </a:solidFill>
                <a:effectLst>
                  <a:outerShdw blurRad="38100" dist="38100" dir="2700000" algn="tl">
                    <a:srgbClr val="000000"/>
                  </a:outerShdw>
                </a:effectLst>
              </a:rPr>
              <a:t>μόνο δηλωθούν αλλά μείνουν κατατεθειμένα στην αλλοδαπή</a:t>
            </a:r>
            <a:r>
              <a:rPr lang="el-GR" sz="2500" b="1" smtClean="0">
                <a:effectLst>
                  <a:outerShdw blurRad="38100" dist="38100" dir="2700000" algn="tl">
                    <a:srgbClr val="000000"/>
                  </a:outerShdw>
                </a:effectLst>
              </a:rPr>
              <a:t>, ο συντελεστής φόρου ορίζεται σε </a:t>
            </a:r>
            <a:r>
              <a:rPr lang="el-GR" sz="2500" b="1" smtClean="0">
                <a:solidFill>
                  <a:srgbClr val="FFFF00"/>
                </a:solidFill>
                <a:effectLst>
                  <a:outerShdw blurRad="38100" dist="38100" dir="2700000" algn="tl">
                    <a:srgbClr val="000000"/>
                  </a:outerShdw>
                </a:effectLst>
              </a:rPr>
              <a:t>8%.</a:t>
            </a:r>
            <a:r>
              <a:rPr lang="el-GR" sz="2500" b="1" smtClean="0">
                <a:effectLst>
                  <a:outerShdw blurRad="38100" dist="38100" dir="2700000" algn="tl">
                    <a:srgbClr val="000000"/>
                  </a:outerShdw>
                </a:effectLst>
              </a:rPr>
              <a:t/>
            </a:r>
            <a:br>
              <a:rPr lang="el-GR" sz="2500" b="1" smtClean="0">
                <a:effectLst>
                  <a:outerShdw blurRad="38100" dist="38100" dir="2700000" algn="tl">
                    <a:srgbClr val="000000"/>
                  </a:outerShdw>
                </a:effectLst>
              </a:rPr>
            </a:br>
            <a:endParaRPr lang="en-US" sz="2500" b="1" smtClean="0">
              <a:solidFill>
                <a:schemeClr val="tx2"/>
              </a:solidFill>
              <a:effectLst>
                <a:outerShdw blurRad="38100" dist="38100" dir="2700000" algn="tl">
                  <a:srgbClr val="000000"/>
                </a:outerShdw>
              </a:effectLst>
            </a:endParaRPr>
          </a:p>
          <a:p>
            <a:pPr>
              <a:lnSpc>
                <a:spcPct val="80000"/>
              </a:lnSpc>
              <a:defRPr/>
            </a:pPr>
            <a:endParaRPr lang="en-US" sz="2200" b="1" smtClean="0">
              <a:effectLst>
                <a:outerShdw blurRad="38100" dist="38100" dir="2700000" algn="tl">
                  <a:srgbClr val="000000"/>
                </a:outerShdw>
              </a:effectLst>
            </a:endParaRPr>
          </a:p>
        </p:txBody>
      </p:sp>
      <p:pic>
        <p:nvPicPr>
          <p:cNvPr id="113666" name="Picture 3"/>
          <p:cNvPicPr>
            <a:picLocks noChangeAspect="1" noChangeArrowheads="1"/>
          </p:cNvPicPr>
          <p:nvPr/>
        </p:nvPicPr>
        <p:blipFill>
          <a:blip r:embed="rId2" cstate="print"/>
          <a:srcRect/>
          <a:stretch>
            <a:fillRect/>
          </a:stretch>
        </p:blipFill>
        <p:spPr bwMode="auto">
          <a:xfrm>
            <a:off x="0" y="42863"/>
            <a:ext cx="2124075" cy="45720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0" y="42863"/>
            <a:ext cx="9144000" cy="7489825"/>
          </a:xfrm>
        </p:spPr>
        <p:txBody>
          <a:bodyPr/>
          <a:lstStyle/>
          <a:p>
            <a:pPr>
              <a:lnSpc>
                <a:spcPct val="90000"/>
              </a:lnSpc>
              <a:buFontTx/>
              <a:buNone/>
              <a:defRPr/>
            </a:pPr>
            <a:r>
              <a:rPr lang="el-GR" sz="1400" b="1" dirty="0" smtClean="0">
                <a:solidFill>
                  <a:schemeClr val="tx2"/>
                </a:solidFill>
                <a:effectLst>
                  <a:outerShdw blurRad="38100" dist="38100" dir="2700000" algn="tl">
                    <a:srgbClr val="000000"/>
                  </a:outerShdw>
                </a:effectLst>
              </a:rPr>
              <a:t>	 </a:t>
            </a:r>
            <a:r>
              <a:rPr lang="en-US" sz="1400" b="1" dirty="0" smtClean="0">
                <a:solidFill>
                  <a:schemeClr val="tx2"/>
                </a:solidFill>
                <a:effectLst>
                  <a:outerShdw blurRad="38100" dist="38100" dir="2700000" algn="tl">
                    <a:srgbClr val="000000"/>
                  </a:outerShdw>
                </a:effectLst>
              </a:rPr>
              <a:t>                                         </a:t>
            </a:r>
            <a:r>
              <a:rPr lang="el-GR" sz="2000" b="1" dirty="0" smtClean="0">
                <a:solidFill>
                  <a:srgbClr val="B75417"/>
                </a:solidFill>
                <a:effectLst>
                  <a:outerShdw blurRad="38100" dist="38100" dir="2700000" algn="tl">
                    <a:srgbClr val="000000"/>
                  </a:outerShdw>
                </a:effectLst>
              </a:rPr>
              <a:t>ΕΝΘΑΡΡΥΝΣΗ ΕΠΑΝΑΠΑΤΡΙΣΜΟΥ ΚΕΦΑΛΑΙΩΝ</a:t>
            </a:r>
            <a:r>
              <a:rPr lang="el-GR" sz="2000" b="1" dirty="0" smtClean="0">
                <a:solidFill>
                  <a:schemeClr val="tx2"/>
                </a:solidFill>
                <a:effectLst>
                  <a:outerShdw blurRad="38100" dist="38100" dir="2700000" algn="tl">
                    <a:srgbClr val="000000"/>
                  </a:outerShdw>
                </a:effectLst>
              </a:rPr>
              <a:t> </a:t>
            </a:r>
          </a:p>
          <a:p>
            <a:pPr>
              <a:lnSpc>
                <a:spcPct val="90000"/>
              </a:lnSpc>
              <a:buFontTx/>
              <a:buNone/>
              <a:defRPr/>
            </a:pPr>
            <a:endParaRPr lang="el-GR" sz="800" b="1" dirty="0" smtClean="0">
              <a:solidFill>
                <a:schemeClr val="tx2"/>
              </a:solidFill>
              <a:effectLst>
                <a:outerShdw blurRad="38100" dist="38100" dir="2700000" algn="tl">
                  <a:srgbClr val="000000"/>
                </a:outerShdw>
              </a:effectLst>
            </a:endParaRPr>
          </a:p>
          <a:p>
            <a:pPr>
              <a:lnSpc>
                <a:spcPct val="90000"/>
              </a:lnSpc>
              <a:defRPr/>
            </a:pPr>
            <a:r>
              <a:rPr lang="el-GR" sz="2300" b="1" dirty="0" smtClean="0">
                <a:effectLst>
                  <a:outerShdw blurRad="38100" dist="38100" dir="2700000" algn="tl">
                    <a:srgbClr val="000000"/>
                  </a:outerShdw>
                </a:effectLst>
              </a:rPr>
              <a:t>Τα κεφάλαια (καταθέσεις και όχι άλλα τραπεζικά προϊόντα)  θα πρέπει </a:t>
            </a:r>
            <a:r>
              <a:rPr lang="el-GR" sz="2300" b="1" u="sng" dirty="0" smtClean="0">
                <a:solidFill>
                  <a:schemeClr val="tx2"/>
                </a:solidFill>
                <a:effectLst>
                  <a:outerShdw blurRad="38100" dist="38100" dir="2700000" algn="tl">
                    <a:srgbClr val="000000"/>
                  </a:outerShdw>
                </a:effectLst>
              </a:rPr>
              <a:t>να ήταν κατατεθειμένα στην αλλοδαπή κατά την 15.4.2010</a:t>
            </a:r>
            <a:r>
              <a:rPr lang="el-GR" sz="2300" b="1" dirty="0" smtClean="0">
                <a:effectLst>
                  <a:outerShdw blurRad="38100" dist="38100" dir="2700000" algn="tl">
                    <a:srgbClr val="000000"/>
                  </a:outerShdw>
                </a:effectLst>
              </a:rPr>
              <a:t>.</a:t>
            </a:r>
          </a:p>
          <a:p>
            <a:pPr>
              <a:lnSpc>
                <a:spcPct val="90000"/>
              </a:lnSpc>
              <a:defRPr/>
            </a:pPr>
            <a:r>
              <a:rPr lang="el-GR" sz="2300" b="1" dirty="0" smtClean="0">
                <a:effectLst>
                  <a:outerShdw blurRad="38100" dist="38100" dir="2700000" algn="tl">
                    <a:srgbClr val="000000"/>
                  </a:outerShdw>
                </a:effectLst>
              </a:rPr>
              <a:t>Η εισαγωγή γίνεται μέσω τράπεζας η οποία </a:t>
            </a:r>
            <a:r>
              <a:rPr lang="el-GR" sz="2300" b="1" dirty="0" smtClean="0">
                <a:solidFill>
                  <a:schemeClr val="tx2"/>
                </a:solidFill>
                <a:effectLst>
                  <a:outerShdw blurRad="38100" dist="38100" dir="2700000" algn="tl">
                    <a:srgbClr val="000000"/>
                  </a:outerShdw>
                </a:effectLst>
              </a:rPr>
              <a:t>διενεργεί την παρακράτηση και απόδοση του φόρου</a:t>
            </a:r>
            <a:r>
              <a:rPr lang="el-GR" sz="2300" b="1" dirty="0" smtClean="0">
                <a:effectLst>
                  <a:outerShdw blurRad="38100" dist="38100" dir="2700000" algn="tl">
                    <a:srgbClr val="000000"/>
                  </a:outerShdw>
                </a:effectLst>
              </a:rPr>
              <a:t>.</a:t>
            </a:r>
          </a:p>
          <a:p>
            <a:pPr>
              <a:lnSpc>
                <a:spcPct val="90000"/>
              </a:lnSpc>
              <a:defRPr/>
            </a:pPr>
            <a:r>
              <a:rPr lang="el-GR" sz="2300" b="1" dirty="0" smtClean="0">
                <a:effectLst>
                  <a:outerShdw blurRad="38100" dist="38100" dir="2700000" algn="tl">
                    <a:srgbClr val="000000"/>
                  </a:outerShdw>
                </a:effectLst>
              </a:rPr>
              <a:t>Όταν τα κεφάλαια δεν εισάγονται, ο φόρος 8% αποδίδεται από τον ίδιο τον υπόχρεο.</a:t>
            </a:r>
          </a:p>
          <a:p>
            <a:pPr>
              <a:lnSpc>
                <a:spcPct val="90000"/>
              </a:lnSpc>
              <a:defRPr/>
            </a:pPr>
            <a:r>
              <a:rPr lang="el-GR" sz="2300" b="1" dirty="0" smtClean="0">
                <a:effectLst>
                  <a:outerShdw blurRad="38100" dist="38100" dir="2700000" algn="tl">
                    <a:srgbClr val="000000"/>
                  </a:outerShdw>
                </a:effectLst>
              </a:rPr>
              <a:t>Τα κεφάλαια αυτά </a:t>
            </a:r>
            <a:r>
              <a:rPr lang="el-GR" sz="2300" b="1" u="sng" dirty="0" smtClean="0">
                <a:solidFill>
                  <a:schemeClr val="tx2"/>
                </a:solidFill>
                <a:effectLst>
                  <a:outerShdw blurRad="38100" dist="38100" dir="2700000" algn="tl">
                    <a:srgbClr val="000000"/>
                  </a:outerShdw>
                </a:effectLst>
              </a:rPr>
              <a:t>λαμβάνονται υπόψη για την κάλυψη ή τον περιορισμό τεκμηρίου.</a:t>
            </a:r>
          </a:p>
          <a:p>
            <a:pPr>
              <a:lnSpc>
                <a:spcPct val="90000"/>
              </a:lnSpc>
              <a:defRPr/>
            </a:pPr>
            <a:r>
              <a:rPr lang="el-GR" sz="2300" b="1" dirty="0" smtClean="0">
                <a:effectLst>
                  <a:outerShdw blurRad="38100" dist="38100" dir="2700000" algn="tl">
                    <a:srgbClr val="000000"/>
                  </a:outerShdw>
                </a:effectLst>
              </a:rPr>
              <a:t>Εάν τα κεφάλαια αυτά ή μέρος τους </a:t>
            </a:r>
            <a:r>
              <a:rPr lang="el-GR" sz="2300" b="1" u="sng" dirty="0" smtClean="0">
                <a:solidFill>
                  <a:schemeClr val="tx2"/>
                </a:solidFill>
                <a:effectLst>
                  <a:outerShdw blurRad="38100" dist="38100" dir="2700000" algn="tl">
                    <a:srgbClr val="000000"/>
                  </a:outerShdw>
                </a:effectLst>
              </a:rPr>
              <a:t>τοποθετηθούν σε επενδυτικές δραστηριότητες, προβλέπεται, η δυνατότητα επιστροφής 50% του φόρου</a:t>
            </a:r>
            <a:r>
              <a:rPr lang="el-GR" sz="2300" b="1" dirty="0" smtClean="0">
                <a:effectLst>
                  <a:outerShdw blurRad="38100" dist="38100" dir="2700000" algn="tl">
                    <a:srgbClr val="000000"/>
                  </a:outerShdw>
                </a:effectLst>
              </a:rPr>
              <a:t> που καταβλήθηκε και αναλογεί στην αξία της επένδυσης.</a:t>
            </a:r>
          </a:p>
          <a:p>
            <a:pPr>
              <a:lnSpc>
                <a:spcPct val="90000"/>
              </a:lnSpc>
              <a:defRPr/>
            </a:pPr>
            <a:r>
              <a:rPr lang="el-GR" sz="2300" b="1" dirty="0" smtClean="0">
                <a:effectLst>
                  <a:outerShdw blurRad="38100" dist="38100" dir="2700000" algn="tl">
                    <a:srgbClr val="000000"/>
                  </a:outerShdw>
                </a:effectLst>
              </a:rPr>
              <a:t>Μετά την παρέλευση της προθεσμίας (31.12.2010), οι ελληνικές αρχές ενεργοποιούν κάθε διεθνή ή ευρωπαϊκή συμφωνία προκειμένου να διαπιστώσουν τις καταθέσεις που διατηρούνται από τα πρόσωπα αυτά στην αλλοδαπή.</a:t>
            </a:r>
          </a:p>
          <a:p>
            <a:pPr>
              <a:lnSpc>
                <a:spcPct val="90000"/>
              </a:lnSpc>
              <a:defRPr/>
            </a:pPr>
            <a:r>
              <a:rPr lang="el-GR" sz="2300" b="1" dirty="0" smtClean="0">
                <a:effectLst>
                  <a:outerShdw blurRad="38100" dist="38100" dir="2700000" algn="tl">
                    <a:srgbClr val="000000"/>
                  </a:outerShdw>
                </a:effectLst>
              </a:rPr>
              <a:t>Οι ρυθμίσεις αυτές δεν επηρεάζουν την εφαρμογή του Ν.3691/2008 σχετικά με τη νομιμοποίηση εσόδων από παράνομες δραστηριότητες.</a:t>
            </a:r>
            <a:r>
              <a:rPr lang="el-GR" sz="2400" b="1" dirty="0" smtClean="0">
                <a:effectLst>
                  <a:outerShdw blurRad="38100" dist="38100" dir="2700000" algn="tl">
                    <a:srgbClr val="000000"/>
                  </a:outerShdw>
                </a:effectLst>
              </a:rPr>
              <a:t/>
            </a:r>
            <a:br>
              <a:rPr lang="el-GR" sz="2400" b="1" dirty="0" smtClean="0">
                <a:effectLst>
                  <a:outerShdw blurRad="38100" dist="38100" dir="2700000" algn="tl">
                    <a:srgbClr val="000000"/>
                  </a:outerShdw>
                </a:effectLst>
              </a:rPr>
            </a:br>
            <a:endParaRPr lang="en-US" sz="2400" b="1" dirty="0" smtClean="0">
              <a:solidFill>
                <a:schemeClr val="tx2"/>
              </a:solidFill>
              <a:effectLst>
                <a:outerShdw blurRad="38100" dist="38100" dir="2700000" algn="tl">
                  <a:srgbClr val="000000"/>
                </a:outerShdw>
              </a:effectLst>
            </a:endParaRPr>
          </a:p>
          <a:p>
            <a:pPr>
              <a:lnSpc>
                <a:spcPct val="90000"/>
              </a:lnSpc>
              <a:defRPr/>
            </a:pPr>
            <a:endParaRPr lang="en-US" sz="2000" b="1" dirty="0" smtClean="0">
              <a:effectLst>
                <a:outerShdw blurRad="38100" dist="38100" dir="2700000" algn="tl">
                  <a:srgbClr val="000000"/>
                </a:outerShdw>
              </a:effectLst>
            </a:endParaRPr>
          </a:p>
        </p:txBody>
      </p:sp>
      <p:pic>
        <p:nvPicPr>
          <p:cNvPr id="114690" name="Picture 3"/>
          <p:cNvPicPr>
            <a:picLocks noChangeAspect="1" noChangeArrowheads="1"/>
          </p:cNvPicPr>
          <p:nvPr/>
        </p:nvPicPr>
        <p:blipFill>
          <a:blip r:embed="rId2" cstate="print"/>
          <a:srcRect/>
          <a:stretch>
            <a:fillRect/>
          </a:stretch>
        </p:blipFill>
        <p:spPr bwMode="auto">
          <a:xfrm>
            <a:off x="0" y="42863"/>
            <a:ext cx="2124075" cy="361950"/>
          </a:xfrm>
          <a:prstGeom prst="rect">
            <a:avLst/>
          </a:prstGeom>
          <a:solidFill>
            <a:srgbClr val="FFFFFF"/>
          </a:solidFill>
          <a:ln w="9525" algn="ctr">
            <a:noFill/>
            <a:miter lim="800000"/>
            <a:headEnd/>
            <a:tailEnd/>
          </a:ln>
        </p:spPr>
      </p:pic>
    </p:spTree>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10882</TotalTime>
  <Words>5298</Words>
  <Application>Microsoft Office PowerPoint</Application>
  <PresentationFormat>On-screen Show (4:3)</PresentationFormat>
  <Paragraphs>1750</Paragraphs>
  <Slides>149</Slides>
  <Notes>1</Notes>
  <HiddenSlides>0</HiddenSlides>
  <MMClips>0</MMClips>
  <ScaleCrop>false</ScaleCrop>
  <HeadingPairs>
    <vt:vector size="4" baseType="variant">
      <vt:variant>
        <vt:lpstr>Theme</vt:lpstr>
      </vt:variant>
      <vt:variant>
        <vt:i4>1</vt:i4>
      </vt:variant>
      <vt:variant>
        <vt:lpstr>Slide Titles</vt:lpstr>
      </vt:variant>
      <vt:variant>
        <vt:i4>149</vt:i4>
      </vt:variant>
    </vt:vector>
  </HeadingPairs>
  <TitlesOfParts>
    <vt:vector size="150" baseType="lpstr">
      <vt:lpstr>Προεπιλεγμένη σχεδίαση</vt:lpstr>
      <vt:lpstr>    ΟΙ ΦΟΡΟΛΟΓΙΚΕΣ ΥΠΟΧΡΕΩΣΕΙΣ ΜΕΤΑ ΤΗΝ ΠΡΟΣΦΑΤΗ ΦΟΡΟΛΟΓΙΚΗ ΜΕΤΑΡΡΥΘΜΙΣΗ ΜΕ ΤΟΝ  Ν. 3842/2010   Παρουσίαση  4ης Ιανουαρίου 2011 Εισηγητής:  Τίμος Λιζάρδος  Δικηγόρος  -  Φορολογικός Σύμβουλος   Στην παρουσίαση περιλαμβάνονται  και διευκρινήσεις που έχουν δοθεί με  εγκυκλίους του Υπουργείου Οικονομικών καθώς  και διατάξεις  μεταγενέστερων νόμων  (Ν.3888/2010 και  Ν.3899/2010) </vt:lpstr>
      <vt:lpstr>Slide 2</vt:lpstr>
      <vt:lpstr>     ΟΙ ΚΥΡΙΟΤΕΡΕΣ ΑΛΛΑΓΕΣ ΣΤΗΝ     ΦΟΡΟΛΟΓΙΑ ΕΙΣΟΔΗΜΑΤΟΣ   -   ΦΥΣΙΚΩΝ ΠΡΟΣΩΠΩΝ -   ΠΡΟΣΩΠΙΚΩΝ ΕΤΑΙΡΙΩΝ  Ο.Ε. &amp;Ε.Ε    -   ΕΛΕΥΘΕΡΩΝ ΕΠΑΓΓΕΛΜΑΤΙΩΝ      </vt:lpstr>
      <vt:lpstr>          Η  Φορολογία Εισοδήματος Φυσικών Προσώπων είναι ένα κεφάλαιο  από εκείνα που υπέστησαν σημαντικής έκτασης αλλαγές με το Ν. 3842/2010. Η βασική φιλοσοφία των αλλαγών είναι  - Η  μείωση των  εισοδημάτων που απαλλάσσονται πλήρως από τον φόρο,  - Η  κατάργηση ή η αντικατάσταση πολλών περιπτώσεων δαπανών που αφαιρούνται από το εισόδημα με έκπτωση ποσοστού αυτών από τον φόρο.  - Η καθιέρωση αυστηρών κριτηρίων αντικειμενικού προσδιορισμού του εισοδήματος.  - O τρόπος  προσδιορισμού του φόρου. Καθιερώνεται για πρώτη φορά Ενιαία  Κλίμακα για όλους τους φορολογουμένους, ανεξάρτητα από την πηγή προέλευσης του εισοδήματος τους.      </vt:lpstr>
      <vt:lpstr>Φορολογία εισοδήματος – Φυσικά πρόσωπα</vt:lpstr>
      <vt:lpstr>Φορολογία εισοδήματος – Φυσικά πρόσωπα:</vt:lpstr>
      <vt:lpstr>                    Φορολογία εισοδήματος –  Φυσικά πρόσωπα</vt:lpstr>
      <vt:lpstr>    Φορολογία εισοδήματος – Φυσικά πρόσωπα: </vt:lpstr>
      <vt:lpstr>    Φορολογία εισοδήματος – Φυσικά πρόσωπα: </vt:lpstr>
      <vt:lpstr>  Φορολογία εισοδήματος – Φυσικά πρόσωπα </vt:lpstr>
      <vt:lpstr>  Φορολογία εισοδήματος – Φυσικά πρόσωπα </vt:lpstr>
      <vt:lpstr>  Φορολογία εισοδήματος – Φυσικά πρόσωπα </vt:lpstr>
      <vt:lpstr>  Φορολογία εισοδήματος – Φυσικά πρόσωπα </vt:lpstr>
      <vt:lpstr>  Φορολογία εισοδήματος – Φυσικά πρόσωπα </vt:lpstr>
      <vt:lpstr>  Φορολογία εισοδήματος – Φυσικά πρόσωπα: </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Slide 26</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 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Φορολογία εισοδήματος – Φυσικά πρόσωπα:</vt:lpstr>
      <vt:lpstr>  Φορολογία εισοδήματος  Κατάργηση αυτοτελούς φορολόγησης – τροποποίηση συντελεστών φορολογίας </vt:lpstr>
      <vt:lpstr> Φορολογία εισοδήματος   Τροποποίηση συντελεστών φορολογίας  </vt:lpstr>
      <vt:lpstr>  Φορολογία εισοδήματος   Τροποποίηση συντελεστών φορολογίας  </vt:lpstr>
      <vt:lpstr>     Φορολογία εισοδήματος    Τροποποίηση συντελεστών φορολογίας εμπορικών επιχειρήσεων   </vt:lpstr>
      <vt:lpstr> Παραδείγματα υπολογισμού φόρου σε ΟΕ και ΕΕ </vt:lpstr>
      <vt:lpstr> Παραδείγματα υπολογισμού φόρου σε ΟΕ και ΕΕ </vt:lpstr>
      <vt:lpstr> Φορολογία εισοδήματος  εμπορικών επιχειρήσεων </vt:lpstr>
      <vt:lpstr>Φορολογία εισοδήματος  Ελεύθερων Επαγγελματιών   </vt:lpstr>
      <vt:lpstr>Φορολογία εισοδήματος  Ελεύθερων Επαγγελματιών  </vt:lpstr>
      <vt:lpstr>Φορολογία εισοδήματος   Μισθωτών  </vt:lpstr>
      <vt:lpstr>Φορολογία εισοδήματος   Μισθωτών  </vt:lpstr>
      <vt:lpstr>Φορολογία εισοδήματος   Μισθωτών  </vt:lpstr>
      <vt:lpstr>Φορολογία εισοδήματος  Μισθωτών  </vt:lpstr>
      <vt:lpstr>Φορολογία εισοδήματος  Μισθωτών  </vt:lpstr>
      <vt:lpstr>      Φορολογία τόκων ομολογιακών δανείων που καταβάλλουν φυσικά πρόσωπα στην αλλοδαπή </vt:lpstr>
      <vt:lpstr> Φορολογία τόκων ομολογιακών δανείων και τόκων που καταβάλλουν φυσικά πρόσωπα στην αλλοδαπή </vt:lpstr>
      <vt:lpstr>Άλλα θέματα</vt:lpstr>
      <vt:lpstr>Άλλα θέματα</vt:lpstr>
      <vt:lpstr>Άλλα θέματα</vt:lpstr>
      <vt:lpstr>Άλλα θέματα</vt:lpstr>
      <vt:lpstr>Άλλα θέματα</vt:lpstr>
      <vt:lpstr>      ΦΟΡΟΛΟΓΙΑ ΕΙΣΟΔΗΜΑΤΟΣ  ΝΟΜΙΚΩΝ ΠΡΟΣΩΠΩΝ Α.Ε., Ε.Π.Ε. &amp; ΥΠΟΚ/ΤΩΝ ΑΛΛΟΔΑΠΩΝ ΕΤΑΙΡΙΩΝ       </vt:lpstr>
      <vt:lpstr>      Μεταβολή στους φορολογικούς  συντελεστές νομικών προσώπων  (ΑΕ, ΕΠΕ, υποκ/των αλλοδαπών  ΑΕ &amp; ΕΠΕ )  - Υπολογισμός φόρου και προκαταβολής       </vt:lpstr>
      <vt:lpstr>Slide 67</vt:lpstr>
      <vt:lpstr>Slide 68</vt:lpstr>
      <vt:lpstr>Slide 69</vt:lpstr>
      <vt:lpstr>Slide 70</vt:lpstr>
      <vt:lpstr>  ΕΙΔΙΚΕΣ ΡΥΘΜΙΣΕΙΣ ΓΙΑ ΣΥΝΑΛΛΑΓΕΣ  ΜΕ ΕΤΑΙΡΙΕΣ ΕΓΚΑΤΕΣΤΗΜΕΝΕΣ ΣΕ    - Ι. ΜΗ ΣΥΝΕΡΓΑΣΙΜΑ ΚΡΑΤΗ                                  ΚΑΙ    - ΙΙ. ΚΡΑΤΗ ΜΕ ΠΡΟΝΟΜΙΑΚΟ         ΦΟΡΟΛΟΓΙΚΟ ΚΑΘΕΣΤΩΣ  (Νέα άρθρα 51Α  και 51Β Κ.Φ.Ε)  Οι διατάξεις εφαρμόζονται για δαπάνες που πραγματοποιούνται από 1.1.2010 και μετά.    </vt:lpstr>
      <vt:lpstr>Slide 72</vt:lpstr>
      <vt:lpstr>               ΔΕΝ ΕΚΠΙΠΤΟΝΤΑΙ  ΑΠΟ ΤΑ ΦΟΡΟΛΟΓΗΤΕΑ ΕΣΟΔΑ ΕΛΛΗΝΙΚΗΣ ΕΠΙΧΕΙΡΗΣΗΣ  </vt:lpstr>
      <vt:lpstr>                 ΔΕΝ ΕΚΠΙΠΤΟΝΤΑΙ  ΑΠΌ ΤΑ ΦΟΡΟΛΟΓΗΤΕΑ ΕΣΟΔΑ ΕΛΛΗΝΙΚΗΣ ΕΠΙΧΕΙΡΗΣΗΣ  </vt:lpstr>
      <vt:lpstr> </vt:lpstr>
      <vt:lpstr> ΠΡΟΣΑΥΞΑΝΟΝΤΑΙ  ΤΑ ΦΟΡΟΛΟΓΗΤΕΑ ΕΣΟΔΑ  ΕΛΛΗΝΙΚΗΣ  ΕΠΙΧΕΙΡΗΣΗΣ  </vt:lpstr>
      <vt:lpstr>ΠΑΡΑΔΕΙΓΜΑ </vt:lpstr>
      <vt:lpstr> ΠΡΟΣΑΥΞΑΝΟΝΤΑΙ  ΤΑ ΦΟΡΟΛΟΓΗΤΕΑ ΕΣΟΔΑ  ΕΛΛΗΝΙΚΗΣ  ΕΠΙΧΕΙΡΗΣΗΣ  </vt:lpstr>
      <vt:lpstr> ΠΑΡΑΔΕΙΓΜΑ </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Νέο Φορολογικό Νομοσχέδιο  του 2000</dc:title>
  <dc:creator>..</dc:creator>
  <cp:lastModifiedBy>tlizardos</cp:lastModifiedBy>
  <cp:revision>147</cp:revision>
  <dcterms:created xsi:type="dcterms:W3CDTF">2000-11-08T08:47:39Z</dcterms:created>
  <dcterms:modified xsi:type="dcterms:W3CDTF">2011-01-06T12:00:33Z</dcterms:modified>
</cp:coreProperties>
</file>