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6" r:id="rId2"/>
    <p:sldId id="356" r:id="rId3"/>
    <p:sldId id="355" r:id="rId4"/>
    <p:sldId id="387" r:id="rId5"/>
    <p:sldId id="257" r:id="rId6"/>
    <p:sldId id="388" r:id="rId7"/>
    <p:sldId id="358" r:id="rId8"/>
    <p:sldId id="370" r:id="rId9"/>
    <p:sldId id="371" r:id="rId10"/>
    <p:sldId id="385" r:id="rId11"/>
    <p:sldId id="384" r:id="rId12"/>
    <p:sldId id="357" r:id="rId13"/>
    <p:sldId id="367" r:id="rId14"/>
    <p:sldId id="372" r:id="rId15"/>
    <p:sldId id="383" r:id="rId16"/>
    <p:sldId id="374" r:id="rId17"/>
    <p:sldId id="375" r:id="rId18"/>
    <p:sldId id="386" r:id="rId19"/>
    <p:sldId id="376" r:id="rId20"/>
    <p:sldId id="377" r:id="rId21"/>
    <p:sldId id="378" r:id="rId22"/>
    <p:sldId id="379" r:id="rId23"/>
    <p:sldId id="380" r:id="rId24"/>
    <p:sldId id="389" r:id="rId25"/>
    <p:sldId id="381" r:id="rId26"/>
    <p:sldId id="390" r:id="rId27"/>
    <p:sldId id="365" r:id="rId28"/>
    <p:sldId id="366" r:id="rId2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thodios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3300"/>
    <a:srgbClr val="00CC00"/>
    <a:srgbClr val="FF9900"/>
    <a:srgbClr val="FFFF99"/>
    <a:srgbClr val="FFFFFF"/>
    <a:srgbClr val="FFFFCC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1122" autoAdjust="0"/>
  </p:normalViewPr>
  <p:slideViewPr>
    <p:cSldViewPr>
      <p:cViewPr>
        <p:scale>
          <a:sx n="102" d="100"/>
          <a:sy n="102" d="100"/>
        </p:scale>
        <p:origin x="-228" y="1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BFA41-F0C1-46B5-9D2F-DB1CEA83F4EE}" type="datetimeFigureOut">
              <a:rPr lang="el-GR" smtClean="0"/>
              <a:pPr/>
              <a:t>6/3/2011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2A365-EAAA-45AE-8D59-49735D7167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A1610-D76A-463E-86C3-FF9BE374A887}" type="datetimeFigureOut">
              <a:rPr lang="el-GR" smtClean="0"/>
              <a:pPr/>
              <a:t>6/3/2011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599F-C832-44FA-879D-B34817791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638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638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39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39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639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639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39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16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42DD3F-FEED-42FE-A4E6-C71C2FA93D1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FECF1-B73F-4929-86C9-FBACDF5E2D8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79F0B-3C25-43FB-A724-E3B24A39FC5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1D925B-E275-40F8-A999-EE36042A358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7361FD-6B25-45EB-850A-3E58F6707A8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EE3CB-113E-4BBE-AE90-7ED5AEFFA7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4DED9-B7DD-4831-B848-703879D5BA7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37DA4-B2B9-4CD2-9F49-07538E34E29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A50D0-075D-4878-8A6C-D7DB904115C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CF7C2-4CE1-4C35-AAAE-7F749568588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2A48E-6C80-4EFE-89B9-0B9B62FE1A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7D11B-047C-4B63-A595-E8FDCDDF291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7929-CA33-4B50-9486-8FD46F46A92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536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EDB29FE2-83A6-4C9F-B757-EB6139E092CE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emel.g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200" dirty="0" smtClean="0">
                <a:solidFill>
                  <a:srgbClr val="0000FF"/>
                </a:solidFill>
                <a:latin typeface="Arial Black" pitchFamily="34" charset="0"/>
              </a:rPr>
              <a:t>ΕΛΕΓΧΟΣ ΟΙΚΟΝΟΜΙΚΩΝ ΚΑΤΑΣΤΑΣΕΩΝ</a:t>
            </a:r>
          </a:p>
          <a:p>
            <a:pPr>
              <a:lnSpc>
                <a:spcPct val="90000"/>
              </a:lnSpc>
            </a:pPr>
            <a:r>
              <a:rPr lang="el-GR" sz="2200" dirty="0" smtClean="0">
                <a:solidFill>
                  <a:srgbClr val="0000FF"/>
                </a:solidFill>
                <a:latin typeface="Arial Black" pitchFamily="34" charset="0"/>
              </a:rPr>
              <a:t>ΤΡΑΠΕΖΑΣ</a:t>
            </a:r>
          </a:p>
          <a:p>
            <a:pPr>
              <a:lnSpc>
                <a:spcPct val="90000"/>
              </a:lnSpc>
            </a:pP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1600" dirty="0" smtClean="0">
                <a:solidFill>
                  <a:schemeClr val="hlink"/>
                </a:solidFill>
                <a:latin typeface="Arial Black" pitchFamily="34" charset="0"/>
              </a:rPr>
              <a:t>Οργάνωση: Πανεπιστήμιο Αιγαίου</a:t>
            </a:r>
            <a:endParaRPr lang="el-GR" sz="1600" dirty="0">
              <a:solidFill>
                <a:schemeClr val="hlink"/>
              </a:solidFill>
              <a:latin typeface="Arial Black" pitchFamily="34" charset="0"/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90650" y="1700213"/>
            <a:ext cx="6361113" cy="1512887"/>
          </a:xfrm>
          <a:noFill/>
          <a:ln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42DD3F-FEED-42FE-A4E6-C71C2FA93D1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4000496" y="428604"/>
            <a:ext cx="32598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800" b="1" kern="0" dirty="0" smtClean="0">
                <a:solidFill>
                  <a:srgbClr val="000000"/>
                </a:solidFill>
                <a:latin typeface="Arial"/>
              </a:rPr>
              <a:t>    </a:t>
            </a:r>
            <a:endParaRPr lang="el-GR" sz="2800" b="1" kern="0" dirty="0" smtClean="0">
              <a:solidFill>
                <a:srgbClr val="B2B2B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2300" y="1100064"/>
            <a:ext cx="56245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000" b="1" kern="0" dirty="0" smtClean="0">
                <a:solidFill>
                  <a:srgbClr val="000000"/>
                </a:solidFill>
                <a:latin typeface="Arial"/>
              </a:rPr>
              <a:t>ΕΞΩΤΕΡΙΚΟΣ ΕΛΕΓΧΟΣ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48038" y="620712"/>
            <a:ext cx="57959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Γενικά περί </a:t>
            </a:r>
            <a:r>
              <a:rPr lang="el-GR" sz="2800" dirty="0" err="1" smtClean="0">
                <a:solidFill>
                  <a:srgbClr val="0000FF"/>
                </a:solidFill>
              </a:rPr>
              <a:t>Οικ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l-GR" sz="2800" dirty="0" err="1" smtClean="0">
                <a:solidFill>
                  <a:srgbClr val="0000FF"/>
                </a:solidFill>
              </a:rPr>
              <a:t>ών</a:t>
            </a:r>
            <a:r>
              <a:rPr lang="el-GR" sz="2800" dirty="0" smtClean="0">
                <a:solidFill>
                  <a:srgbClr val="0000FF"/>
                </a:solidFill>
              </a:rPr>
              <a:t> Κατ/</a:t>
            </a:r>
            <a:r>
              <a:rPr lang="el-GR" sz="2800" dirty="0" err="1" smtClean="0">
                <a:solidFill>
                  <a:srgbClr val="0000FF"/>
                </a:solidFill>
              </a:rPr>
              <a:t>σεων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571472" y="1628800"/>
            <a:ext cx="8929750" cy="5229200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>
                <a:solidFill>
                  <a:srgbClr val="0000CC"/>
                </a:solidFill>
                <a:latin typeface="Arial Black" pitchFamily="34" charset="0"/>
              </a:rPr>
              <a:t>Σώμα Ορκωτών Ελεγκτών Λογιστών (ΣΟΕΛ)</a:t>
            </a:r>
          </a:p>
          <a:p>
            <a:pPr>
              <a:buClr>
                <a:srgbClr val="0000CC"/>
              </a:buClr>
            </a:pPr>
            <a:r>
              <a:rPr lang="el-GR" sz="2000" b="1" dirty="0" smtClean="0"/>
              <a:t> </a:t>
            </a:r>
            <a:r>
              <a:rPr lang="el-GR" sz="2000" kern="1200" dirty="0" smtClean="0">
                <a:solidFill>
                  <a:srgbClr val="0000FF"/>
                </a:solidFill>
                <a:latin typeface="Arial Black" pitchFamily="34" charset="0"/>
              </a:rPr>
              <a:t>Μέλη του ΣΟΕΛ:</a:t>
            </a:r>
            <a:r>
              <a:rPr lang="el-GR" sz="2400" b="1" dirty="0" smtClean="0">
                <a:solidFill>
                  <a:srgbClr val="0000FF"/>
                </a:solidFill>
              </a:rPr>
              <a:t> 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Ορκωτοί Ελεγκτές, Επίκουροι, Δόκιμοι και Ασκούμενοι</a:t>
            </a:r>
            <a:endParaRPr lang="el-GR" sz="2200" b="1" dirty="0" smtClean="0"/>
          </a:p>
          <a:p>
            <a:pPr>
              <a:buNone/>
            </a:pPr>
            <a:r>
              <a:rPr lang="el-GR" sz="800" b="1" dirty="0" smtClean="0"/>
              <a:t/>
            </a:r>
            <a:br>
              <a:rPr lang="el-GR" sz="800" b="1" dirty="0" smtClean="0"/>
            </a:br>
            <a:endParaRPr lang="el-GR" sz="800" b="1" dirty="0" smtClean="0"/>
          </a:p>
          <a:p>
            <a:pPr>
              <a:buClrTx/>
            </a:pPr>
            <a:r>
              <a:rPr lang="el-GR" sz="2000" kern="1200" dirty="0" smtClean="0">
                <a:solidFill>
                  <a:srgbClr val="0000FF"/>
                </a:solidFill>
                <a:latin typeface="Arial Black" pitchFamily="34" charset="0"/>
              </a:rPr>
              <a:t>Προσόντα εγγραφής Ασκούμενου: 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Ελληνική ιθαγένεια ή υπήκοος ΕΚ με μόνιμη κατοικία Ελλάδα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Κάτοχος πτυχίου Οικονομικών Σπουδών</a:t>
            </a:r>
            <a:br>
              <a:rPr lang="el-GR" sz="1600" b="1" dirty="0" smtClean="0"/>
            </a:br>
            <a:r>
              <a:rPr lang="el-GR" sz="1600" b="1" dirty="0" smtClean="0"/>
              <a:t/>
            </a:r>
            <a:br>
              <a:rPr lang="el-GR" sz="1600" b="1" dirty="0" smtClean="0"/>
            </a:br>
            <a:endParaRPr lang="el-GR" sz="600" b="1" dirty="0" smtClean="0"/>
          </a:p>
          <a:p>
            <a:pPr>
              <a:buClrTx/>
            </a:pPr>
            <a:r>
              <a:rPr lang="el-GR" sz="2000" kern="1200" dirty="0" smtClean="0">
                <a:solidFill>
                  <a:srgbClr val="0000FF"/>
                </a:solidFill>
                <a:latin typeface="Arial Black" pitchFamily="34" charset="0"/>
              </a:rPr>
              <a:t>Βαθμίδες: 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Ασκούμενος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Δόκιμος – δύο χρόνια Ασκούμενος / εξετάσεις ενότητας Α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Επίκουρος – δύο χρόνια Δόκιμος / εξετάσεις ενότητας Β</a:t>
            </a:r>
          </a:p>
          <a:p>
            <a:pPr lvl="1">
              <a:buClr>
                <a:srgbClr val="0000CC"/>
              </a:buClr>
            </a:pPr>
            <a:r>
              <a:rPr lang="el-GR" sz="1600" b="1" dirty="0" smtClean="0"/>
              <a:t>Ορκωτός – τρία χρόνια Επίκουρος / εξετάσεις ενότητας Γ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4000496" y="428604"/>
            <a:ext cx="32598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800" b="1" kern="0" dirty="0" smtClean="0">
                <a:solidFill>
                  <a:srgbClr val="000000"/>
                </a:solidFill>
                <a:latin typeface="Arial"/>
              </a:rPr>
              <a:t>    </a:t>
            </a:r>
            <a:endParaRPr lang="el-GR" sz="2800" b="1" kern="0" dirty="0" smtClean="0">
              <a:solidFill>
                <a:srgbClr val="B2B2B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2300" y="1100064"/>
            <a:ext cx="56245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000" b="1" kern="0" dirty="0" smtClean="0">
                <a:solidFill>
                  <a:srgbClr val="000000"/>
                </a:solidFill>
                <a:latin typeface="Arial"/>
              </a:rPr>
              <a:t>ΕΞΩΤΕΡΙΚΟΣ ΕΛΕΓΧΟΣ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48038" y="620712"/>
            <a:ext cx="57959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Γενικά περί </a:t>
            </a:r>
            <a:r>
              <a:rPr lang="el-GR" sz="2800" dirty="0" err="1" smtClean="0">
                <a:solidFill>
                  <a:srgbClr val="0000FF"/>
                </a:solidFill>
              </a:rPr>
              <a:t>Οικ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l-GR" sz="2800" dirty="0" err="1" smtClean="0">
                <a:solidFill>
                  <a:srgbClr val="0000FF"/>
                </a:solidFill>
              </a:rPr>
              <a:t>ών</a:t>
            </a:r>
            <a:r>
              <a:rPr lang="el-GR" sz="2800" dirty="0" smtClean="0">
                <a:solidFill>
                  <a:srgbClr val="0000FF"/>
                </a:solidFill>
              </a:rPr>
              <a:t> Κατ/</a:t>
            </a:r>
            <a:r>
              <a:rPr lang="el-GR" sz="2800" dirty="0" err="1" smtClean="0">
                <a:solidFill>
                  <a:srgbClr val="0000FF"/>
                </a:solidFill>
              </a:rPr>
              <a:t>σεων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571472" y="1628800"/>
            <a:ext cx="8929750" cy="5229200"/>
          </a:xfrm>
        </p:spPr>
        <p:txBody>
          <a:bodyPr/>
          <a:lstStyle/>
          <a:p>
            <a:pPr>
              <a:buNone/>
            </a:pPr>
            <a:r>
              <a:rPr lang="el-GR" sz="2400" kern="1200" dirty="0" smtClean="0">
                <a:solidFill>
                  <a:srgbClr val="0000FF"/>
                </a:solidFill>
                <a:latin typeface="Arial Black" pitchFamily="34" charset="0"/>
              </a:rPr>
              <a:t>Επιτροπή Λογιστικής Τυποποίησης και Ελέγχων (ΕΛΤΕ)</a:t>
            </a:r>
            <a:endParaRPr lang="en-US" sz="2000" kern="12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ClrTx/>
            </a:pPr>
            <a:r>
              <a:rPr lang="el-GR" sz="2400" kern="1200" dirty="0" smtClean="0">
                <a:solidFill>
                  <a:srgbClr val="0000FF"/>
                </a:solidFill>
                <a:latin typeface="Arial Black" pitchFamily="34" charset="0"/>
              </a:rPr>
              <a:t>Αρμοδιότητες:</a:t>
            </a:r>
            <a:r>
              <a:rPr lang="el-GR" sz="2400" b="1" dirty="0" smtClean="0">
                <a:solidFill>
                  <a:srgbClr val="0000FF"/>
                </a:solidFill>
              </a:rPr>
              <a:t> </a:t>
            </a:r>
          </a:p>
          <a:p>
            <a:pPr>
              <a:buNone/>
            </a:pPr>
            <a:r>
              <a:rPr lang="el-GR" sz="2400" b="1" dirty="0" smtClean="0">
                <a:solidFill>
                  <a:srgbClr val="0000FF"/>
                </a:solidFill>
              </a:rPr>
              <a:t>	</a:t>
            </a:r>
            <a:r>
              <a:rPr lang="el-GR" sz="2000" b="1" dirty="0" smtClean="0"/>
              <a:t>Η ΕΛΤΕ είναι η εποπτική αρχή του </a:t>
            </a:r>
            <a:r>
              <a:rPr lang="el-GR" sz="2000" b="1" dirty="0" err="1" smtClean="0"/>
              <a:t>ελεγκτικολογιστικού</a:t>
            </a:r>
            <a:r>
              <a:rPr lang="el-GR" sz="2000" b="1" dirty="0" smtClean="0"/>
              <a:t> επαγγέλματος.</a:t>
            </a:r>
            <a:endParaRPr lang="el-GR" sz="2400" b="1" dirty="0" smtClean="0"/>
          </a:p>
          <a:p>
            <a:pPr>
              <a:buNone/>
            </a:pPr>
            <a:endParaRPr lang="el-GR" sz="800" b="1" dirty="0" smtClean="0"/>
          </a:p>
          <a:p>
            <a:pPr>
              <a:buClrTx/>
            </a:pPr>
            <a:r>
              <a:rPr lang="el-GR" sz="2400" kern="1200" dirty="0" smtClean="0">
                <a:solidFill>
                  <a:srgbClr val="0000FF"/>
                </a:solidFill>
                <a:latin typeface="Arial Black" pitchFamily="34" charset="0"/>
              </a:rPr>
              <a:t>Αποστολή: </a:t>
            </a:r>
          </a:p>
          <a:p>
            <a:pPr>
              <a:buNone/>
            </a:pPr>
            <a:r>
              <a:rPr lang="el-GR" sz="2400" b="1" dirty="0" smtClean="0">
                <a:solidFill>
                  <a:srgbClr val="0000FF"/>
                </a:solidFill>
              </a:rPr>
              <a:t>	</a:t>
            </a:r>
            <a:r>
              <a:rPr lang="el-GR" sz="2000" b="1" dirty="0" smtClean="0"/>
              <a:t>Η ενδυνάμωση της εμπιστοσύνης στη λειτουργία του ελεγκτικού και λογιστικού θεσμού.</a:t>
            </a:r>
            <a:endParaRPr lang="el-GR" sz="2400" b="1" dirty="0" smtClean="0"/>
          </a:p>
          <a:p>
            <a:pPr>
              <a:buNone/>
            </a:pPr>
            <a:endParaRPr lang="el-GR" sz="800" b="1" dirty="0" smtClean="0"/>
          </a:p>
          <a:p>
            <a:pPr>
              <a:buClrTx/>
            </a:pPr>
            <a:r>
              <a:rPr lang="el-GR" sz="2400" kern="1200" dirty="0" smtClean="0">
                <a:solidFill>
                  <a:srgbClr val="0000FF"/>
                </a:solidFill>
                <a:latin typeface="Arial Black" pitchFamily="34" charset="0"/>
              </a:rPr>
              <a:t>Στόχοι: </a:t>
            </a:r>
          </a:p>
          <a:p>
            <a:pPr>
              <a:buNone/>
            </a:pPr>
            <a:r>
              <a:rPr lang="el-GR" sz="2400" b="1" dirty="0" smtClean="0">
                <a:solidFill>
                  <a:srgbClr val="0000FF"/>
                </a:solidFill>
              </a:rPr>
              <a:t>	</a:t>
            </a:r>
            <a:r>
              <a:rPr lang="el-GR" sz="2000" b="1" dirty="0" smtClean="0"/>
              <a:t>Η διασφάλιση της ποιότητας των ελεγκτικών υπηρεσιών και ενίσχυση της αξιοπιστίας και διαφάνειας της χρηματοοικονομικής πληροφόρησης</a:t>
            </a:r>
            <a:endParaRPr lang="el-GR" sz="2400" b="1" dirty="0" smtClean="0"/>
          </a:p>
          <a:p>
            <a:pPr>
              <a:buNone/>
            </a:pPr>
            <a:endParaRPr lang="el-GR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643866" cy="4929222"/>
          </a:xfrm>
        </p:spPr>
        <p:txBody>
          <a:bodyPr/>
          <a:lstStyle/>
          <a:p>
            <a:pPr algn="ctr"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Arial Black" pitchFamily="34" charset="0"/>
              </a:rPr>
              <a:t>ΙΣΟΛΟΓΙΣΜΟΣ (</a:t>
            </a:r>
            <a:r>
              <a:rPr lang="el-GR" sz="1800" b="1" dirty="0" smtClean="0">
                <a:solidFill>
                  <a:srgbClr val="0000FF"/>
                </a:solidFill>
                <a:latin typeface="Arial Black" pitchFamily="34" charset="0"/>
              </a:rPr>
              <a:t>σε δις ευρώ</a:t>
            </a:r>
            <a:r>
              <a:rPr lang="el-GR" sz="2000" b="1" dirty="0" smtClean="0">
                <a:solidFill>
                  <a:srgbClr val="0000FF"/>
                </a:solidFill>
                <a:latin typeface="Arial Black" pitchFamily="34" charset="0"/>
              </a:rPr>
              <a:t>)</a:t>
            </a:r>
          </a:p>
          <a:p>
            <a:pPr>
              <a:buNone/>
            </a:pPr>
            <a:r>
              <a:rPr lang="el-GR" sz="2000" b="1" u="sng" dirty="0" smtClean="0">
                <a:solidFill>
                  <a:srgbClr val="0000FF"/>
                </a:solidFill>
              </a:rPr>
              <a:t>Ενεργητικό</a:t>
            </a:r>
          </a:p>
          <a:p>
            <a:pPr>
              <a:buNone/>
            </a:pPr>
            <a:r>
              <a:rPr lang="el-GR" sz="2000" b="1" dirty="0" smtClean="0"/>
              <a:t>Ταμείο και διαθέσιμα			  	  	  6	  </a:t>
            </a:r>
          </a:p>
          <a:p>
            <a:pPr>
              <a:buNone/>
            </a:pPr>
            <a:r>
              <a:rPr lang="el-GR" sz="2000" b="1" dirty="0" smtClean="0"/>
              <a:t>Επενδυτικό Χαρτοφυλάκιο	  	  		  8</a:t>
            </a:r>
          </a:p>
          <a:p>
            <a:pPr>
              <a:buNone/>
            </a:pPr>
            <a:r>
              <a:rPr lang="el-GR" sz="2000" b="1" dirty="0" smtClean="0"/>
              <a:t>Δάνεια σε </a:t>
            </a:r>
            <a:r>
              <a:rPr lang="el-GR" sz="2000" b="1" dirty="0" err="1" smtClean="0"/>
              <a:t>επιχ</a:t>
            </a:r>
            <a:r>
              <a:rPr lang="el-GR" sz="2000" b="1" dirty="0" smtClean="0"/>
              <a:t>/σεις – ιδιώτες, μείον προβλέψεις	34</a:t>
            </a:r>
          </a:p>
          <a:p>
            <a:pPr>
              <a:buNone/>
            </a:pPr>
            <a:r>
              <a:rPr lang="el-GR" sz="2000" b="1" dirty="0" smtClean="0"/>
              <a:t>Πάγια και λοιπά στοιχεία ενεργητικού  		</a:t>
            </a:r>
            <a:r>
              <a:rPr lang="el-GR" sz="2000" b="1" u="sng" dirty="0" smtClean="0"/>
              <a:t>  2</a:t>
            </a:r>
          </a:p>
          <a:p>
            <a:pPr>
              <a:buNone/>
            </a:pPr>
            <a:r>
              <a:rPr lang="el-GR" sz="2000" b="1" dirty="0" smtClean="0"/>
              <a:t>	Σύνολο Ενεργητικού				50</a:t>
            </a:r>
          </a:p>
          <a:p>
            <a:pPr>
              <a:buNone/>
            </a:pPr>
            <a:endParaRPr lang="el-GR" sz="900" b="1" dirty="0" smtClean="0"/>
          </a:p>
          <a:p>
            <a:pPr>
              <a:buNone/>
            </a:pPr>
            <a:r>
              <a:rPr lang="el-GR" sz="2000" b="1" u="sng" dirty="0" smtClean="0">
                <a:solidFill>
                  <a:srgbClr val="0000FF"/>
                </a:solidFill>
              </a:rPr>
              <a:t>Παθητικό &amp; Καθαρή Θέση</a:t>
            </a:r>
          </a:p>
          <a:p>
            <a:pPr>
              <a:buNone/>
            </a:pPr>
            <a:r>
              <a:rPr lang="el-GR" sz="2000" b="1" dirty="0" smtClean="0"/>
              <a:t>Υποχρεώσεις προς άλλες τράπεζες			14</a:t>
            </a:r>
          </a:p>
          <a:p>
            <a:pPr>
              <a:buNone/>
            </a:pPr>
            <a:r>
              <a:rPr lang="el-GR" sz="2000" b="1" dirty="0" smtClean="0"/>
              <a:t>Καταθέσεις πελατών					30</a:t>
            </a:r>
          </a:p>
          <a:p>
            <a:pPr>
              <a:buNone/>
            </a:pPr>
            <a:r>
              <a:rPr lang="el-GR" sz="2000" b="1" dirty="0" smtClean="0"/>
              <a:t>Λοιπές υποχρεώσεις			  		  2</a:t>
            </a:r>
          </a:p>
          <a:p>
            <a:pPr>
              <a:buNone/>
            </a:pPr>
            <a:r>
              <a:rPr lang="el-GR" sz="2000" b="1" dirty="0" smtClean="0"/>
              <a:t>Καθαρή θέση (ίδια κεφάλαια)				 </a:t>
            </a:r>
            <a:r>
              <a:rPr lang="el-GR" sz="2000" b="1" u="sng" dirty="0" smtClean="0"/>
              <a:t> 4</a:t>
            </a:r>
          </a:p>
          <a:p>
            <a:pPr>
              <a:buNone/>
            </a:pPr>
            <a:r>
              <a:rPr lang="el-GR" sz="2000" b="1" dirty="0" smtClean="0"/>
              <a:t>	Σύνολο Παθητικού και Καθαρής Θέσης 		50</a:t>
            </a:r>
          </a:p>
          <a:p>
            <a:pPr>
              <a:buNone/>
            </a:pPr>
            <a:endParaRPr lang="el-GR" sz="2000" b="1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2987824" y="428604"/>
            <a:ext cx="6156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7" name="Rectangle 6"/>
          <p:cNvSpPr/>
          <p:nvPr/>
        </p:nvSpPr>
        <p:spPr>
          <a:xfrm>
            <a:off x="2808312" y="980728"/>
            <a:ext cx="6156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000" dirty="0" smtClean="0"/>
              <a:t>Υπόδειγμα Συν/</a:t>
            </a:r>
            <a:r>
              <a:rPr lang="el-GR" sz="2000" dirty="0" err="1" smtClean="0"/>
              <a:t>κών</a:t>
            </a:r>
            <a:r>
              <a:rPr lang="el-GR" sz="2000" dirty="0" smtClean="0"/>
              <a:t> </a:t>
            </a:r>
            <a:r>
              <a:rPr lang="el-GR" sz="2000" dirty="0" err="1" smtClean="0"/>
              <a:t>Οικ</a:t>
            </a:r>
            <a:r>
              <a:rPr lang="el-GR" sz="2000" dirty="0" smtClean="0"/>
              <a:t>/</a:t>
            </a:r>
            <a:r>
              <a:rPr lang="el-GR" sz="2000" dirty="0" err="1" smtClean="0"/>
              <a:t>κών</a:t>
            </a:r>
            <a:r>
              <a:rPr lang="el-GR" sz="2000" dirty="0" smtClean="0"/>
              <a:t> Κατ/</a:t>
            </a:r>
            <a:r>
              <a:rPr lang="el-GR" sz="2000" dirty="0" err="1" smtClean="0"/>
              <a:t>σεων</a:t>
            </a:r>
            <a:endParaRPr lang="el-G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3608" y="1600200"/>
            <a:ext cx="7643192" cy="5141168"/>
          </a:xfrm>
        </p:spPr>
        <p:txBody>
          <a:bodyPr/>
          <a:lstStyle/>
          <a:p>
            <a:endParaRPr lang="el-GR" sz="2000" dirty="0">
              <a:solidFill>
                <a:srgbClr val="99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 ΑΠΟΤΕΛΕΣΜΑΤΑ ΧΡΗΣΗΣ (σε δις ευρώ)</a:t>
            </a:r>
          </a:p>
          <a:p>
            <a:pPr algn="ctr">
              <a:buNone/>
            </a:pPr>
            <a:endParaRPr lang="el-GR" sz="2000" dirty="0" smtClean="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l-GR" sz="2000" b="1" dirty="0" smtClean="0"/>
              <a:t>Τόκοι έσοδα						 3.0</a:t>
            </a:r>
          </a:p>
          <a:p>
            <a:pPr>
              <a:buNone/>
            </a:pPr>
            <a:r>
              <a:rPr lang="el-GR" sz="2000" b="1" dirty="0" smtClean="0"/>
              <a:t>Τόκοι έξοδα				             		</a:t>
            </a:r>
            <a:r>
              <a:rPr lang="el-GR" sz="2000" b="1" u="sng" dirty="0" smtClean="0"/>
              <a:t>(1.7)</a:t>
            </a:r>
          </a:p>
          <a:p>
            <a:pPr>
              <a:buNone/>
            </a:pPr>
            <a:r>
              <a:rPr lang="el-GR" sz="2000" b="1" dirty="0" smtClean="0"/>
              <a:t>                  Καθαροί τόκοι			 	 1.3</a:t>
            </a:r>
          </a:p>
          <a:p>
            <a:pPr>
              <a:buNone/>
            </a:pPr>
            <a:r>
              <a:rPr lang="el-GR" sz="2000" b="1" dirty="0" smtClean="0"/>
              <a:t>Λειτουργικά έξοδα					(0.6)</a:t>
            </a:r>
          </a:p>
          <a:p>
            <a:pPr>
              <a:buNone/>
            </a:pPr>
            <a:r>
              <a:rPr lang="el-GR" sz="2000" b="1" dirty="0" smtClean="0"/>
              <a:t>Επισφάλειες						(0.5)</a:t>
            </a:r>
          </a:p>
          <a:p>
            <a:pPr>
              <a:buNone/>
            </a:pPr>
            <a:r>
              <a:rPr lang="el-GR" sz="2000" b="1" dirty="0" smtClean="0"/>
              <a:t>Λοιπά έσοδα/έξοδα					</a:t>
            </a:r>
            <a:r>
              <a:rPr lang="el-GR" sz="2000" b="1" u="sng" dirty="0" smtClean="0"/>
              <a:t> 0.2</a:t>
            </a:r>
          </a:p>
          <a:p>
            <a:pPr>
              <a:buNone/>
            </a:pPr>
            <a:r>
              <a:rPr lang="el-GR" sz="2000" b="1" dirty="0" smtClean="0"/>
              <a:t>                 Κέρδη προ φόρων			  	 0.4</a:t>
            </a:r>
          </a:p>
          <a:p>
            <a:pPr>
              <a:buNone/>
            </a:pPr>
            <a:r>
              <a:rPr lang="el-GR" sz="2000" b="1" dirty="0" smtClean="0"/>
              <a:t>Φόρος							</a:t>
            </a:r>
            <a:r>
              <a:rPr lang="el-GR" sz="2000" b="1" u="sng" dirty="0" smtClean="0"/>
              <a:t>(0.1)</a:t>
            </a:r>
          </a:p>
          <a:p>
            <a:pPr>
              <a:buNone/>
            </a:pPr>
            <a:r>
              <a:rPr lang="el-GR" sz="2000" b="1" dirty="0" smtClean="0"/>
              <a:t>                 Καθαρά κέρδη			 	 0.3</a:t>
            </a:r>
            <a:endParaRPr lang="el-GR" sz="2000" b="1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6" name="Rectangle 4"/>
          <p:cNvSpPr/>
          <p:nvPr/>
        </p:nvSpPr>
        <p:spPr>
          <a:xfrm>
            <a:off x="2987824" y="428604"/>
            <a:ext cx="6156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7" name="Rectangle 6"/>
          <p:cNvSpPr/>
          <p:nvPr/>
        </p:nvSpPr>
        <p:spPr>
          <a:xfrm>
            <a:off x="2808312" y="980728"/>
            <a:ext cx="6156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000" dirty="0" smtClean="0"/>
              <a:t>Υπόδειγμα Συν/</a:t>
            </a:r>
            <a:r>
              <a:rPr lang="el-GR" sz="2000" dirty="0" err="1" smtClean="0"/>
              <a:t>κών</a:t>
            </a:r>
            <a:r>
              <a:rPr lang="el-GR" sz="2000" dirty="0" smtClean="0"/>
              <a:t> </a:t>
            </a:r>
            <a:r>
              <a:rPr lang="el-GR" sz="2000" dirty="0" err="1" smtClean="0"/>
              <a:t>Οικ</a:t>
            </a:r>
            <a:r>
              <a:rPr lang="el-GR" sz="2000" dirty="0" smtClean="0"/>
              <a:t>/</a:t>
            </a:r>
            <a:r>
              <a:rPr lang="el-GR" sz="2000" dirty="0" err="1" smtClean="0"/>
              <a:t>κών</a:t>
            </a:r>
            <a:r>
              <a:rPr lang="el-GR" sz="2000" dirty="0" smtClean="0"/>
              <a:t> Κατ/</a:t>
            </a:r>
            <a:r>
              <a:rPr lang="el-GR" sz="2000" dirty="0" err="1" smtClean="0"/>
              <a:t>σεων</a:t>
            </a:r>
            <a:endParaRPr lang="el-GR" sz="20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532440" cy="5429200"/>
          </a:xfrm>
        </p:spPr>
        <p:txBody>
          <a:bodyPr/>
          <a:lstStyle/>
          <a:p>
            <a:pPr lvl="1" algn="just">
              <a:buNone/>
            </a:pPr>
            <a:r>
              <a:rPr lang="el-GR" sz="2000" dirty="0" smtClean="0">
                <a:latin typeface="Arial Black" pitchFamily="34" charset="0"/>
              </a:rPr>
              <a:t>Ορισμένοι από τους κυριότερους Χρηματοοικονομικούς</a:t>
            </a:r>
          </a:p>
          <a:p>
            <a:pPr lvl="1" algn="just">
              <a:buNone/>
            </a:pPr>
            <a:r>
              <a:rPr lang="el-GR" sz="2000" dirty="0" smtClean="0">
                <a:latin typeface="Arial Black" pitchFamily="34" charset="0"/>
              </a:rPr>
              <a:t>δείκτες για την αξιολόγηση της οικονομικής κατάστασης</a:t>
            </a:r>
          </a:p>
          <a:p>
            <a:pPr lvl="1" algn="just">
              <a:buNone/>
            </a:pPr>
            <a:r>
              <a:rPr lang="el-GR" sz="2000" dirty="0" smtClean="0">
                <a:latin typeface="Arial Black" pitchFamily="34" charset="0"/>
              </a:rPr>
              <a:t>μιας Τράπεζας είναι:</a:t>
            </a:r>
          </a:p>
          <a:p>
            <a:pPr lvl="1">
              <a:buNone/>
            </a:pPr>
            <a:endParaRPr lang="el-GR" sz="1200" dirty="0" smtClean="0">
              <a:latin typeface="Arial Black" pitchFamily="34" charset="0"/>
            </a:endParaRPr>
          </a:p>
          <a:p>
            <a:pPr lvl="1">
              <a:buNone/>
            </a:pPr>
            <a:endParaRPr lang="el-GR" sz="12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Δείκτης Κεφαλαιακής Επάρκειας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Η σχέση του συνολικού ύψους των στοιχείων του Ενεργητικού (σταθμισμένο έναντι κινδύνων) προς τα Ίδια Κεφάλαια – Μετρά την αντοχή απορρόφησης </a:t>
            </a:r>
            <a:r>
              <a:rPr lang="el-GR" sz="1700" dirty="0" err="1" smtClean="0">
                <a:latin typeface="Arial Black" pitchFamily="34" charset="0"/>
              </a:rPr>
              <a:t>μελλ</a:t>
            </a:r>
            <a:r>
              <a:rPr lang="el-GR" sz="1700" dirty="0" smtClean="0">
                <a:latin typeface="Arial Black" pitchFamily="34" charset="0"/>
              </a:rPr>
              <a:t>. ζημιών</a:t>
            </a:r>
          </a:p>
          <a:p>
            <a:pPr lvl="1">
              <a:buNone/>
            </a:pPr>
            <a:endParaRPr lang="el-GR" sz="1200" dirty="0" smtClean="0">
              <a:latin typeface="Arial Black" pitchFamily="34" charset="0"/>
            </a:endParaRPr>
          </a:p>
          <a:p>
            <a:pPr lvl="2">
              <a:buNone/>
            </a:pPr>
            <a:endParaRPr lang="el-GR" sz="10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Δείκτης Δανείων προς Καταθέσεις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Σχέση Δανείων προς Καταθέσεις (ρευστότητα, εξάρτηση από εξωτερικό δανεισμό)</a:t>
            </a:r>
          </a:p>
          <a:p>
            <a:pPr lvl="1">
              <a:buNone/>
            </a:pP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buNone/>
            </a:pP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2"/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latin typeface="Arial Black" pitchFamily="34" charset="0"/>
            </a:endParaRPr>
          </a:p>
          <a:p>
            <a:pPr>
              <a:buNone/>
            </a:pP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7864" y="1052736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ΟΙΚΟΝΟΜΙΚΗ ΑΝΑΛΥΣΗ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532440" cy="5429200"/>
          </a:xfrm>
        </p:spPr>
        <p:txBody>
          <a:bodyPr/>
          <a:lstStyle/>
          <a:p>
            <a:pPr lvl="1">
              <a:buNone/>
            </a:pPr>
            <a:endParaRPr lang="el-GR" sz="12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Δείκτης μη Εξυπηρετούμενων Δανείων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Σχέση Μη Εξυπηρετούμενων προς συνολικά Δάνεια</a:t>
            </a:r>
          </a:p>
          <a:p>
            <a:pPr lvl="2">
              <a:buNone/>
            </a:pPr>
            <a:endParaRPr lang="el-GR" sz="10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Δείκτης Κάλυψης μη Εξυπηρετούμενων Δανείων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Το ποσοστό των Μη Εξυπηρετούμενων δανείων που καλύπτονται από Προβλέψεις</a:t>
            </a:r>
          </a:p>
          <a:p>
            <a:pPr lvl="2"/>
            <a:endParaRPr lang="el-GR" sz="11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Καθαρό Περιθώριο Επιτοκίου 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Διαφορά μεταξύ επιτοκίου που δανείζει και δανείζεται η Τράπεζα</a:t>
            </a:r>
            <a:br>
              <a:rPr lang="el-GR" sz="1700" dirty="0" smtClean="0">
                <a:latin typeface="Arial Black" pitchFamily="34" charset="0"/>
              </a:rPr>
            </a:b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Δείκτης Κόστους προς Έσοδα</a:t>
            </a:r>
          </a:p>
          <a:p>
            <a:pPr lvl="2"/>
            <a:r>
              <a:rPr lang="el-GR" sz="1700" dirty="0" smtClean="0">
                <a:latin typeface="Arial Black" pitchFamily="34" charset="0"/>
              </a:rPr>
              <a:t>Σχέση Λειτουργικών Εξόδων </a:t>
            </a:r>
            <a:r>
              <a:rPr lang="el-GR" sz="1700" smtClean="0">
                <a:latin typeface="Arial Black" pitchFamily="34" charset="0"/>
              </a:rPr>
              <a:t>προς </a:t>
            </a:r>
            <a:r>
              <a:rPr lang="el-GR" sz="1700" smtClean="0">
                <a:latin typeface="Arial Black" pitchFamily="34" charset="0"/>
              </a:rPr>
              <a:t>Έσοδα</a:t>
            </a:r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2"/>
            <a:endParaRPr lang="el-GR" sz="17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latin typeface="Arial Black" pitchFamily="34" charset="0"/>
            </a:endParaRPr>
          </a:p>
          <a:p>
            <a:pPr lvl="1"/>
            <a:endParaRPr lang="el-GR" sz="2000" dirty="0" smtClean="0">
              <a:latin typeface="Arial Black" pitchFamily="34" charset="0"/>
            </a:endParaRPr>
          </a:p>
          <a:p>
            <a:pPr>
              <a:buNone/>
            </a:pP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7864" y="1052736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ΟΙΚΟΝΟΜΙΚΗ ΑΝΑΛΥΣΗ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571612"/>
            <a:ext cx="8532440" cy="5457788"/>
          </a:xfrm>
        </p:spPr>
        <p:txBody>
          <a:bodyPr/>
          <a:lstStyle/>
          <a:p>
            <a:pPr lvl="1">
              <a:buNone/>
            </a:pPr>
            <a:r>
              <a:rPr lang="el-GR" sz="1800" dirty="0" smtClean="0">
                <a:latin typeface="Arial Black" pitchFamily="34" charset="0"/>
              </a:rPr>
              <a:t>Ο Εξωτερικός Έλεγχος οφείλει να εστιάσει στις περιοχές</a:t>
            </a:r>
          </a:p>
          <a:p>
            <a:pPr lvl="1">
              <a:buNone/>
            </a:pPr>
            <a:r>
              <a:rPr lang="el-GR" sz="1800" dirty="0" smtClean="0">
                <a:latin typeface="Arial Black" pitchFamily="34" charset="0"/>
              </a:rPr>
              <a:t>υψηλού κινδύνου, που για τον Τραπεζικό Κλάδο ενδεικτικά</a:t>
            </a:r>
          </a:p>
          <a:p>
            <a:pPr lvl="1">
              <a:buNone/>
            </a:pPr>
            <a:r>
              <a:rPr lang="el-GR" sz="1800" dirty="0" smtClean="0">
                <a:latin typeface="Arial Black" pitchFamily="34" charset="0"/>
              </a:rPr>
              <a:t>είναι: </a:t>
            </a:r>
            <a:br>
              <a:rPr lang="el-GR" sz="1800" dirty="0" smtClean="0">
                <a:latin typeface="Arial Black" pitchFamily="34" charset="0"/>
              </a:rPr>
            </a:br>
            <a:endParaRPr lang="el-GR" sz="20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Υψηλός Δείκτης </a:t>
            </a:r>
            <a:r>
              <a:rPr lang="el-GR" sz="2000" dirty="0" err="1" smtClean="0">
                <a:solidFill>
                  <a:schemeClr val="accent6"/>
                </a:solidFill>
                <a:latin typeface="Arial Black" pitchFamily="34" charset="0"/>
              </a:rPr>
              <a:t>Χρηματοιοικονομικής</a:t>
            </a:r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 Μόχλευσης</a:t>
            </a:r>
          </a:p>
          <a:p>
            <a:pPr lvl="2">
              <a:buNone/>
            </a:pPr>
            <a:r>
              <a:rPr lang="el-GR" sz="2000" dirty="0" smtClean="0">
                <a:latin typeface="Arial Black" pitchFamily="34" charset="0"/>
              </a:rPr>
              <a:t>(Σχέση ιδίων προς ξένα κεφάλαια)</a:t>
            </a:r>
          </a:p>
          <a:p>
            <a:pPr lvl="2"/>
            <a:r>
              <a:rPr lang="el-GR" sz="2000" dirty="0" smtClean="0">
                <a:latin typeface="Arial Black" pitchFamily="34" charset="0"/>
              </a:rPr>
              <a:t>Υψηλές αποδόσεις σε περιόδους ανάπτυξης της </a:t>
            </a:r>
            <a:r>
              <a:rPr lang="el-GR" sz="2000" dirty="0" smtClean="0">
                <a:latin typeface="Arial Black" pitchFamily="34" charset="0"/>
              </a:rPr>
              <a:t>οικονομίας</a:t>
            </a:r>
            <a:endParaRPr lang="el-GR" sz="2000" dirty="0" smtClean="0">
              <a:latin typeface="Arial Black" pitchFamily="34" charset="0"/>
            </a:endParaRPr>
          </a:p>
          <a:p>
            <a:pPr lvl="2"/>
            <a:r>
              <a:rPr lang="el-GR" sz="2000" dirty="0" smtClean="0">
                <a:latin typeface="Arial Black" pitchFamily="34" charset="0"/>
              </a:rPr>
              <a:t>Υψηλοί κίνδυνοι σε περιόδους ύφεσης (</a:t>
            </a:r>
            <a:r>
              <a:rPr lang="en-US" sz="2000" dirty="0" smtClean="0">
                <a:latin typeface="Arial Black" pitchFamily="34" charset="0"/>
              </a:rPr>
              <a:t>stress tests)</a:t>
            </a: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sz="17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Ρευστότητα</a:t>
            </a: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el-GR" sz="2000" dirty="0" smtClean="0">
                <a:latin typeface="Arial Black" pitchFamily="34" charset="0"/>
              </a:rPr>
              <a:t>κυρίως βασίζεται σε μία σταθερή σχέση μεταξύ του ύψους των δανείων και των καταθέσεων (ιδανικά 1/1)</a:t>
            </a:r>
            <a:endParaRPr lang="el-GR" sz="2400" dirty="0" smtClean="0">
              <a:latin typeface="Arial Black" pitchFamily="34" charset="0"/>
            </a:endParaRPr>
          </a:p>
          <a:p>
            <a:pPr lvl="2"/>
            <a:r>
              <a:rPr lang="el-GR" sz="1800" dirty="0" smtClean="0">
                <a:latin typeface="Arial Black" pitchFamily="34" charset="0"/>
              </a:rPr>
              <a:t>Σε περιόδους κρίσης η μείωση των καταθέσεων οδηγεί σε υψηλού κόστους δανεισμό</a:t>
            </a: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7864" y="1052736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ΧΑΡ/ΣΤΙΚΑ ΣΤΟΙΧΕΙΑ / </a:t>
            </a:r>
            <a:r>
              <a:rPr lang="el-GR" sz="2000" b="1" dirty="0" smtClean="0">
                <a:solidFill>
                  <a:schemeClr val="accent6"/>
                </a:solidFill>
                <a:latin typeface="+mn-lt"/>
              </a:rPr>
              <a:t>ΚΙΝΔΥΝΟΙ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2">
              <a:buNone/>
            </a:pPr>
            <a:endParaRPr lang="el-GR" sz="17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Πιστωτικός κίνδυνος </a:t>
            </a:r>
            <a:r>
              <a:rPr lang="el-GR" sz="2000" dirty="0" smtClean="0">
                <a:latin typeface="Arial Black" pitchFamily="34" charset="0"/>
              </a:rPr>
              <a:t>Υψηλός δείκτης δανείων σε καθυστέρηση οδηγεί: </a:t>
            </a:r>
          </a:p>
          <a:p>
            <a:pPr lvl="2"/>
            <a:r>
              <a:rPr lang="el-GR" sz="2000" dirty="0" smtClean="0">
                <a:latin typeface="Arial Black" pitchFamily="34" charset="0"/>
              </a:rPr>
              <a:t>Σε συμπίεση της ρευστότητας </a:t>
            </a:r>
          </a:p>
          <a:p>
            <a:pPr lvl="2"/>
            <a:r>
              <a:rPr lang="el-GR" sz="2000" dirty="0" smtClean="0">
                <a:latin typeface="Arial Black" pitchFamily="34" charset="0"/>
              </a:rPr>
              <a:t>Στην επιβάρυνση των αποτελεσμάτων</a:t>
            </a: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/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Λειτουργικός Κίνδυνος </a:t>
            </a:r>
            <a:r>
              <a:rPr lang="el-GR" sz="2000" dirty="0" smtClean="0">
                <a:latin typeface="Arial Black" pitchFamily="34" charset="0"/>
              </a:rPr>
              <a:t>Μεγάλος βαθμός αποκέντρωσης (Δίκτυο Καταστημάτων), Μεγάλος αριθμός προσωπικού, Χιλιάδες συναλλαγές απαιτούν:</a:t>
            </a:r>
          </a:p>
          <a:p>
            <a:pPr lvl="2"/>
            <a:r>
              <a:rPr lang="el-GR" sz="2000" dirty="0" smtClean="0">
                <a:latin typeface="Arial Black" pitchFamily="34" charset="0"/>
              </a:rPr>
              <a:t>Πληροφοριακά συστήματα σύγχρονα και αξιόπιστα </a:t>
            </a:r>
          </a:p>
          <a:p>
            <a:pPr lvl="2"/>
            <a:r>
              <a:rPr lang="el-GR" sz="2000" dirty="0" smtClean="0">
                <a:latin typeface="Arial Black" pitchFamily="34" charset="0"/>
              </a:rPr>
              <a:t>Οργάνωση, διαδικασίες και σύστημα εσωτερικού ελέγχου αποτελεσματικό</a:t>
            </a: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sz="1700" dirty="0" smtClean="0">
              <a:latin typeface="Arial Black" pitchFamily="34" charset="0"/>
            </a:endParaRPr>
          </a:p>
          <a:p>
            <a:pPr>
              <a:buNone/>
            </a:pP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ΧΑΡ/ΣΤΙΚΑ ΣΤΟΙΧΕΙΑ / </a:t>
            </a:r>
            <a:r>
              <a:rPr lang="el-GR" sz="2000" b="1" dirty="0" smtClean="0">
                <a:solidFill>
                  <a:schemeClr val="accent6"/>
                </a:solidFill>
                <a:latin typeface="+mn-lt"/>
              </a:rPr>
              <a:t>ΚΙΝΔΥΝΟΙ</a:t>
            </a:r>
            <a:r>
              <a:rPr lang="el-GR" sz="2000" b="1" dirty="0" smtClean="0">
                <a:latin typeface="+mn-lt"/>
              </a:rPr>
              <a:t>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r>
              <a:rPr lang="el-GR" sz="1700" dirty="0" smtClean="0">
                <a:latin typeface="Arial Black" pitchFamily="34" charset="0"/>
              </a:rPr>
              <a:t/>
            </a:r>
            <a:br>
              <a:rPr lang="el-GR" sz="1700" dirty="0" smtClean="0">
                <a:latin typeface="Arial Black" pitchFamily="34" charset="0"/>
              </a:rPr>
            </a:br>
            <a:endParaRPr lang="el-GR" sz="17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Κόστος Δανεισμού </a:t>
            </a:r>
            <a:r>
              <a:rPr lang="el-GR" sz="2000" dirty="0" smtClean="0">
                <a:latin typeface="Arial Black" pitchFamily="34" charset="0"/>
              </a:rPr>
              <a:t>εξαρτάται από την πιστοληπτική ικανότητα και από τα επίπεδα των </a:t>
            </a:r>
            <a:r>
              <a:rPr lang="en-US" sz="2000" dirty="0" smtClean="0">
                <a:latin typeface="Arial Black" pitchFamily="34" charset="0"/>
              </a:rPr>
              <a:t>spreads </a:t>
            </a:r>
            <a:r>
              <a:rPr lang="el-GR" sz="2000" dirty="0" smtClean="0">
                <a:latin typeface="Arial Black" pitchFamily="34" charset="0"/>
              </a:rPr>
              <a:t>των κρατικών ομολόγων </a:t>
            </a:r>
            <a:br>
              <a:rPr lang="el-GR" sz="2000" dirty="0" smtClean="0">
                <a:latin typeface="Arial Black" pitchFamily="34" charset="0"/>
              </a:rPr>
            </a:br>
            <a:endParaRPr lang="el-GR" sz="2000" dirty="0" smtClean="0">
              <a:latin typeface="Arial Black" pitchFamily="34" charset="0"/>
            </a:endParaRPr>
          </a:p>
          <a:p>
            <a:pPr lvl="1">
              <a:buNone/>
            </a:pPr>
            <a:endParaRPr lang="el-GR" sz="20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chemeClr val="accent6"/>
                </a:solidFill>
                <a:latin typeface="Arial Black" pitchFamily="34" charset="0"/>
              </a:rPr>
              <a:t>Επενδυτικά Προϊόντα </a:t>
            </a:r>
            <a:r>
              <a:rPr lang="el-GR" sz="2000" dirty="0" smtClean="0">
                <a:latin typeface="Arial Black" pitchFamily="34" charset="0"/>
              </a:rPr>
              <a:t>(Ομόλογα κρατικά ή επιχειρήσεων, μετοχές κλπ) Κίνδυνος ζημιών αν οι αγορές κινηθούν πτωτικά</a:t>
            </a:r>
          </a:p>
          <a:p>
            <a:pPr>
              <a:buNone/>
            </a:pP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ΧΑΡ/ΣΤΙΚΑ ΣΤΟΙΧΕΙΑ / </a:t>
            </a:r>
            <a:r>
              <a:rPr lang="el-GR" sz="2000" b="1" dirty="0" smtClean="0">
                <a:solidFill>
                  <a:schemeClr val="accent6"/>
                </a:solidFill>
                <a:latin typeface="+mn-lt"/>
              </a:rPr>
              <a:t>ΚΙΝΔΥΝΟΙ</a:t>
            </a:r>
            <a:r>
              <a:rPr lang="el-GR" sz="2000" b="1" dirty="0" smtClean="0">
                <a:latin typeface="+mn-lt"/>
              </a:rPr>
              <a:t>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2214642"/>
            <a:ext cx="8572528" cy="5429200"/>
          </a:xfrm>
        </p:spPr>
        <p:txBody>
          <a:bodyPr/>
          <a:lstStyle/>
          <a:p>
            <a:pPr lvl="1">
              <a:buNone/>
            </a:pPr>
            <a:endParaRPr lang="el-GR" sz="2000" dirty="0" smtClean="0">
              <a:latin typeface="Arial Black" pitchFamily="34" charset="0"/>
            </a:endParaRPr>
          </a:p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Πρόγραμμα Ελέγχου</a:t>
            </a:r>
          </a:p>
          <a:p>
            <a:pPr lvl="1">
              <a:buNone/>
            </a:pPr>
            <a:r>
              <a:rPr lang="el-GR" sz="1600" dirty="0" smtClean="0">
                <a:latin typeface="Arial Black" pitchFamily="34" charset="0"/>
              </a:rPr>
              <a:t>Ο Ορκωτός Ελεγκτής, βάσει της αξιολόγησης των κινδύνων (κλάδου</a:t>
            </a:r>
          </a:p>
          <a:p>
            <a:pPr lvl="1">
              <a:buNone/>
            </a:pPr>
            <a:r>
              <a:rPr lang="el-GR" sz="1600" dirty="0" smtClean="0">
                <a:latin typeface="Arial Black" pitchFamily="34" charset="0"/>
              </a:rPr>
              <a:t>και συγκεκριμένης Τράπεζας) θα σχεδιάσει ένα πρόγραμμα ελέγχου</a:t>
            </a:r>
          </a:p>
          <a:p>
            <a:pPr lvl="1">
              <a:buNone/>
            </a:pPr>
            <a:r>
              <a:rPr lang="el-GR" sz="1600" dirty="0" smtClean="0">
                <a:latin typeface="Arial Black" pitchFamily="34" charset="0"/>
              </a:rPr>
              <a:t>που: </a:t>
            </a: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Θα περιγράφει τις ελεγκτικές διαδικασίες που θα εφαρμοστούν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Θα καθορίζει χρονοδιάγραμμα έργου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Θα εκτιμά τον χρόνο που απαιτείται για το έργο 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Και θα καθορίζει τα μέλη της ομάδας βάσει εμπειρίας και εξειδίκευσης </a:t>
            </a: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ΕΛΕΓΚΤΙΚΕΣ </a:t>
            </a:r>
            <a:r>
              <a:rPr lang="el-GR" sz="2000" b="1" dirty="0" smtClean="0">
                <a:latin typeface="+mn-lt"/>
              </a:rPr>
              <a:t>ΔΙΑΔΙΚΑΣΙΕΣ </a:t>
            </a:r>
            <a:endParaRPr lang="el-GR" sz="2000" b="1" dirty="0" smtClean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1643050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dirty="0" smtClean="0"/>
              <a:t>Συνοπτική παρουσίαση των σημαντικότερων ελεγκτικών διαδικασιών που καθορίζουν τα Διεθνή Ελεγκτικά Πρότυπα (ΔΕΠ)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l-GR" dirty="0" smtClean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l-GR" sz="3600" dirty="0" smtClean="0">
                <a:solidFill>
                  <a:srgbClr val="0000FF"/>
                </a:solidFill>
                <a:latin typeface="Arial Black" pitchFamily="34" charset="0"/>
              </a:rPr>
              <a:t>Εισηγητής:</a:t>
            </a:r>
          </a:p>
          <a:p>
            <a:pPr>
              <a:buFont typeface="Wingdings" pitchFamily="2" charset="2"/>
              <a:buNone/>
            </a:pPr>
            <a:endParaRPr lang="el-GR" dirty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buNone/>
            </a:pPr>
            <a:r>
              <a:rPr lang="el-GR" sz="2800" dirty="0" smtClean="0">
                <a:latin typeface="Arial Black" pitchFamily="34" charset="0"/>
              </a:rPr>
              <a:t>   </a:t>
            </a:r>
            <a:r>
              <a:rPr lang="el-GR" sz="3200" dirty="0" smtClean="0">
                <a:latin typeface="Arial Black" pitchFamily="34" charset="0"/>
              </a:rPr>
              <a:t>Σπύρος Λορεντζιάδης</a:t>
            </a:r>
          </a:p>
          <a:p>
            <a:pPr lvl="1">
              <a:buNone/>
            </a:pPr>
            <a:endParaRPr lang="el-GR" sz="1600" dirty="0" smtClean="0">
              <a:latin typeface="Arial Black" pitchFamily="34" charset="0"/>
            </a:endParaRPr>
          </a:p>
          <a:p>
            <a:pPr lvl="1">
              <a:buNone/>
            </a:pPr>
            <a:r>
              <a:rPr lang="el-GR" sz="2400" dirty="0" smtClean="0">
                <a:latin typeface="Arial Black" pitchFamily="34" charset="0"/>
              </a:rPr>
              <a:t>   (ΟΕΛ, πρώην Πρόεδρος &amp; Διευθύνων Σύμβουλος </a:t>
            </a:r>
            <a:r>
              <a:rPr lang="en-US" sz="2400" dirty="0" smtClean="0">
                <a:latin typeface="Arial Black" pitchFamily="34" charset="0"/>
              </a:rPr>
              <a:t>Arthur Andersen </a:t>
            </a:r>
            <a:r>
              <a:rPr lang="el-GR" sz="2400" dirty="0" smtClean="0">
                <a:latin typeface="Arial Black" pitchFamily="34" charset="0"/>
              </a:rPr>
              <a:t>Ελλάδος, νυν Μέλος ΔΣ και Αντιπρόεδρος Επιτροπής Ελέγχου </a:t>
            </a:r>
            <a:r>
              <a:rPr lang="en-US" sz="2400" dirty="0" smtClean="0">
                <a:latin typeface="Arial Black" pitchFamily="34" charset="0"/>
              </a:rPr>
              <a:t>Eurobank)</a:t>
            </a:r>
            <a:endParaRPr lang="el-GR" sz="2400" dirty="0">
              <a:latin typeface="Arial Black" pitchFamily="34" charset="0"/>
            </a:endParaRPr>
          </a:p>
          <a:p>
            <a:pPr lvl="1">
              <a:buFont typeface="Wingdings" pitchFamily="2" charset="2"/>
              <a:buNone/>
            </a:pPr>
            <a:endParaRPr lang="en-US" sz="2400" dirty="0">
              <a:latin typeface="Arial Black" pitchFamily="34" charset="0"/>
            </a:endParaRPr>
          </a:p>
          <a:p>
            <a:pPr lvl="1">
              <a:buFont typeface="Wingdings" pitchFamily="2" charset="2"/>
              <a:buNone/>
            </a:pPr>
            <a:endParaRPr lang="el-GR" sz="4300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endParaRPr lang="el-GR" sz="3600" dirty="0">
              <a:latin typeface="Arial Black" pitchFamily="34" charset="0"/>
            </a:endParaRPr>
          </a:p>
          <a:p>
            <a:endParaRPr lang="el-GR" sz="44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28926" y="620713"/>
            <a:ext cx="574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rgbClr val="0000FF"/>
                </a:solidFill>
              </a:rPr>
              <a:t>ΣΥΣΤΑΣΕΙΣ</a:t>
            </a:r>
            <a:endParaRPr lang="el-GR" sz="1400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Αξιολόγηση Συστήματος Εσωτερικού Ελέγχου</a:t>
            </a:r>
            <a:b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της εταιρικής διακυβέρνησης, οργανογράμματος, κανονισμών λειτουργίας, πολιτικών και διαδικασιών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της δομής και λειτουργίας των τμημάτων Εσωτερικού Ελέγχου, Κανονιστικής Συμμόρφωσης και Λειτουργικών Κινδύνων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των εκθέσεων των Εσωτερικών Ελεγκτών και των Εποπτικών Αρχών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και δειγματοληπτικός έλεγχος της αξιοπιστίας των </a:t>
            </a:r>
            <a:r>
              <a:rPr lang="el-GR" sz="1800" dirty="0" err="1" smtClean="0">
                <a:latin typeface="Arial Black" pitchFamily="34" charset="0"/>
              </a:rPr>
              <a:t>μηχαν</a:t>
            </a:r>
            <a:r>
              <a:rPr lang="en-US" sz="1800" dirty="0" smtClean="0">
                <a:latin typeface="Arial Black" pitchFamily="34" charset="0"/>
              </a:rPr>
              <a:t>/</a:t>
            </a:r>
            <a:r>
              <a:rPr lang="el-GR" sz="1800" dirty="0" err="1" smtClean="0">
                <a:latin typeface="Arial Black" pitchFamily="34" charset="0"/>
              </a:rPr>
              <a:t>κών</a:t>
            </a:r>
            <a:r>
              <a:rPr lang="el-GR" sz="1800" dirty="0" smtClean="0">
                <a:latin typeface="Arial Black" pitchFamily="34" charset="0"/>
              </a:rPr>
              <a:t> συστημάτων και συστημάτων </a:t>
            </a:r>
            <a:r>
              <a:rPr lang="en-US" sz="1800" dirty="0" smtClean="0">
                <a:latin typeface="Arial Black" pitchFamily="34" charset="0"/>
              </a:rPr>
              <a:t>MIS </a:t>
            </a:r>
            <a:r>
              <a:rPr lang="el-GR" sz="1800" dirty="0" smtClean="0">
                <a:latin typeface="Arial Black" pitchFamily="34" charset="0"/>
              </a:rPr>
              <a:t>και </a:t>
            </a:r>
            <a:r>
              <a:rPr lang="en-US" sz="1800" dirty="0" smtClean="0">
                <a:latin typeface="Arial Black" pitchFamily="34" charset="0"/>
              </a:rPr>
              <a:t>DRP</a:t>
            </a:r>
            <a:r>
              <a:rPr lang="el-GR" sz="1800" dirty="0" smtClean="0">
                <a:latin typeface="Arial Black" pitchFamily="34" charset="0"/>
              </a:rPr>
              <a:t>/</a:t>
            </a:r>
            <a:r>
              <a:rPr lang="en-US" sz="1800" dirty="0" smtClean="0">
                <a:latin typeface="Arial Black" pitchFamily="34" charset="0"/>
              </a:rPr>
              <a:t>B</a:t>
            </a:r>
            <a:r>
              <a:rPr lang="en-US" sz="1800" dirty="0" smtClean="0">
                <a:latin typeface="Arial Black" pitchFamily="34" charset="0"/>
              </a:rPr>
              <a:t>CP</a:t>
            </a:r>
            <a:r>
              <a:rPr lang="el-GR" sz="1800" dirty="0" smtClean="0">
                <a:latin typeface="Arial Black" pitchFamily="34" charset="0"/>
              </a:rPr>
              <a:t/>
            </a:r>
            <a:br>
              <a:rPr lang="el-GR" sz="1800" dirty="0" smtClean="0">
                <a:latin typeface="Arial Black" pitchFamily="34" charset="0"/>
              </a:rPr>
            </a:br>
            <a:r>
              <a:rPr lang="el-GR" sz="1800" dirty="0" smtClean="0">
                <a:latin typeface="Arial Black" pitchFamily="34" charset="0"/>
              </a:rPr>
              <a:t> </a:t>
            </a:r>
            <a:endParaRPr lang="en-US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συστημάτων και πολιτικών διαχείρισης κρίσεων (κυρίως αναφορικά με θέματα ρευστότητας)</a:t>
            </a:r>
          </a:p>
          <a:p>
            <a:pPr lvl="1"/>
            <a:endParaRPr lang="el-GR" dirty="0" smtClean="0"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ΕΛΕΓΚΤΙΚΕΣ ΔΙΑΔΙΚΑΣΙΕΣ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Δάνεια – Τόκοι Έσοδα</a:t>
            </a:r>
            <a:b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υπολοίπων και σημαντικών διακυμάνσεων στα χαρτοφυλάκια δανείων 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υπολογισμού τόκων και άλλων εσόδων από δάνεια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Αξιολόγηση της ακολουθούμενης πιστωτικής πολιτικής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Αξιολόγηση της πολιτικής προβλέψεων για επισφαλή δάνεια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Δειγματοληπτικός έλεγχος κατά πόσο </a:t>
            </a:r>
            <a:r>
              <a:rPr lang="el-GR" sz="1800" dirty="0" smtClean="0">
                <a:latin typeface="Arial Black" pitchFamily="34" charset="0"/>
              </a:rPr>
              <a:t>οι</a:t>
            </a:r>
            <a:r>
              <a:rPr lang="en-US" sz="1800" dirty="0" smtClean="0">
                <a:latin typeface="Arial Black" pitchFamily="34" charset="0"/>
              </a:rPr>
              <a:t> </a:t>
            </a:r>
            <a:r>
              <a:rPr lang="el-GR" sz="1800" dirty="0" smtClean="0">
                <a:latin typeface="Arial Black" pitchFamily="34" charset="0"/>
              </a:rPr>
              <a:t>ως άνω </a:t>
            </a:r>
            <a:r>
              <a:rPr lang="el-GR" sz="1800" dirty="0" smtClean="0">
                <a:latin typeface="Arial Black" pitchFamily="34" charset="0"/>
              </a:rPr>
              <a:t>πολιτικές </a:t>
            </a:r>
            <a:r>
              <a:rPr lang="el-GR" sz="1800" dirty="0" smtClean="0">
                <a:latin typeface="Arial Black" pitchFamily="34" charset="0"/>
              </a:rPr>
              <a:t>εφαρμόζονται </a:t>
            </a:r>
            <a:r>
              <a:rPr lang="el-GR" sz="1800" dirty="0" smtClean="0">
                <a:latin typeface="Arial Black" pitchFamily="34" charset="0"/>
              </a:rPr>
              <a:t>στην πράξη</a:t>
            </a:r>
            <a:br>
              <a:rPr lang="el-GR" sz="1800" dirty="0" smtClean="0">
                <a:latin typeface="Arial Black" pitchFamily="34" charset="0"/>
              </a:rPr>
            </a:br>
            <a:endParaRPr lang="el-GR" dirty="0" smtClean="0"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ΕΛΕΓΚΤΙΚΕΣ ΔΙΑΔΙΚΑΣΙΕΣ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Επενδυτικό Χαρτοφυλάκιο </a:t>
            </a: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κόστους </a:t>
            </a:r>
            <a:r>
              <a:rPr lang="el-GR" sz="1800" dirty="0" smtClean="0">
                <a:latin typeface="Arial Black" pitchFamily="34" charset="0"/>
              </a:rPr>
              <a:t>απόκτησης (αγοράς), </a:t>
            </a:r>
            <a:r>
              <a:rPr lang="el-GR" sz="1800" dirty="0" smtClean="0">
                <a:latin typeface="Arial Black" pitchFamily="34" charset="0"/>
              </a:rPr>
              <a:t>σωστής ταξινόμησης και καταχώρησης στα λογιστικά βιβλία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εσόδων από συναλλαγές και τόκους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αποτίμησης στην εύλογη (τρέχουσα) αξία και σωστής καταχώρησης κερδών ή ζημιών</a:t>
            </a:r>
            <a:r>
              <a:rPr lang="el-GR" sz="2800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el-GR" sz="2800" dirty="0" smtClean="0">
                <a:solidFill>
                  <a:srgbClr val="0000FF"/>
                </a:solidFill>
                <a:latin typeface="Arial Black" pitchFamily="34" charset="0"/>
              </a:rPr>
            </a:br>
            <a:endParaRPr lang="el-GR" sz="28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Καταθέσεις πελατών – Τόκοι έξοδα</a:t>
            </a: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pPr marL="742950" lvl="2" indent="-342900">
              <a:buSzPct val="90000"/>
            </a:pPr>
            <a:r>
              <a:rPr lang="el-GR" sz="1800" dirty="0" smtClean="0">
                <a:latin typeface="Arial Black" pitchFamily="34" charset="0"/>
              </a:rPr>
              <a:t>Έλεγχος υπολοίπων και διερεύνηση σημαντικών διακυμάνσεων ανά κατηγορία </a:t>
            </a:r>
            <a:r>
              <a:rPr lang="el-GR" sz="1800" dirty="0" err="1" smtClean="0">
                <a:latin typeface="Arial Black" pitchFamily="34" charset="0"/>
              </a:rPr>
              <a:t>καταθετικών</a:t>
            </a:r>
            <a:r>
              <a:rPr lang="el-GR" sz="1800" dirty="0" smtClean="0">
                <a:latin typeface="Arial Black" pitchFamily="34" charset="0"/>
              </a:rPr>
              <a:t> προϊόντων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marL="742950" lvl="2" indent="-342900">
              <a:buSzPct val="90000"/>
            </a:pPr>
            <a:r>
              <a:rPr lang="el-GR" sz="1800" dirty="0" smtClean="0">
                <a:latin typeface="Arial Black" pitchFamily="34" charset="0"/>
              </a:rPr>
              <a:t>Έλεγχος υπολογισμού τόκων και άλλων εξόδων</a:t>
            </a: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ΕΛΕΓΚΤΙΚΕΣ ΔΙΑΔΙΚΑΣΙΕΣ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Δάνεια από Τράπεζες</a:t>
            </a: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Μελέτη δανειακών συμβάσεων, δεσμεύσεων, εγγυήσεων, επιτοκίων και όρων αποπληρωμής 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/>
            <a:r>
              <a:rPr lang="el-GR" sz="1800" dirty="0" smtClean="0">
                <a:latin typeface="Arial Black" pitchFamily="34" charset="0"/>
              </a:rPr>
              <a:t>Έλεγχος υπολοίπων, τήρησης των όρων και υπολογισμός τόκων και λοιπών εξόδων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Λειτουργικά έξοδα (Μισθοδοσία – Ενοίκια, κλπ)</a:t>
            </a: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pPr marL="742950" lvl="2" indent="-342900">
              <a:buSzPct val="90000"/>
            </a:pPr>
            <a:r>
              <a:rPr lang="el-GR" sz="1800" dirty="0" smtClean="0">
                <a:latin typeface="Arial Black" pitchFamily="34" charset="0"/>
              </a:rPr>
              <a:t>Έλεγχος κυρίως βάσει ανάλυσης και σύγκρισης στοιχείων, διερεύνηση σημαντικών διακυμάνσεων και δειγματοληπτική επισκόπηση τήρησης διαδικασιών</a:t>
            </a:r>
          </a:p>
          <a:p>
            <a:pPr marL="742950" lvl="2" indent="-342900">
              <a:buSzPct val="90000"/>
              <a:buNone/>
            </a:pPr>
            <a:endParaRPr lang="el-GR" sz="18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marL="742950" lvl="2" indent="-342900">
              <a:buSzPct val="90000"/>
              <a:buNone/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Φόροι</a:t>
            </a:r>
          </a:p>
          <a:p>
            <a:pPr marL="742950" lvl="2" indent="-342900">
              <a:buSzPct val="90000"/>
            </a:pPr>
            <a:r>
              <a:rPr lang="el-GR" sz="1800" dirty="0" smtClean="0">
                <a:latin typeface="Arial Black" pitchFamily="34" charset="0"/>
              </a:rPr>
              <a:t>Έλεγχος φορολογικών δηλώσεων, υπολογισμού φόρων, εκκρεμών </a:t>
            </a:r>
            <a:r>
              <a:rPr lang="el-GR" sz="1800" dirty="0" err="1" smtClean="0">
                <a:latin typeface="Arial Black" pitchFamily="34" charset="0"/>
              </a:rPr>
              <a:t>φορολ</a:t>
            </a:r>
            <a:r>
              <a:rPr lang="el-GR" sz="1800" dirty="0" smtClean="0">
                <a:latin typeface="Arial Black" pitchFamily="34" charset="0"/>
              </a:rPr>
              <a:t>. υποθέσεων, προβλέψεων για ανέλεγκτες χρήσεις</a:t>
            </a:r>
            <a:endParaRPr lang="el-GR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ΕΛΕΓΚΤΙΚΕΣ ΔΙΑΔΙΚΑΣΙΕΣ (συνέχεια)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174142" cy="54726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Προτεινόμενες Διορθώσεις επί των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Οικονομικών Καταστάσεων</a:t>
            </a:r>
            <a:b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</a:b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Λόγω λαθών ή παραλείψεων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Λόγω μη πιστής εφαρμογής των ΔΛΠ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Λόγω διαφορετικής εκτίμησης κινδύνων και προβλέψεων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>
                <a:latin typeface="Arial Black" pitchFamily="34" charset="0"/>
              </a:rPr>
              <a:t>Οι προτεινόμενες διορθώσεις είτε γίνονται αποδεκτές είτε</a:t>
            </a: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>
                <a:latin typeface="Arial Black" pitchFamily="34" charset="0"/>
              </a:rPr>
              <a:t>καταλήγουν ως παρατηρήσεις στο Πιστοποιητικό Ελέγχου </a:t>
            </a:r>
            <a:r>
              <a:rPr lang="el-GR" sz="1800" dirty="0" smtClean="0">
                <a:latin typeface="Arial Black" pitchFamily="34" charset="0"/>
              </a:rPr>
              <a:t/>
            </a:r>
            <a:br>
              <a:rPr lang="el-GR" sz="1800" dirty="0" smtClean="0">
                <a:latin typeface="Arial Black" pitchFamily="34" charset="0"/>
              </a:rPr>
            </a:b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marL="342900" lvl="1" indent="-342900">
              <a:lnSpc>
                <a:spcPct val="90000"/>
              </a:lnSpc>
              <a:buClr>
                <a:schemeClr val="folHlink"/>
              </a:buClr>
              <a:buSzPct val="90000"/>
            </a:pP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Αδυναμίες στο σύστημα Εσωτερικού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Ελέγχου</a:t>
            </a:r>
            <a:endParaRPr lang="el-GR" sz="15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>
                <a:latin typeface="Arial Black" pitchFamily="34" charset="0"/>
              </a:rPr>
              <a:t>Ξεχωριστή Έκθεση προς το Διοικητικό Συμβούλιο, με</a:t>
            </a: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>
                <a:latin typeface="Arial Black" pitchFamily="34" charset="0"/>
              </a:rPr>
              <a:t>εισηγήσεις για βελτιώσεις.</a:t>
            </a: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22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solidFill>
                <a:srgbClr val="FF0066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i="1" dirty="0">
              <a:solidFill>
                <a:srgbClr val="9900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Arial Black" pitchFamily="34" charset="0"/>
              </a:rPr>
              <a:t>aou</a:t>
            </a:r>
            <a:endParaRPr lang="el-GR" sz="16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71802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ΕΥΡΗΜΑΤΑ ΕΛΕΓΧΟΥ</a:t>
            </a:r>
            <a:endParaRPr lang="el-GR" sz="2000" b="1" dirty="0" smtClean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47260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Δομή και Περιεχόμενο Πιστοποιητικού Ελέγχου</a:t>
            </a:r>
          </a:p>
          <a:p>
            <a:pPr>
              <a:lnSpc>
                <a:spcPct val="90000"/>
              </a:lnSpc>
              <a:buNone/>
            </a:pP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Απευθύνεται προς τους Μετόχους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Προσδιορίζει τις Οικονομικές Καταστάσεις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Περιγράφει την ευθύνη της Διοίκησης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Περιγράφει την ευθύνη του Ελεγκτή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Περιγράφει επιγραμματικά τις ελεγκτικές διαδικασίες που εφαρμόστηκαν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latin typeface="Arial Black" pitchFamily="34" charset="0"/>
              </a:rPr>
              <a:t>Εκφράζει γνώμη επί των </a:t>
            </a:r>
            <a:r>
              <a:rPr lang="el-GR" sz="1800" dirty="0" err="1" smtClean="0">
                <a:latin typeface="Arial Black" pitchFamily="34" charset="0"/>
              </a:rPr>
              <a:t>Οικ</a:t>
            </a:r>
            <a:r>
              <a:rPr lang="el-GR" sz="1800" dirty="0" smtClean="0">
                <a:latin typeface="Arial Black" pitchFamily="34" charset="0"/>
              </a:rPr>
              <a:t>/</a:t>
            </a:r>
            <a:r>
              <a:rPr lang="el-GR" sz="1800" dirty="0" err="1" smtClean="0">
                <a:latin typeface="Arial Black" pitchFamily="34" charset="0"/>
              </a:rPr>
              <a:t>κών</a:t>
            </a:r>
            <a:r>
              <a:rPr lang="el-GR" sz="1800" dirty="0" smtClean="0">
                <a:latin typeface="Arial Black" pitchFamily="34" charset="0"/>
              </a:rPr>
              <a:t> Κατ/</a:t>
            </a:r>
            <a:r>
              <a:rPr lang="el-GR" sz="1800" dirty="0" err="1" smtClean="0">
                <a:latin typeface="Arial Black" pitchFamily="34" charset="0"/>
              </a:rPr>
              <a:t>σεων</a:t>
            </a:r>
            <a:r>
              <a:rPr lang="el-GR" sz="1800" dirty="0" smtClean="0">
                <a:latin typeface="Arial Black" pitchFamily="34" charset="0"/>
              </a:rPr>
              <a:t> </a:t>
            </a:r>
            <a:r>
              <a:rPr lang="el-GR" sz="1600" dirty="0" smtClean="0">
                <a:latin typeface="Arial Black" pitchFamily="34" charset="0"/>
              </a:rPr>
              <a:t/>
            </a:r>
            <a:br>
              <a:rPr lang="el-GR" sz="1600" dirty="0" smtClean="0">
                <a:latin typeface="Arial Black" pitchFamily="34" charset="0"/>
              </a:rPr>
            </a:br>
            <a:endParaRPr lang="el-GR" sz="16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22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solidFill>
                <a:srgbClr val="FF0066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i="1" dirty="0">
              <a:solidFill>
                <a:srgbClr val="9900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Arial Black" pitchFamily="34" charset="0"/>
              </a:rPr>
              <a:t>aou</a:t>
            </a:r>
            <a:endParaRPr lang="el-GR" sz="16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71802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ΠΙΣΤΟΠΟΙΗΤΙΚΟ ΕΛΕΓΧΟΥ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4726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>
                <a:latin typeface="Arial Black" pitchFamily="34" charset="0"/>
              </a:rPr>
              <a:t>Τρόποι Έκφρασης Γνώμης:</a:t>
            </a:r>
            <a:br>
              <a:rPr lang="el-GR" sz="2400" dirty="0" smtClean="0">
                <a:latin typeface="Arial Black" pitchFamily="34" charset="0"/>
              </a:rPr>
            </a:br>
            <a:endParaRPr lang="el-GR" sz="24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Καθαρό Πιστοποιητικό </a:t>
            </a:r>
            <a:r>
              <a:rPr lang="el-GR" sz="2000" dirty="0" smtClean="0">
                <a:latin typeface="Arial Black" pitchFamily="34" charset="0"/>
              </a:rPr>
              <a:t>– </a:t>
            </a:r>
            <a:r>
              <a:rPr lang="el-GR" sz="1800" dirty="0" smtClean="0">
                <a:latin typeface="Arial Black" pitchFamily="34" charset="0"/>
              </a:rPr>
              <a:t>Ανεπιφύλακτη Γνώμη</a:t>
            </a:r>
            <a:r>
              <a:rPr lang="el-GR" sz="2000" dirty="0" smtClean="0">
                <a:latin typeface="Arial Black" pitchFamily="34" charset="0"/>
              </a:rPr>
              <a:t/>
            </a:r>
            <a:br>
              <a:rPr lang="el-GR" sz="2000" dirty="0" smtClean="0">
                <a:latin typeface="Arial Black" pitchFamily="34" charset="0"/>
              </a:rPr>
            </a:br>
            <a:endParaRPr lang="el-GR" sz="20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Με Παρατηρήσεις</a:t>
            </a:r>
            <a:r>
              <a:rPr lang="el-GR" sz="2000" dirty="0" smtClean="0">
                <a:latin typeface="Arial Black" pitchFamily="34" charset="0"/>
              </a:rPr>
              <a:t> – </a:t>
            </a:r>
            <a:r>
              <a:rPr lang="el-GR" sz="1800" dirty="0" smtClean="0">
                <a:latin typeface="Arial Black" pitchFamily="34" charset="0"/>
              </a:rPr>
              <a:t>Περιγραφή των Προτεινόμενων Διορθώσεων που δεν έγιναν αποδεκτές και το ποσό που επηρεάζει τα Αποτελέσματα και την Καθαρή Θέση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Αντίθετη Γνώμη </a:t>
            </a:r>
            <a:r>
              <a:rPr lang="el-GR" sz="1800" dirty="0" smtClean="0">
                <a:latin typeface="Arial Black" pitchFamily="34" charset="0"/>
              </a:rPr>
              <a:t>– Όταν οι Προτεινόμενες Διορθώσεις που δεν έγιναν αποδεκτές επηρεάζουν σε μεγάλο βαθμό τις Οικονομικές Καταστάσεις</a:t>
            </a:r>
            <a:br>
              <a:rPr lang="el-GR" sz="1800" dirty="0" smtClean="0">
                <a:latin typeface="Arial Black" pitchFamily="34" charset="0"/>
              </a:rPr>
            </a:b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Άρνηση Έκφρασης Γνώμης </a:t>
            </a:r>
            <a:r>
              <a:rPr lang="el-GR" sz="1800" dirty="0" smtClean="0">
                <a:latin typeface="Arial Black" pitchFamily="34" charset="0"/>
              </a:rPr>
              <a:t>– Σοβαρές αβεβαιότητες ή περιορισμοί στο ελεγκτικό έργο</a:t>
            </a: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22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solidFill>
                <a:srgbClr val="FF0066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i="1" dirty="0">
              <a:solidFill>
                <a:srgbClr val="9900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Arial Black" pitchFamily="34" charset="0"/>
              </a:rPr>
              <a:t>aou</a:t>
            </a:r>
            <a:endParaRPr lang="el-GR" sz="16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87824" y="620713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00FF"/>
                </a:solidFill>
              </a:rPr>
              <a:t>Έλεγχος </a:t>
            </a:r>
            <a:r>
              <a:rPr lang="el-GR" sz="2400" dirty="0" err="1" smtClean="0">
                <a:solidFill>
                  <a:srgbClr val="0000FF"/>
                </a:solidFill>
              </a:rPr>
              <a:t>Οικ</a:t>
            </a:r>
            <a:r>
              <a:rPr lang="el-GR" sz="2400" dirty="0" smtClean="0">
                <a:solidFill>
                  <a:srgbClr val="0000FF"/>
                </a:solidFill>
              </a:rPr>
              <a:t>/</a:t>
            </a:r>
            <a:r>
              <a:rPr lang="el-GR" sz="2400" dirty="0" err="1" smtClean="0">
                <a:solidFill>
                  <a:srgbClr val="0000FF"/>
                </a:solidFill>
              </a:rPr>
              <a:t>ών</a:t>
            </a:r>
            <a:r>
              <a:rPr lang="el-GR" sz="2400" dirty="0" smtClean="0">
                <a:solidFill>
                  <a:srgbClr val="0000FF"/>
                </a:solidFill>
              </a:rPr>
              <a:t> Κατ/</a:t>
            </a:r>
            <a:r>
              <a:rPr lang="el-GR" sz="2400" dirty="0" err="1" smtClean="0">
                <a:solidFill>
                  <a:srgbClr val="0000FF"/>
                </a:solidFill>
              </a:rPr>
              <a:t>σεων</a:t>
            </a:r>
            <a:r>
              <a:rPr lang="el-GR" sz="2400" dirty="0" smtClean="0">
                <a:solidFill>
                  <a:srgbClr val="0000FF"/>
                </a:solidFill>
              </a:rPr>
              <a:t> Τράπεζας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71802" y="1052736"/>
            <a:ext cx="5543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dirty="0" smtClean="0">
                <a:latin typeface="+mn-lt"/>
              </a:rPr>
              <a:t>ΠΙΣΤΟΠΟΙΗΤΙΚΟ ΕΛΕΓΧΟΥ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47260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l-GR" dirty="0" smtClean="0">
                <a:solidFill>
                  <a:srgbClr val="FF3300"/>
                </a:solidFill>
                <a:latin typeface="Arial Black" pitchFamily="34" charset="0"/>
              </a:rPr>
              <a:t>      </a:t>
            </a:r>
            <a:endParaRPr lang="en-US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sz="80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8000" dirty="0" smtClean="0">
                <a:solidFill>
                  <a:srgbClr val="FF3300"/>
                </a:solidFill>
                <a:latin typeface="Arial Black" pitchFamily="34" charset="0"/>
              </a:rPr>
              <a:t>      Q &amp; A</a:t>
            </a:r>
            <a:endParaRPr lang="el-GR" sz="80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22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solidFill>
                <a:srgbClr val="FF0066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i="1" dirty="0">
              <a:solidFill>
                <a:srgbClr val="9900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Arial Black" pitchFamily="34" charset="0"/>
              </a:rPr>
              <a:t>aou</a:t>
            </a:r>
            <a:endParaRPr lang="el-GR" sz="16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63888" y="692697"/>
            <a:ext cx="5039618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l-GR" sz="2400" dirty="0" smtClean="0">
                <a:solidFill>
                  <a:srgbClr val="0000FF"/>
                </a:solidFill>
              </a:rPr>
              <a:t>ΕΡΩΤΗΣΕΙΣ/ΑΠΑΝΤΗΣΕΙΣ</a:t>
            </a:r>
            <a:endParaRPr lang="el-GR" sz="2400" dirty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l-GR" sz="2400" dirty="0">
              <a:solidFill>
                <a:srgbClr val="99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4726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Ευχαριστούμε για την ευκαιρία να βρεθούμε στο πανεπιστήμιό σας 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Το ΚΕΜΕΛ στηρίζει τη νεολαία, και ιδίως αυτούς που τους ενδιαφέρει το «επιχειρείν»</a:t>
            </a:r>
          </a:p>
          <a:p>
            <a:pPr>
              <a:lnSpc>
                <a:spcPct val="90000"/>
              </a:lnSpc>
            </a:pPr>
            <a:endParaRPr lang="el-GR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Το </a:t>
            </a:r>
            <a:r>
              <a:rPr lang="en-US" sz="2000" dirty="0" smtClean="0">
                <a:solidFill>
                  <a:schemeClr val="tx2"/>
                </a:solidFill>
                <a:latin typeface="Arial Black" pitchFamily="34" charset="0"/>
              </a:rPr>
              <a:t>site </a:t>
            </a: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μας </a:t>
            </a:r>
            <a:r>
              <a:rPr lang="en-US" sz="2000" dirty="0" smtClean="0">
                <a:solidFill>
                  <a:schemeClr val="tx2"/>
                </a:solidFill>
                <a:latin typeface="Arial Black" pitchFamily="34" charset="0"/>
                <a:hlinkClick r:id="rId2"/>
              </a:rPr>
              <a:t>www.kemel.gr</a:t>
            </a:r>
            <a:r>
              <a:rPr lang="en-US" sz="2000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περιλαμβάνει πολλά βοηθήματα και εργαλεία για τον νέο επιχειρηματία</a:t>
            </a:r>
          </a:p>
          <a:p>
            <a:pPr>
              <a:lnSpc>
                <a:spcPct val="90000"/>
              </a:lnSpc>
            </a:pPr>
            <a:endParaRPr lang="el-GR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Πέραν τούτου, παρέχουμε υπηρεσίες τηλεφωνικά, με </a:t>
            </a:r>
            <a:r>
              <a:rPr lang="en-US" sz="2000" dirty="0" smtClean="0">
                <a:solidFill>
                  <a:schemeClr val="tx2"/>
                </a:solidFill>
                <a:latin typeface="Arial Black" pitchFamily="34" charset="0"/>
              </a:rPr>
              <a:t>e-mail,</a:t>
            </a: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 και σε κατ΄ ιδίαν συναντήσεις </a:t>
            </a:r>
            <a:endParaRPr lang="en-US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chemeClr val="tx2"/>
                </a:solidFill>
                <a:latin typeface="Arial Black" pitchFamily="34" charset="0"/>
              </a:rPr>
              <a:t>Πάντα, δωρεάν</a:t>
            </a:r>
          </a:p>
          <a:p>
            <a:pPr>
              <a:lnSpc>
                <a:spcPct val="90000"/>
              </a:lnSpc>
            </a:pPr>
            <a:endParaRPr lang="el-GR" sz="20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800" dirty="0" smtClean="0">
              <a:solidFill>
                <a:srgbClr val="FF33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22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 smtClean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solidFill>
                <a:srgbClr val="FF0066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i="1" dirty="0">
              <a:solidFill>
                <a:srgbClr val="990000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l-GR" sz="1700" dirty="0"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n-US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6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Arial Black" pitchFamily="34" charset="0"/>
              </a:rPr>
              <a:t>aou</a:t>
            </a:r>
            <a:endParaRPr lang="el-GR" sz="16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25513" y="479425"/>
            <a:ext cx="1970087" cy="720725"/>
          </a:xfrm>
          <a:noFill/>
          <a:ln/>
        </p:spPr>
      </p:pic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63888" y="692697"/>
            <a:ext cx="5039618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l-GR" sz="2400" dirty="0" smtClean="0">
                <a:solidFill>
                  <a:srgbClr val="0000FF"/>
                </a:solidFill>
              </a:rPr>
              <a:t>ΕΠΙΛΟΓΟΣ</a:t>
            </a:r>
            <a:endParaRPr lang="el-GR" sz="2400" dirty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l-GR" sz="2400" dirty="0">
              <a:solidFill>
                <a:srgbClr val="99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600200"/>
            <a:ext cx="7715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1800" dirty="0" smtClean="0">
                <a:solidFill>
                  <a:srgbClr val="0000FF"/>
                </a:solidFill>
                <a:latin typeface="Arial Black" pitchFamily="34" charset="0"/>
              </a:rPr>
              <a:t>Ποιοι </a:t>
            </a:r>
            <a:r>
              <a:rPr lang="el-GR" sz="1800" dirty="0">
                <a:solidFill>
                  <a:srgbClr val="0000FF"/>
                </a:solidFill>
                <a:latin typeface="Arial Black" pitchFamily="34" charset="0"/>
              </a:rPr>
              <a:t>είμαστε: </a:t>
            </a:r>
            <a:r>
              <a:rPr lang="el-GR" sz="1800" dirty="0">
                <a:latin typeface="Arial Black" pitchFamily="34" charset="0"/>
              </a:rPr>
              <a:t>Ενεργά και πρώην ανώτατα  διευθυντικά στελέχη επιχειρήσεων που μοιράζονται κοινά βιώματα και εμπειρίες από την </a:t>
            </a:r>
            <a:r>
              <a:rPr lang="el-GR" sz="1800" dirty="0" smtClean="0">
                <a:latin typeface="Arial Black" pitchFamily="34" charset="0"/>
              </a:rPr>
              <a:t>30ετή+ </a:t>
            </a:r>
            <a:r>
              <a:rPr lang="el-GR" sz="1800" dirty="0">
                <a:latin typeface="Arial Black" pitchFamily="34" charset="0"/>
              </a:rPr>
              <a:t>σταδιοδρομία τους σε Ελληνικές και πολυεθνικές  </a:t>
            </a:r>
            <a:r>
              <a:rPr lang="el-GR" sz="1800" dirty="0" smtClean="0">
                <a:latin typeface="Arial Black" pitchFamily="34" charset="0"/>
              </a:rPr>
              <a:t>επιχειρήσεις, </a:t>
            </a:r>
            <a:r>
              <a:rPr lang="el-GR" sz="1800" dirty="0">
                <a:latin typeface="Arial Black" pitchFamily="34" charset="0"/>
              </a:rPr>
              <a:t>και που έχουν την ίδια ισχυρή διάθεση εθελοντικής προσφοράς έργου στην κοινωνία</a:t>
            </a:r>
            <a:r>
              <a:rPr lang="el-GR" sz="1800" dirty="0" smtClean="0">
                <a:latin typeface="Arial Black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l-GR" sz="1800" b="1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1800" b="1" dirty="0">
                <a:solidFill>
                  <a:srgbClr val="0000FF"/>
                </a:solidFill>
                <a:latin typeface="Arial Black" pitchFamily="34" charset="0"/>
              </a:rPr>
              <a:t>Η Αποστολή μας</a:t>
            </a:r>
            <a:r>
              <a:rPr lang="el-GR" sz="1800" b="1" dirty="0">
                <a:solidFill>
                  <a:srgbClr val="0000FF"/>
                </a:solidFill>
              </a:rPr>
              <a:t>: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  <a:r>
              <a:rPr lang="el-GR" sz="1800" dirty="0" smtClean="0">
                <a:latin typeface="Arial Black" pitchFamily="34" charset="0"/>
              </a:rPr>
              <a:t>Αξιοποίηση της εκτεταμένης τεχνογνωσίας </a:t>
            </a:r>
            <a:r>
              <a:rPr lang="el-GR" sz="1800" dirty="0">
                <a:latin typeface="Arial Black" pitchFamily="34" charset="0"/>
              </a:rPr>
              <a:t>και εμπειρίας </a:t>
            </a:r>
            <a:r>
              <a:rPr lang="el-GR" sz="1800" dirty="0" smtClean="0">
                <a:latin typeface="Arial Black" pitchFamily="34" charset="0"/>
              </a:rPr>
              <a:t>των μελών μας με την εθελοντική υποστήριξη </a:t>
            </a:r>
            <a:r>
              <a:rPr lang="el-GR" sz="1800" dirty="0">
                <a:latin typeface="Arial Black" pitchFamily="34" charset="0"/>
              </a:rPr>
              <a:t>της νεανικής </a:t>
            </a:r>
            <a:r>
              <a:rPr lang="el-GR" sz="1800" dirty="0" smtClean="0">
                <a:latin typeface="Arial Black" pitchFamily="34" charset="0"/>
              </a:rPr>
              <a:t>επιχειρηματικότητας, μικρών επιχειρήσεων και ΜΚΟς.</a:t>
            </a:r>
          </a:p>
          <a:p>
            <a:pPr>
              <a:lnSpc>
                <a:spcPct val="90000"/>
              </a:lnSpc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1800" dirty="0">
                <a:solidFill>
                  <a:srgbClr val="0000FF"/>
                </a:solidFill>
                <a:latin typeface="Arial Black" pitchFamily="34" charset="0"/>
              </a:rPr>
              <a:t>Οι αρχές μας: </a:t>
            </a:r>
            <a:r>
              <a:rPr lang="el-GR" sz="1800" dirty="0">
                <a:latin typeface="Arial Black" pitchFamily="34" charset="0"/>
              </a:rPr>
              <a:t>Δωρεάν παροχή υπηρεσιών, εμπιστευτικότητα, αντικειμενικότητα, διαφάνεια, αποτελεσματικότητα, επαγγελματική δεοντολογία</a:t>
            </a:r>
            <a:endParaRPr lang="en-US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800" dirty="0"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1800" dirty="0">
                <a:solidFill>
                  <a:srgbClr val="0000FF"/>
                </a:solidFill>
                <a:latin typeface="Arial Black" pitchFamily="34" charset="0"/>
              </a:rPr>
              <a:t>Παροχή υπηρεσιών: </a:t>
            </a:r>
            <a:r>
              <a:rPr lang="el-GR" sz="1800" dirty="0">
                <a:latin typeface="Arial Black" pitchFamily="34" charset="0"/>
              </a:rPr>
              <a:t>Σεμινάρια, </a:t>
            </a:r>
            <a:r>
              <a:rPr lang="en-US" sz="1800" dirty="0">
                <a:latin typeface="Arial Black" pitchFamily="34" charset="0"/>
              </a:rPr>
              <a:t>projects, one-to-one</a:t>
            </a:r>
            <a:endParaRPr lang="el-GR" sz="1800" dirty="0">
              <a:latin typeface="Arial Black" pitchFamily="34" charset="0"/>
            </a:endParaRPr>
          </a:p>
        </p:txBody>
      </p:sp>
      <p:pic>
        <p:nvPicPr>
          <p:cNvPr id="9933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277813"/>
            <a:ext cx="2447925" cy="1143000"/>
          </a:xfrm>
          <a:noFill/>
          <a:ln/>
        </p:spPr>
      </p:pic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143240" y="692150"/>
            <a:ext cx="55721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rgbClr val="0000FF"/>
                </a:solidFill>
              </a:rPr>
              <a:t>ΣΥΣΤΑΣΕΙΣ</a:t>
            </a:r>
            <a:endParaRPr lang="el-GR" sz="1400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2096" cy="4530725"/>
          </a:xfrm>
        </p:spPr>
        <p:txBody>
          <a:bodyPr/>
          <a:lstStyle/>
          <a:p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Εισαγωγή</a:t>
            </a:r>
          </a:p>
          <a:p>
            <a:pPr lvl="1"/>
            <a:r>
              <a:rPr lang="el-GR" dirty="0" smtClean="0">
                <a:latin typeface="Arial Black" pitchFamily="34" charset="0"/>
              </a:rPr>
              <a:t>Οικονομική Κρίση - Τράπεζες</a:t>
            </a:r>
            <a:endParaRPr lang="el-GR" dirty="0" smtClean="0">
              <a:latin typeface="Arial Black" pitchFamily="34" charset="0"/>
            </a:endParaRPr>
          </a:p>
          <a:p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Γενικά περί Οικονομικών Καταστάσεων</a:t>
            </a:r>
            <a:endParaRPr lang="en-US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lvl="1"/>
            <a:r>
              <a:rPr lang="el-GR" sz="2400" dirty="0" smtClean="0">
                <a:latin typeface="Arial Black" pitchFamily="34" charset="0"/>
              </a:rPr>
              <a:t>Περιγραφή – Χρήστες - Έλεγχος</a:t>
            </a:r>
            <a:endParaRPr lang="en-US" sz="2400" dirty="0">
              <a:latin typeface="Arial Black" pitchFamily="34" charset="0"/>
            </a:endParaRPr>
          </a:p>
          <a:p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Έλεγχος </a:t>
            </a:r>
            <a:r>
              <a:rPr lang="el-GR" dirty="0" err="1" smtClean="0">
                <a:solidFill>
                  <a:srgbClr val="0000FF"/>
                </a:solidFill>
                <a:latin typeface="Arial Black" pitchFamily="34" charset="0"/>
              </a:rPr>
              <a:t>Οικ</a:t>
            </a:r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/</a:t>
            </a:r>
            <a:r>
              <a:rPr lang="el-GR" dirty="0" err="1" smtClean="0">
                <a:solidFill>
                  <a:srgbClr val="0000FF"/>
                </a:solidFill>
                <a:latin typeface="Arial Black" pitchFamily="34" charset="0"/>
              </a:rPr>
              <a:t>ών</a:t>
            </a:r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 Κατ/</a:t>
            </a:r>
            <a:r>
              <a:rPr lang="el-GR" dirty="0" err="1" smtClean="0">
                <a:solidFill>
                  <a:srgbClr val="0000FF"/>
                </a:solidFill>
                <a:latin typeface="Arial Black" pitchFamily="34" charset="0"/>
              </a:rPr>
              <a:t>σεων</a:t>
            </a:r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 Τράπεζας</a:t>
            </a:r>
          </a:p>
          <a:p>
            <a:pPr lvl="1"/>
            <a:r>
              <a:rPr lang="el-GR" sz="2400" dirty="0" smtClean="0">
                <a:latin typeface="Arial Black" pitchFamily="34" charset="0"/>
              </a:rPr>
              <a:t>Υπόδειγμα Συν/</a:t>
            </a:r>
            <a:r>
              <a:rPr lang="el-GR" sz="2400" dirty="0" err="1" smtClean="0">
                <a:latin typeface="Arial Black" pitchFamily="34" charset="0"/>
              </a:rPr>
              <a:t>κών</a:t>
            </a:r>
            <a:r>
              <a:rPr lang="el-GR" sz="2400" dirty="0" smtClean="0">
                <a:latin typeface="Arial Black" pitchFamily="34" charset="0"/>
              </a:rPr>
              <a:t> </a:t>
            </a:r>
            <a:r>
              <a:rPr lang="el-GR" sz="2400" dirty="0" err="1" smtClean="0">
                <a:latin typeface="Arial Black" pitchFamily="34" charset="0"/>
              </a:rPr>
              <a:t>Οικ</a:t>
            </a:r>
            <a:r>
              <a:rPr lang="el-GR" sz="2400" dirty="0" smtClean="0">
                <a:latin typeface="Arial Black" pitchFamily="34" charset="0"/>
              </a:rPr>
              <a:t>/</a:t>
            </a:r>
            <a:r>
              <a:rPr lang="el-GR" sz="2400" dirty="0" err="1" smtClean="0">
                <a:latin typeface="Arial Black" pitchFamily="34" charset="0"/>
              </a:rPr>
              <a:t>κών</a:t>
            </a:r>
            <a:r>
              <a:rPr lang="el-GR" sz="2400" dirty="0" smtClean="0">
                <a:latin typeface="Arial Black" pitchFamily="34" charset="0"/>
              </a:rPr>
              <a:t> Κατ/</a:t>
            </a:r>
            <a:r>
              <a:rPr lang="el-GR" sz="2400" dirty="0" err="1" smtClean="0">
                <a:latin typeface="Arial Black" pitchFamily="34" charset="0"/>
              </a:rPr>
              <a:t>σεων</a:t>
            </a:r>
            <a:endParaRPr lang="el-GR" sz="2400" dirty="0" smtClean="0">
              <a:latin typeface="Arial Black" pitchFamily="34" charset="0"/>
            </a:endParaRPr>
          </a:p>
          <a:p>
            <a:pPr lvl="1"/>
            <a:r>
              <a:rPr lang="el-GR" sz="2400" dirty="0" smtClean="0">
                <a:latin typeface="Arial Black" pitchFamily="34" charset="0"/>
              </a:rPr>
              <a:t>Οικονομική Ανάλυση </a:t>
            </a:r>
          </a:p>
          <a:p>
            <a:pPr lvl="1"/>
            <a:r>
              <a:rPr lang="el-GR" sz="2400" dirty="0" err="1" smtClean="0">
                <a:latin typeface="Arial Black" pitchFamily="34" charset="0"/>
              </a:rPr>
              <a:t>Χαρ</a:t>
            </a:r>
            <a:r>
              <a:rPr lang="el-GR" sz="2400" dirty="0" smtClean="0">
                <a:latin typeface="Arial Black" pitchFamily="34" charset="0"/>
              </a:rPr>
              <a:t>/</a:t>
            </a:r>
            <a:r>
              <a:rPr lang="el-GR" sz="2400" dirty="0" err="1" smtClean="0">
                <a:latin typeface="Arial Black" pitchFamily="34" charset="0"/>
              </a:rPr>
              <a:t>στικά</a:t>
            </a:r>
            <a:r>
              <a:rPr lang="el-GR" sz="2400" dirty="0" smtClean="0">
                <a:latin typeface="Arial Black" pitchFamily="34" charset="0"/>
              </a:rPr>
              <a:t> Στοιχεία – Κίνδυνοι</a:t>
            </a:r>
          </a:p>
          <a:p>
            <a:pPr lvl="1"/>
            <a:r>
              <a:rPr lang="el-GR" sz="2400" dirty="0" smtClean="0">
                <a:latin typeface="Arial Black" pitchFamily="34" charset="0"/>
              </a:rPr>
              <a:t>Ελεγκτικές Διαδικασίες</a:t>
            </a:r>
          </a:p>
          <a:p>
            <a:pPr lvl="1"/>
            <a:r>
              <a:rPr lang="el-GR" sz="2400" dirty="0" smtClean="0">
                <a:latin typeface="Arial Black" pitchFamily="34" charset="0"/>
              </a:rPr>
              <a:t>Ευρήματα - Πιστοποιητικό </a:t>
            </a:r>
            <a:r>
              <a:rPr lang="el-GR" sz="2400" dirty="0" smtClean="0">
                <a:latin typeface="Arial Black" pitchFamily="34" charset="0"/>
              </a:rPr>
              <a:t>Ελέγχου</a:t>
            </a:r>
          </a:p>
          <a:p>
            <a:r>
              <a:rPr lang="el-GR" dirty="0" smtClean="0">
                <a:solidFill>
                  <a:srgbClr val="0000FF"/>
                </a:solidFill>
                <a:latin typeface="Arial Black" pitchFamily="34" charset="0"/>
              </a:rPr>
              <a:t>Ερωτήσεις/απαντήσεις</a:t>
            </a:r>
            <a:endParaRPr lang="el-GR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28713" y="479425"/>
            <a:ext cx="1903412" cy="720725"/>
          </a:xfrm>
          <a:noFill/>
          <a:ln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92500" y="620713"/>
            <a:ext cx="5183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348038" y="620713"/>
            <a:ext cx="532765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/>
              <a:t>Πρόγραμμα Παρουσίασης </a:t>
            </a:r>
            <a:r>
              <a:rPr lang="el-GR" sz="1400" dirty="0"/>
              <a:t>(διάρκεια </a:t>
            </a:r>
            <a:r>
              <a:rPr lang="el-GR" sz="1400" dirty="0" smtClean="0"/>
              <a:t>60 λεπτά)</a:t>
            </a:r>
            <a:endParaRPr lang="el-GR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2096" cy="4530725"/>
          </a:xfrm>
        </p:spPr>
        <p:txBody>
          <a:bodyPr/>
          <a:lstStyle/>
          <a:p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Το Χρηματοπιστωτικό Σύστημα, βασικός παράγοντας της Διεθνούς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Οικονομικής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Κρίσης του </a:t>
            </a:r>
            <a:r>
              <a:rPr lang="en-US" sz="2400" dirty="0" smtClean="0">
                <a:solidFill>
                  <a:srgbClr val="0000FF"/>
                </a:solidFill>
                <a:latin typeface="Arial Black" pitchFamily="34" charset="0"/>
              </a:rPr>
              <a:t>2008</a:t>
            </a: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endParaRPr lang="el-GR" sz="2000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 lvl="1"/>
            <a:r>
              <a:rPr lang="el-GR" sz="2200" dirty="0" smtClean="0">
                <a:latin typeface="Arial Black" pitchFamily="34" charset="0"/>
              </a:rPr>
              <a:t>Ο ρόλος των Τραπεζών, των </a:t>
            </a:r>
            <a:r>
              <a:rPr lang="en-US" sz="2200" dirty="0" smtClean="0">
                <a:latin typeface="Arial Black" pitchFamily="34" charset="0"/>
              </a:rPr>
              <a:t>Rating Agencies </a:t>
            </a:r>
            <a:r>
              <a:rPr lang="el-GR" sz="2200" dirty="0" smtClean="0">
                <a:latin typeface="Arial Black" pitchFamily="34" charset="0"/>
              </a:rPr>
              <a:t>και των Ελεγκτικών Εταιριών.</a:t>
            </a:r>
          </a:p>
          <a:p>
            <a:pPr lvl="1"/>
            <a:endParaRPr lang="el-GR" sz="2200" dirty="0" smtClean="0">
              <a:latin typeface="Arial Black" pitchFamily="34" charset="0"/>
            </a:endParaRPr>
          </a:p>
          <a:p>
            <a:pPr lvl="1"/>
            <a:r>
              <a:rPr lang="el-GR" sz="2200" dirty="0" smtClean="0">
                <a:latin typeface="Arial Black" pitchFamily="34" charset="0"/>
              </a:rPr>
              <a:t>Η διεθνής ανάκαμψη στηρίχθηκε σε κυβερνητικά προγράμματα ενίσχυσης και παρεμβάσεις Κεντρικών Τραπεζών.</a:t>
            </a:r>
          </a:p>
          <a:p>
            <a:pPr lvl="1">
              <a:buNone/>
            </a:pPr>
            <a:endParaRPr lang="el-GR" sz="2200" dirty="0" smtClean="0">
              <a:latin typeface="Arial Black" pitchFamily="34" charset="0"/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28713" y="479425"/>
            <a:ext cx="1903412" cy="720725"/>
          </a:xfrm>
          <a:noFill/>
          <a:ln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92500" y="620713"/>
            <a:ext cx="5183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00364" y="571480"/>
            <a:ext cx="614363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800" dirty="0" smtClean="0">
                <a:solidFill>
                  <a:srgbClr val="0000FF"/>
                </a:solidFill>
              </a:rPr>
              <a:t>Εισαγωγή</a:t>
            </a:r>
            <a:endParaRPr lang="el-GR" sz="2000" dirty="0" smtClean="0">
              <a:solidFill>
                <a:srgbClr val="0000FF"/>
              </a:solidFill>
            </a:endParaRPr>
          </a:p>
          <a:p>
            <a:pPr lvl="1"/>
            <a:r>
              <a:rPr lang="el-GR" sz="2400" b="1" dirty="0" smtClean="0">
                <a:latin typeface="+mn-lt"/>
              </a:rPr>
              <a:t>ΟΙΚΟΝΟΜΙΚΗ ΚΡΙΣΗ - ΤΡΑΠΕΖΕΣ</a:t>
            </a:r>
            <a:endParaRPr lang="el-GR" sz="2400" b="1" dirty="0" smtClean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28713" y="479425"/>
            <a:ext cx="1903412" cy="720725"/>
          </a:xfrm>
          <a:noFill/>
          <a:ln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92500" y="620713"/>
            <a:ext cx="5183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00364" y="571480"/>
            <a:ext cx="614363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 algn="ctr"/>
            <a:r>
              <a:rPr lang="el-GR" sz="2800" dirty="0" smtClean="0">
                <a:solidFill>
                  <a:srgbClr val="0000FF"/>
                </a:solidFill>
              </a:rPr>
              <a:t>Εισαγωγή </a:t>
            </a:r>
            <a:r>
              <a:rPr lang="el-GR" i="1" dirty="0" smtClean="0"/>
              <a:t>(συνέχεια</a:t>
            </a:r>
            <a:r>
              <a:rPr lang="el-GR" i="1" dirty="0" smtClean="0"/>
              <a:t>)</a:t>
            </a:r>
            <a:endParaRPr lang="el-GR" sz="2000" dirty="0" smtClean="0">
              <a:solidFill>
                <a:srgbClr val="0000FF"/>
              </a:solidFill>
            </a:endParaRPr>
          </a:p>
          <a:p>
            <a:pPr lvl="1"/>
            <a:r>
              <a:rPr lang="el-GR" sz="2400" b="1" dirty="0" smtClean="0">
                <a:latin typeface="+mn-lt"/>
              </a:rPr>
              <a:t>ΟΙΚΟΝΟΜΙΚΗ ΚΡΙΣΗ - ΤΡΑΠΕΖΕΣ</a:t>
            </a:r>
            <a:endParaRPr lang="el-GR" sz="2400" b="1" dirty="0" smtClean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Στην Ελλάδα η Δημοσιονομική Κρίση είναι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αυτή που κυρίως έπληξε την </a:t>
            </a:r>
            <a:r>
              <a:rPr lang="el-GR" sz="2400" dirty="0" smtClean="0">
                <a:solidFill>
                  <a:srgbClr val="0000FF"/>
                </a:solidFill>
                <a:latin typeface="Arial Black" pitchFamily="34" charset="0"/>
              </a:rPr>
              <a:t>Οικονομία και τις Ελληνικές Τράπεζες που αντιμετωπίζουν:</a:t>
            </a:r>
          </a:p>
          <a:p>
            <a:pPr lvl="1"/>
            <a:r>
              <a:rPr lang="el-GR" sz="2200" dirty="0" smtClean="0">
                <a:latin typeface="Arial Black" pitchFamily="34" charset="0"/>
              </a:rPr>
              <a:t>Διαρροή καταθέσεων (Απώλεια εμπιστοσύνης)</a:t>
            </a:r>
            <a:br>
              <a:rPr lang="el-GR" sz="2200" dirty="0" smtClean="0">
                <a:latin typeface="Arial Black" pitchFamily="34" charset="0"/>
              </a:rPr>
            </a:br>
            <a:endParaRPr lang="el-GR" sz="2200" dirty="0" smtClean="0">
              <a:latin typeface="Arial Black" pitchFamily="34" charset="0"/>
            </a:endParaRPr>
          </a:p>
          <a:p>
            <a:pPr lvl="1"/>
            <a:r>
              <a:rPr lang="el-GR" sz="2200" dirty="0" smtClean="0">
                <a:latin typeface="Arial Black" pitchFamily="34" charset="0"/>
              </a:rPr>
              <a:t>Εκτίναξη του κόστους δανεισμού (Ψηλοί Τόκοι</a:t>
            </a:r>
            <a:r>
              <a:rPr lang="en-US" sz="2200" dirty="0" smtClean="0">
                <a:latin typeface="Arial Black" pitchFamily="34" charset="0"/>
              </a:rPr>
              <a:t>)</a:t>
            </a:r>
            <a:r>
              <a:rPr lang="el-GR" sz="2200" dirty="0" smtClean="0">
                <a:latin typeface="Arial Black" pitchFamily="34" charset="0"/>
              </a:rPr>
              <a:t/>
            </a:r>
            <a:br>
              <a:rPr lang="el-GR" sz="2200" dirty="0" smtClean="0">
                <a:latin typeface="Arial Black" pitchFamily="34" charset="0"/>
              </a:rPr>
            </a:br>
            <a:endParaRPr lang="el-GR" sz="2200" dirty="0" smtClean="0">
              <a:latin typeface="Arial Black" pitchFamily="34" charset="0"/>
            </a:endParaRPr>
          </a:p>
          <a:p>
            <a:pPr lvl="1"/>
            <a:r>
              <a:rPr lang="el-GR" sz="2200" dirty="0" smtClean="0">
                <a:latin typeface="Arial Black" pitchFamily="34" charset="0"/>
              </a:rPr>
              <a:t>Σημαντικές επισφάλειες λόγω αύξηση</a:t>
            </a:r>
            <a:r>
              <a:rPr lang="el-GR" sz="2200" dirty="0" smtClean="0">
                <a:latin typeface="Arial Black" pitchFamily="34" charset="0"/>
              </a:rPr>
              <a:t>ς</a:t>
            </a:r>
            <a:r>
              <a:rPr lang="el-GR" sz="2200" dirty="0" smtClean="0">
                <a:latin typeface="Arial Black" pitchFamily="34" charset="0"/>
              </a:rPr>
              <a:t> των Μη Εξυπηρετούμενων Δανείων (μείωση κερδών – ζημίες)</a:t>
            </a:r>
          </a:p>
          <a:p>
            <a:pPr lvl="1"/>
            <a:endParaRPr lang="el-GR" sz="2200" dirty="0" smtClean="0">
              <a:latin typeface="Arial Black" pitchFamily="34" charset="0"/>
            </a:endParaRPr>
          </a:p>
          <a:p>
            <a:pPr lvl="1">
              <a:buNone/>
            </a:pPr>
            <a:r>
              <a:rPr lang="el-GR" sz="2200" dirty="0" smtClean="0">
                <a:solidFill>
                  <a:srgbClr val="0000FF"/>
                </a:solidFill>
                <a:latin typeface="Arial Black" pitchFamily="34" charset="0"/>
              </a:rPr>
              <a:t>Ο δρόμος της ανάκαμψης δύσκολος και μακρύς </a:t>
            </a:r>
            <a:endParaRPr lang="el-GR" sz="24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endParaRPr lang="el-GR" sz="2000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 lvl="1">
              <a:buNone/>
            </a:pPr>
            <a:endParaRPr lang="el-GR" sz="2200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280920" cy="5429200"/>
          </a:xfrm>
        </p:spPr>
        <p:txBody>
          <a:bodyPr/>
          <a:lstStyle/>
          <a:p>
            <a:pPr lvl="1">
              <a:buNone/>
            </a:pPr>
            <a:r>
              <a:rPr lang="el-GR" sz="2400" dirty="0" smtClean="0">
                <a:latin typeface="Arial Black" pitchFamily="34" charset="0"/>
              </a:rPr>
              <a:t>Συντάσσονται: Βάσει ΔΛΠ</a:t>
            </a: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ΙΣΟΛΟΓΙΣΜΟΣ</a:t>
            </a:r>
            <a:r>
              <a:rPr lang="el-GR" sz="2000" dirty="0" smtClean="0">
                <a:latin typeface="Arial Black" pitchFamily="34" charset="0"/>
              </a:rPr>
              <a:t> </a:t>
            </a:r>
            <a:r>
              <a:rPr lang="el-GR" sz="1800" dirty="0" smtClean="0">
                <a:latin typeface="Arial Black" pitchFamily="34" charset="0"/>
              </a:rPr>
              <a:t>(Αποτύπωση Περιουσιακής Κατάστασης)</a:t>
            </a:r>
          </a:p>
          <a:p>
            <a:pPr lvl="1">
              <a:buNone/>
            </a:pPr>
            <a:endParaRPr lang="el-GR" sz="6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ΑΠΟΤΕΛΕΣΜΑΤΑ ΧΡΗΣΗΣ </a:t>
            </a:r>
            <a:r>
              <a:rPr lang="el-GR" sz="1800" dirty="0" smtClean="0">
                <a:latin typeface="Arial Black" pitchFamily="34" charset="0"/>
              </a:rPr>
              <a:t>(</a:t>
            </a:r>
            <a:r>
              <a:rPr lang="el-GR" sz="1800" dirty="0" err="1" smtClean="0">
                <a:latin typeface="Arial Black" pitchFamily="34" charset="0"/>
              </a:rPr>
              <a:t>Αποτ</a:t>
            </a:r>
            <a:r>
              <a:rPr lang="el-GR" sz="1800" dirty="0" smtClean="0">
                <a:latin typeface="Arial Black" pitchFamily="34" charset="0"/>
              </a:rPr>
              <a:t>/ση Εσόδων – Εξόδων – Κερδών/Ζημιών)</a:t>
            </a:r>
          </a:p>
          <a:p>
            <a:pPr lvl="1">
              <a:buNone/>
            </a:pPr>
            <a:endParaRPr lang="el-GR" sz="6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ΠΙΝΑΚΑΣ ΔΙΑΘΕΣΗΣ ΑΠΟΤΕΛΕΣΜΑΤΩΝ</a:t>
            </a:r>
            <a:r>
              <a:rPr lang="el-GR" sz="18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el-GR" sz="1800" dirty="0" smtClean="0">
                <a:latin typeface="Arial Black" pitchFamily="34" charset="0"/>
              </a:rPr>
              <a:t>(</a:t>
            </a:r>
            <a:r>
              <a:rPr lang="el-GR" sz="1800" dirty="0" err="1" smtClean="0">
                <a:latin typeface="Arial Black" pitchFamily="34" charset="0"/>
              </a:rPr>
              <a:t>Αποτ</a:t>
            </a:r>
            <a:r>
              <a:rPr lang="el-GR" sz="1800" dirty="0" smtClean="0">
                <a:latin typeface="Arial Black" pitchFamily="34" charset="0"/>
              </a:rPr>
              <a:t>/ση της διανομής των κερδών)</a:t>
            </a:r>
          </a:p>
          <a:p>
            <a:pPr lvl="1">
              <a:buNone/>
            </a:pPr>
            <a:endParaRPr lang="el-GR" sz="6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ΤΑΜΕΙΑΚΕΣ ΡΟΕΣ </a:t>
            </a:r>
            <a:r>
              <a:rPr lang="el-GR" sz="1800" dirty="0" smtClean="0">
                <a:latin typeface="Arial Black" pitchFamily="34" charset="0"/>
              </a:rPr>
              <a:t>(</a:t>
            </a:r>
            <a:r>
              <a:rPr lang="el-GR" sz="1800" dirty="0" err="1" smtClean="0">
                <a:latin typeface="Arial Black" pitchFamily="34" charset="0"/>
              </a:rPr>
              <a:t>Αποτ</a:t>
            </a:r>
            <a:r>
              <a:rPr lang="el-GR" sz="1800" dirty="0" smtClean="0">
                <a:latin typeface="Arial Black" pitchFamily="34" charset="0"/>
              </a:rPr>
              <a:t>/ση εισροών/εισπράξεων και </a:t>
            </a:r>
            <a:r>
              <a:rPr lang="el-GR" sz="1800" dirty="0" smtClean="0">
                <a:latin typeface="Arial Black" pitchFamily="34" charset="0"/>
              </a:rPr>
              <a:t>εκροών/πληρωμών</a:t>
            </a:r>
            <a:r>
              <a:rPr lang="el-GR" sz="1800" dirty="0" smtClean="0">
                <a:latin typeface="Arial Black" pitchFamily="34" charset="0"/>
              </a:rPr>
              <a:t>)</a:t>
            </a:r>
          </a:p>
          <a:p>
            <a:pPr lvl="1">
              <a:buNone/>
            </a:pPr>
            <a:endParaRPr lang="el-GR" sz="600" dirty="0" smtClean="0">
              <a:latin typeface="Arial Black" pitchFamily="34" charset="0"/>
            </a:endParaRPr>
          </a:p>
          <a:p>
            <a:pPr lvl="1"/>
            <a:r>
              <a:rPr lang="el-GR" sz="2000" dirty="0" smtClean="0">
                <a:solidFill>
                  <a:srgbClr val="0000FF"/>
                </a:solidFill>
                <a:latin typeface="Arial Black" pitchFamily="34" charset="0"/>
              </a:rPr>
              <a:t>ΠΡΟΣΑΡΤΗΜΑ</a:t>
            </a:r>
            <a:r>
              <a:rPr lang="el-GR" sz="2000" dirty="0" smtClean="0">
                <a:latin typeface="Arial Black" pitchFamily="34" charset="0"/>
              </a:rPr>
              <a:t> </a:t>
            </a:r>
            <a:r>
              <a:rPr lang="el-GR" sz="1800" dirty="0" smtClean="0">
                <a:latin typeface="Arial Black" pitchFamily="34" charset="0"/>
              </a:rPr>
              <a:t>(Έκθεση της Διοίκησης που περιγράφει τις Λογιστικές Αρχές που εφαρμόστηκαν, αναλύει κονδύλια και παρέχει πρόσθετη πληροφόρηση</a:t>
            </a:r>
            <a:r>
              <a:rPr lang="el-GR" sz="1800" dirty="0" smtClean="0">
                <a:latin typeface="Arial Black" pitchFamily="34" charset="0"/>
              </a:rPr>
              <a:t>)</a:t>
            </a:r>
            <a:endParaRPr lang="el-GR" sz="2000" dirty="0" smtClean="0">
              <a:latin typeface="Arial Black" pitchFamily="34" charset="0"/>
            </a:endParaRPr>
          </a:p>
          <a:p>
            <a:pPr lvl="1">
              <a:buNone/>
            </a:pPr>
            <a:r>
              <a:rPr lang="el-GR" sz="2400" dirty="0" smtClean="0">
                <a:latin typeface="Arial Black" pitchFamily="34" charset="0"/>
              </a:rPr>
              <a:t>Συνοδεύονται από:</a:t>
            </a:r>
            <a:r>
              <a:rPr lang="el-GR" sz="24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l-GR" sz="1800" dirty="0" smtClean="0">
                <a:solidFill>
                  <a:srgbClr val="0000FF"/>
                </a:solidFill>
                <a:latin typeface="Arial Black" pitchFamily="34" charset="0"/>
              </a:rPr>
              <a:t>ΠΙΣΤ/</a:t>
            </a:r>
            <a:r>
              <a:rPr lang="el-GR" sz="1800" dirty="0" smtClean="0">
                <a:solidFill>
                  <a:srgbClr val="0000FF"/>
                </a:solidFill>
                <a:latin typeface="Arial Black" pitchFamily="34" charset="0"/>
              </a:rPr>
              <a:t>Τ</a:t>
            </a:r>
            <a:r>
              <a:rPr lang="el-GR" sz="1800" dirty="0" smtClean="0">
                <a:solidFill>
                  <a:srgbClr val="0000FF"/>
                </a:solidFill>
                <a:latin typeface="Arial Black" pitchFamily="34" charset="0"/>
              </a:rPr>
              <a:t>ΙΚΟ ΟΡΚΩΤΟΥ ΕΛΕΓΚΤΗ</a:t>
            </a:r>
            <a:endParaRPr lang="el-GR" sz="20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el-GR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48038" y="620713"/>
            <a:ext cx="57959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Γενικά περί </a:t>
            </a:r>
            <a:r>
              <a:rPr lang="el-GR" sz="2800" dirty="0" err="1" smtClean="0">
                <a:solidFill>
                  <a:srgbClr val="0000FF"/>
                </a:solidFill>
              </a:rPr>
              <a:t>Οικ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l-GR" sz="2800" dirty="0" err="1" smtClean="0">
                <a:solidFill>
                  <a:srgbClr val="0000FF"/>
                </a:solidFill>
              </a:rPr>
              <a:t>ών</a:t>
            </a:r>
            <a:r>
              <a:rPr lang="el-GR" sz="2800" dirty="0" smtClean="0">
                <a:solidFill>
                  <a:srgbClr val="0000FF"/>
                </a:solidFill>
              </a:rPr>
              <a:t> Κατ/</a:t>
            </a:r>
            <a:r>
              <a:rPr lang="el-GR" sz="2800" dirty="0" err="1" smtClean="0">
                <a:solidFill>
                  <a:srgbClr val="0000FF"/>
                </a:solidFill>
              </a:rPr>
              <a:t>σεων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29058" y="1038509"/>
            <a:ext cx="5327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 smtClean="0">
                <a:latin typeface="+mn-lt"/>
              </a:rPr>
              <a:t>            </a:t>
            </a:r>
            <a:r>
              <a:rPr lang="el-GR" sz="2400" b="1" dirty="0" smtClean="0">
                <a:latin typeface="+mn-lt"/>
              </a:rPr>
              <a:t>ΠΕΡΙΓΡΑΦΗ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4000496" y="428604"/>
            <a:ext cx="32598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800" b="1" kern="0" dirty="0" smtClean="0">
                <a:solidFill>
                  <a:srgbClr val="000000"/>
                </a:solidFill>
                <a:latin typeface="Arial"/>
              </a:rPr>
              <a:t>    </a:t>
            </a:r>
            <a:endParaRPr lang="el-GR" sz="2800" b="1" kern="0" dirty="0" smtClean="0">
              <a:solidFill>
                <a:srgbClr val="B2B2B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2300" y="997308"/>
            <a:ext cx="56245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400" b="1" kern="0" dirty="0" smtClean="0">
                <a:solidFill>
                  <a:srgbClr val="000000"/>
                </a:solidFill>
                <a:latin typeface="Arial"/>
              </a:rPr>
              <a:t>ΧΡΗΣΤΕΣ</a:t>
            </a:r>
            <a:endParaRPr lang="el-GR" sz="2800" b="1" kern="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48038" y="620713"/>
            <a:ext cx="57959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Γενικά περί </a:t>
            </a:r>
            <a:r>
              <a:rPr lang="el-GR" sz="2800" dirty="0" err="1" smtClean="0">
                <a:solidFill>
                  <a:srgbClr val="0000FF"/>
                </a:solidFill>
              </a:rPr>
              <a:t>Οικ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l-GR" sz="2800" dirty="0" err="1" smtClean="0">
                <a:solidFill>
                  <a:srgbClr val="0000FF"/>
                </a:solidFill>
              </a:rPr>
              <a:t>ών</a:t>
            </a:r>
            <a:r>
              <a:rPr lang="el-GR" sz="2800" dirty="0" smtClean="0">
                <a:solidFill>
                  <a:srgbClr val="0000FF"/>
                </a:solidFill>
              </a:rPr>
              <a:t> Κατ/</a:t>
            </a:r>
            <a:r>
              <a:rPr lang="el-GR" sz="2800" dirty="0" err="1" smtClean="0">
                <a:solidFill>
                  <a:srgbClr val="0000FF"/>
                </a:solidFill>
              </a:rPr>
              <a:t>σεων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530725"/>
          </a:xfrm>
        </p:spPr>
        <p:txBody>
          <a:bodyPr/>
          <a:lstStyle/>
          <a:p>
            <a:r>
              <a:rPr lang="el-GR" sz="2400" b="1" dirty="0" smtClean="0">
                <a:solidFill>
                  <a:srgbClr val="0000FF"/>
                </a:solidFill>
              </a:rPr>
              <a:t>ΕΣΩΤΕΡΙΚΟΙ ΧΡΗΣΤΕΣ</a:t>
            </a:r>
          </a:p>
          <a:p>
            <a:pPr lvl="1"/>
            <a:r>
              <a:rPr lang="el-GR" sz="2000" b="1" dirty="0" smtClean="0"/>
              <a:t>ΔΙΟΙΚΗΣΗ</a:t>
            </a:r>
          </a:p>
          <a:p>
            <a:pPr lvl="1"/>
            <a:r>
              <a:rPr lang="el-GR" sz="2000" b="1" dirty="0" smtClean="0"/>
              <a:t>ΕΡΓΑΖΟΜΕΝΟΙ</a:t>
            </a:r>
          </a:p>
          <a:p>
            <a:pPr>
              <a:buNone/>
            </a:pPr>
            <a:endParaRPr lang="el-GR" dirty="0" smtClean="0"/>
          </a:p>
          <a:p>
            <a:r>
              <a:rPr lang="el-GR" sz="2400" b="1" dirty="0" smtClean="0">
                <a:solidFill>
                  <a:srgbClr val="0000FF"/>
                </a:solidFill>
              </a:rPr>
              <a:t>ΕΞΩΤΕΡΙΚΟΙ ΧΡΗΣΤΕΣ</a:t>
            </a:r>
          </a:p>
          <a:p>
            <a:pPr lvl="1"/>
            <a:r>
              <a:rPr lang="el-GR" sz="2000" b="1" dirty="0" smtClean="0"/>
              <a:t>ΜΕΤΟΧΟΙ ΚΑΙ ΔΥΝΗΤΙΚΟΙ ΕΠΕΝΔΥΤΕΣ</a:t>
            </a:r>
          </a:p>
          <a:p>
            <a:pPr lvl="1"/>
            <a:r>
              <a:rPr lang="el-GR" sz="2000" b="1" dirty="0" smtClean="0"/>
              <a:t>ΤΡΑΠΕΖΕΣ ΚΑΙ ΠΡΟΜΗΘΕΥΤΕΣ</a:t>
            </a:r>
          </a:p>
          <a:p>
            <a:pPr lvl="1"/>
            <a:r>
              <a:rPr lang="el-GR" sz="2000" b="1" dirty="0" smtClean="0"/>
              <a:t>ΔΗΜΟΣΙΕΣ ΥΠΗΡΕΣΙΕΣ (Εφορία, Εποπτικές Αρχές)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513" y="547688"/>
            <a:ext cx="1970087" cy="720725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4000496" y="428604"/>
            <a:ext cx="32598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800" b="1" kern="0" dirty="0" smtClean="0">
                <a:solidFill>
                  <a:srgbClr val="000000"/>
                </a:solidFill>
                <a:latin typeface="Arial"/>
              </a:rPr>
              <a:t>    </a:t>
            </a:r>
            <a:endParaRPr lang="el-GR" sz="2800" b="1" kern="0" dirty="0" smtClean="0">
              <a:solidFill>
                <a:srgbClr val="B2B2B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2300" y="1100064"/>
            <a:ext cx="56245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B2B2B2"/>
              </a:buClr>
              <a:buSzPct val="90000"/>
            </a:pPr>
            <a:r>
              <a:rPr lang="el-GR" sz="2000" b="1" kern="0" dirty="0" smtClean="0">
                <a:solidFill>
                  <a:srgbClr val="000000"/>
                </a:solidFill>
                <a:latin typeface="Arial"/>
              </a:rPr>
              <a:t>ΕΞΩΤΕΡΙΚΟΣ ΕΛΕΓΧΟΣ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48038" y="620712"/>
            <a:ext cx="57959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Γενικά περί </a:t>
            </a:r>
            <a:r>
              <a:rPr lang="el-GR" sz="2800" dirty="0" err="1" smtClean="0">
                <a:solidFill>
                  <a:srgbClr val="0000FF"/>
                </a:solidFill>
              </a:rPr>
              <a:t>Οικ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l-GR" sz="2800" dirty="0" err="1" smtClean="0">
                <a:solidFill>
                  <a:srgbClr val="0000FF"/>
                </a:solidFill>
              </a:rPr>
              <a:t>ών</a:t>
            </a:r>
            <a:r>
              <a:rPr lang="el-GR" sz="2800" dirty="0" smtClean="0">
                <a:solidFill>
                  <a:srgbClr val="0000FF"/>
                </a:solidFill>
              </a:rPr>
              <a:t> Κατ/</a:t>
            </a:r>
            <a:r>
              <a:rPr lang="el-GR" sz="2800" dirty="0" err="1" smtClean="0">
                <a:solidFill>
                  <a:srgbClr val="0000FF"/>
                </a:solidFill>
              </a:rPr>
              <a:t>σεων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530725"/>
          </a:xfrm>
        </p:spPr>
        <p:txBody>
          <a:bodyPr/>
          <a:lstStyle/>
          <a:p>
            <a:pPr>
              <a:buNone/>
            </a:pPr>
            <a:endParaRPr lang="el-GR" sz="2400" b="1" dirty="0" smtClean="0">
              <a:solidFill>
                <a:srgbClr val="0000FF"/>
              </a:solidFill>
            </a:endParaRPr>
          </a:p>
          <a:p>
            <a:r>
              <a:rPr lang="el-GR" sz="2000" kern="1200" dirty="0" smtClean="0">
                <a:solidFill>
                  <a:srgbClr val="0000FF"/>
                </a:solidFill>
                <a:latin typeface="Arial Black" pitchFamily="34" charset="0"/>
              </a:rPr>
              <a:t>Ο ΘΕΣΜΟΣ ΤΩΝ ΟΡΚΩΤΩΝ ΕΛΕΓΚΤΩΝ</a:t>
            </a:r>
          </a:p>
          <a:p>
            <a:pPr>
              <a:buNone/>
            </a:pPr>
            <a:endParaRPr lang="el-GR" sz="2000" b="1" dirty="0" smtClean="0"/>
          </a:p>
          <a:p>
            <a:pPr lvl="1"/>
            <a:r>
              <a:rPr lang="el-GR" sz="2000" b="1" dirty="0" smtClean="0"/>
              <a:t>	ΚΑΤΑΡΤΙΣΗ ΚΑΙ ΑΝΕΞΑΡΤΗΣΙΑ</a:t>
            </a:r>
          </a:p>
          <a:p>
            <a:pPr lvl="1">
              <a:buNone/>
            </a:pPr>
            <a:r>
              <a:rPr lang="el-GR" sz="1000" b="1" dirty="0" smtClean="0"/>
              <a:t>  </a:t>
            </a:r>
          </a:p>
          <a:p>
            <a:pPr lvl="1"/>
            <a:r>
              <a:rPr lang="el-GR" sz="2000" b="1" dirty="0" smtClean="0"/>
              <a:t>  ΕΛΕΓΚΤΙΚΕΣ ΕΤΑΙΡΙΕΣ</a:t>
            </a:r>
          </a:p>
          <a:p>
            <a:pPr lvl="1">
              <a:buNone/>
            </a:pPr>
            <a:endParaRPr lang="el-GR" sz="1000" b="1" dirty="0" smtClean="0"/>
          </a:p>
          <a:p>
            <a:pPr lvl="1"/>
            <a:r>
              <a:rPr lang="el-GR" sz="2000" b="1" dirty="0" smtClean="0"/>
              <a:t>  ΣΩΜΑ ΟΡΚΩΤΩΝ ΕΛΕΓΚΤΩΝ ΛΟΓΙΣΤΩΝ (ΣΟΕΛ)</a:t>
            </a:r>
            <a:br>
              <a:rPr lang="el-GR" sz="2000" b="1" dirty="0" smtClean="0"/>
            </a:br>
            <a:endParaRPr lang="el-GR" sz="1000" b="1" dirty="0" smtClean="0"/>
          </a:p>
          <a:p>
            <a:pPr lvl="1"/>
            <a:r>
              <a:rPr lang="el-GR" sz="2000" b="1" dirty="0" smtClean="0"/>
              <a:t>  ΕΠΙΤΡΟΠΗ ΛΟΓΙΣΤΙΚΗΣ ΤΥΠΟΠΟΙΗΣΗΣ ΚΑΙ ΕΛΕΓΧΩΝ  </a:t>
            </a:r>
          </a:p>
          <a:p>
            <a:pPr lvl="1">
              <a:buNone/>
            </a:pPr>
            <a:r>
              <a:rPr lang="el-GR" sz="2000" b="1" dirty="0" smtClean="0"/>
              <a:t>      (ΕΛΤΕ)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E3CB-113E-4BBE-AE90-7ED5AEFFA70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3052</TotalTime>
  <Words>905</Words>
  <Application>Microsoft Office PowerPoint</Application>
  <PresentationFormat>On-screen Show (4:3)</PresentationFormat>
  <Paragraphs>442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Layers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methodios</dc:creator>
  <cp:lastModifiedBy>SLORENTZIADIS</cp:lastModifiedBy>
  <cp:revision>312</cp:revision>
  <dcterms:created xsi:type="dcterms:W3CDTF">2009-03-23T17:58:39Z</dcterms:created>
  <dcterms:modified xsi:type="dcterms:W3CDTF">2011-03-06T14:25:23Z</dcterms:modified>
</cp:coreProperties>
</file>