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93" r:id="rId7"/>
    <p:sldId id="292" r:id="rId8"/>
    <p:sldId id="294" r:id="rId9"/>
    <p:sldId id="295" r:id="rId10"/>
    <p:sldId id="268" r:id="rId11"/>
    <p:sldId id="272" r:id="rId12"/>
    <p:sldId id="273" r:id="rId13"/>
    <p:sldId id="276" r:id="rId14"/>
    <p:sldId id="274" r:id="rId15"/>
    <p:sldId id="275" r:id="rId16"/>
    <p:sldId id="261" r:id="rId17"/>
    <p:sldId id="290" r:id="rId18"/>
    <p:sldId id="262" r:id="rId19"/>
    <p:sldId id="263" r:id="rId20"/>
    <p:sldId id="264" r:id="rId21"/>
    <p:sldId id="265" r:id="rId22"/>
    <p:sldId id="288" r:id="rId23"/>
    <p:sldId id="266" r:id="rId24"/>
    <p:sldId id="269" r:id="rId25"/>
    <p:sldId id="270" r:id="rId26"/>
    <p:sldId id="271" r:id="rId27"/>
    <p:sldId id="277" r:id="rId28"/>
    <p:sldId id="278" r:id="rId29"/>
    <p:sldId id="279" r:id="rId30"/>
    <p:sldId id="280" r:id="rId31"/>
    <p:sldId id="281" r:id="rId32"/>
    <p:sldId id="282" r:id="rId33"/>
    <p:sldId id="285" r:id="rId34"/>
    <p:sldId id="283" r:id="rId35"/>
    <p:sldId id="286" r:id="rId36"/>
    <p:sldId id="267" r:id="rId37"/>
    <p:sldId id="284" r:id="rId38"/>
    <p:sldId id="287" r:id="rId39"/>
    <p:sldId id="289" r:id="rId40"/>
  </p:sldIdLst>
  <p:sldSz cx="9144000" cy="6858000" type="screen4x3"/>
  <p:notesSz cx="6858000" cy="9144000"/>
  <p:defaultTextStyle>
    <a:defPPr>
      <a:defRPr lang="el-GR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6441" autoAdjust="0"/>
  </p:normalViewPr>
  <p:slideViewPr>
    <p:cSldViewPr>
      <p:cViewPr varScale="1">
        <p:scale>
          <a:sx n="93" d="100"/>
          <a:sy n="93" d="100"/>
        </p:scale>
        <p:origin x="-5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30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0C11E1F0-D48A-4EB4-9700-03EAD16D5E9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A29E3-7C0E-4B4F-AA57-CF38454BB5EA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508C6-0A56-4282-B513-743AE6FAEF19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C46825-16FD-4AF5-925E-615DFCD23B7F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smtClean="0"/>
              <a:t>Το </a:t>
            </a:r>
            <a:r>
              <a:rPr lang="en-US" smtClean="0"/>
              <a:t>CORALLIA </a:t>
            </a:r>
            <a:r>
              <a:rPr lang="el-GR" smtClean="0"/>
              <a:t>δεν είναι Θερμοκοιτίδα??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B05EF-AC33-4B5C-A0BE-4F097B7C2D42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7944135E-D8F2-4873-B15E-9F01833A3786}" type="slidenum">
              <a:rPr lang="el-GR" sz="1200" b="0"/>
              <a:pPr algn="r" eaLnBrk="1" hangingPunct="1"/>
              <a:t>17</a:t>
            </a:fld>
            <a:endParaRPr lang="el-GR" sz="1200" b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7EAF0-64F1-454D-AD66-34F0C1FC2F1A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5DCBCD-381A-44F0-99DA-C8FC1DB85C64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BF4B8C48-D340-4544-85CD-61253A49AA6A}" type="slidenum">
              <a:rPr lang="el-GR" sz="1200" b="0"/>
              <a:pPr algn="r" eaLnBrk="1" hangingPunct="1"/>
              <a:t>22</a:t>
            </a:fld>
            <a:endParaRPr lang="el-GR" sz="1200" b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68F69-EBAA-47A3-A90A-BD935EC5A467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Factoring – Forfaiting</a:t>
            </a:r>
          </a:p>
          <a:p>
            <a:pPr eaLnBrk="1" hangingPunct="1">
              <a:lnSpc>
                <a:spcPct val="90000"/>
              </a:lnSpc>
            </a:pPr>
            <a:r>
              <a:rPr lang="el-GR" b="1" smtClean="0"/>
              <a:t>Χαρακτηριστικά </a:t>
            </a:r>
            <a:r>
              <a:rPr lang="en-US" b="1" smtClean="0"/>
              <a:t>Factoring: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	- </a:t>
            </a:r>
            <a:r>
              <a:rPr lang="el-GR" smtClean="0"/>
              <a:t>Εναλλακτική λύση κάλυψη αναγκών της επιχείρησης σε κεφάλαιο κίνησης με την εκχώρηση των απαιτήσεών της από πελάτες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	  σε μια εταιρεία </a:t>
            </a:r>
            <a:r>
              <a:rPr lang="en-US" smtClean="0"/>
              <a:t>factoring</a:t>
            </a:r>
            <a:endParaRPr lang="el-GR" smtClean="0"/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	- Η εταιρεία </a:t>
            </a:r>
            <a:r>
              <a:rPr lang="en-US" smtClean="0"/>
              <a:t>factoring </a:t>
            </a:r>
            <a:r>
              <a:rPr lang="el-GR" smtClean="0"/>
              <a:t>αγοράζει τις απαιτήσεις της εταιρείας (τιμολόγια) και αποδίδει το σύνολο ή μέρος της αξίας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	   συνήθως 80-90%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	- Το υπόλοιπο το αποδίδει κατά την εκκαθάριση της συναλλαγής αφού παρακρατήσει το ποσό της προμήθειας (1-2%)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 	   και των προεξοφλητικών τόκων (7-8%)</a:t>
            </a:r>
          </a:p>
          <a:p>
            <a:pPr eaLnBrk="1" hangingPunct="1">
              <a:lnSpc>
                <a:spcPct val="90000"/>
              </a:lnSpc>
            </a:pPr>
            <a:r>
              <a:rPr lang="el-GR" b="1" smtClean="0"/>
              <a:t>Χαρακτηριστικά </a:t>
            </a:r>
            <a:r>
              <a:rPr lang="en-US" b="1" smtClean="0"/>
              <a:t>Forfaiting</a:t>
            </a:r>
            <a:r>
              <a:rPr lang="el-GR" b="1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l-GR" b="1" smtClean="0"/>
              <a:t>	</a:t>
            </a:r>
            <a:r>
              <a:rPr lang="el-GR" smtClean="0"/>
              <a:t>- Αφορά κυρίως απαιτήσεις που προκύπτουν από εξαγωγικές δραστηριότητες</a:t>
            </a:r>
            <a:r>
              <a:rPr lang="el-GR" b="1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l-GR" b="1" smtClean="0"/>
              <a:t>	- </a:t>
            </a:r>
            <a:r>
              <a:rPr lang="el-GR" smtClean="0"/>
              <a:t>Μία εταιρεία είσπραξης επιχειρηματικών απαιτήσεων αγοράζει αμετάκλητα από έναν εξαγωγέα τις 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	   απαιτήσεις του από ένα αντίστοιχο εισαγωγέα, σε τιμή χαμηλότερη της ονομαστικής και προσπαθεί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	   να εισπράξει την απαίτηση, αναλαμβάνοντας τον κίνδυνο </a:t>
            </a:r>
          </a:p>
          <a:p>
            <a:pPr eaLnBrk="1" hangingPunct="1">
              <a:lnSpc>
                <a:spcPct val="90000"/>
              </a:lnSpc>
            </a:pPr>
            <a:endParaRPr lang="el-GR" b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1B7D5-2FC6-4129-A409-058F2BE816DB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9BEA6-69D8-40F3-98A9-956519F188D6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smtClean="0"/>
              <a:t>Αποκαλούμενες και «ήπιες μορφές» χρηματοδότησης. </a:t>
            </a:r>
            <a:r>
              <a:rPr lang="el-GR" b="1" smtClean="0"/>
              <a:t>Ο κανόνας όμως είναι ότι δεν υπάρχει εύκολη χρηματοδότηση</a:t>
            </a:r>
          </a:p>
          <a:p>
            <a:pPr eaLnBrk="1" hangingPunct="1"/>
            <a:r>
              <a:rPr lang="el-GR" b="1" u="sng" smtClean="0"/>
              <a:t>Ίδια Κεφάλαια:</a:t>
            </a:r>
            <a:r>
              <a:rPr lang="el-GR" smtClean="0"/>
              <a:t> Τα Δικά σας Χρήματα – Χρήματα Συγγενών και Φίλων. </a:t>
            </a:r>
          </a:p>
          <a:p>
            <a:pPr eaLnBrk="1" hangingPunct="1"/>
            <a:r>
              <a:rPr lang="el-GR" b="1" u="sng" smtClean="0"/>
              <a:t>Κίνδυνοι:</a:t>
            </a:r>
            <a:r>
              <a:rPr lang="el-GR" smtClean="0"/>
              <a:t> Συνήθως οδηγεί σε αποτυχία, αν τα χρήματα αυτά δεν αποκτήθηκαν με κόπο. Προβλήματα με συγγενείς και τέλος της φιλίας</a:t>
            </a:r>
          </a:p>
          <a:p>
            <a:pPr eaLnBrk="1" hangingPunct="1"/>
            <a:endParaRPr lang="el-GR" smtClean="0"/>
          </a:p>
          <a:p>
            <a:pPr eaLnBrk="1" hangingPunct="1"/>
            <a:r>
              <a:rPr lang="el-GR" smtClean="0"/>
              <a:t> </a:t>
            </a:r>
          </a:p>
          <a:p>
            <a:pPr eaLnBrk="1" hangingPunct="1"/>
            <a:endParaRPr lang="el-GR" smtClean="0"/>
          </a:p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5F8BDD-4405-4254-BD24-0078979A899E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smtClean="0"/>
              <a:t>Αποκαλούμενες και «μη ήπιες» μορφές χρηματοδότησης.</a:t>
            </a:r>
          </a:p>
          <a:p>
            <a:pPr eaLnBrk="1" hangingPunct="1"/>
            <a:r>
              <a:rPr lang="el-GR" smtClean="0"/>
              <a:t>Όμως προσοχή: γιατί υπάρχουν πολλοί τρόποι χρηματοδότησης, τόσοι όσοι περίπου είναι και οι τρόποι αποτυχίας</a:t>
            </a:r>
          </a:p>
          <a:p>
            <a:pPr eaLnBrk="1" hangingPunct="1"/>
            <a:r>
              <a:rPr lang="el-GR" b="1" smtClean="0"/>
              <a:t>Χαρακτηριστικά Βραχυπρόθεσμου Τραπεζικού Δανεισμού: </a:t>
            </a:r>
          </a:p>
          <a:p>
            <a:pPr eaLnBrk="1" hangingPunct="1"/>
            <a:r>
              <a:rPr lang="el-GR" smtClean="0"/>
              <a:t>	- Επιτόκια 6-9%</a:t>
            </a:r>
          </a:p>
          <a:p>
            <a:pPr eaLnBrk="1" hangingPunct="1"/>
            <a:r>
              <a:rPr lang="el-GR" smtClean="0"/>
              <a:t>	- Εξάμηνη χρέωση / καταβολή τόκων</a:t>
            </a:r>
          </a:p>
          <a:p>
            <a:pPr eaLnBrk="1" hangingPunct="1"/>
            <a:r>
              <a:rPr lang="el-GR" smtClean="0"/>
              <a:t>	- Προεξόφληση επιταγών</a:t>
            </a:r>
          </a:p>
          <a:p>
            <a:pPr eaLnBrk="1" hangingPunct="1"/>
            <a:r>
              <a:rPr lang="el-GR" b="1" smtClean="0"/>
              <a:t>Χαρακτηριστικά Μακροπρόθεσμου Τραπεζικού Δανεισμού:</a:t>
            </a:r>
            <a:r>
              <a:rPr lang="el-GR" smtClean="0"/>
              <a:t> </a:t>
            </a:r>
          </a:p>
          <a:p>
            <a:pPr eaLnBrk="1" hangingPunct="1"/>
            <a:r>
              <a:rPr lang="el-GR" smtClean="0"/>
              <a:t>	- Μικρότερα Επιτόκια 4-6%, διάρκεια 3-30 χρόνια</a:t>
            </a:r>
          </a:p>
          <a:p>
            <a:pPr eaLnBrk="1" hangingPunct="1"/>
            <a:r>
              <a:rPr lang="el-GR" smtClean="0"/>
              <a:t>	- Περίοδο χάριτος για μη αποπληρωμή χρεολυσίου (κεφαλαίου) 1-2 χρόνια</a:t>
            </a:r>
          </a:p>
          <a:p>
            <a:pPr eaLnBrk="1" hangingPunct="1"/>
            <a:r>
              <a:rPr lang="el-GR" smtClean="0"/>
              <a:t>	- Καταβολή τόκων ανά τρίμηνο</a:t>
            </a:r>
          </a:p>
          <a:p>
            <a:pPr eaLnBrk="1" hangingPunct="1"/>
            <a:r>
              <a:rPr lang="el-GR" smtClean="0"/>
              <a:t>	- Συνήθως ζητούνται πρόσθετες εγγυήσεις και αυξημένα </a:t>
            </a:r>
            <a:r>
              <a:rPr lang="en-US" smtClean="0"/>
              <a:t>spreads </a:t>
            </a:r>
            <a:r>
              <a:rPr lang="el-GR" smtClean="0"/>
              <a:t>για νέους επιχειρηματίες (λόγω χαμηλής</a:t>
            </a:r>
            <a:endParaRPr lang="en-US" smtClean="0"/>
          </a:p>
          <a:p>
            <a:pPr eaLnBrk="1" hangingPunct="1"/>
            <a:r>
              <a:rPr lang="en-US" smtClean="0"/>
              <a:t>           </a:t>
            </a:r>
            <a:r>
              <a:rPr lang="el-GR" smtClean="0"/>
              <a:t>πιστοληπτικής ικανότητας)</a:t>
            </a:r>
          </a:p>
          <a:p>
            <a:pPr eaLnBrk="1" hangingPunct="1"/>
            <a:r>
              <a:rPr lang="el-GR" b="1" smtClean="0"/>
              <a:t>Χαρακτηριστικά Χρηματοδοτικής Μίσθωσης (</a:t>
            </a:r>
            <a:r>
              <a:rPr lang="en-US" b="1" smtClean="0"/>
              <a:t>Leasing):</a:t>
            </a:r>
          </a:p>
          <a:p>
            <a:pPr eaLnBrk="1" hangingPunct="1"/>
            <a:r>
              <a:rPr lang="el-GR" smtClean="0"/>
              <a:t>	- Χρηματοδότηση 100% της επένδυσης</a:t>
            </a:r>
            <a:r>
              <a:rPr lang="en-US" smtClean="0"/>
              <a:t>, </a:t>
            </a:r>
            <a:r>
              <a:rPr lang="el-GR" smtClean="0"/>
              <a:t>χωρίς εγγυήσεις</a:t>
            </a:r>
          </a:p>
          <a:p>
            <a:pPr eaLnBrk="1" hangingPunct="1"/>
            <a:r>
              <a:rPr lang="el-GR" smtClean="0"/>
              <a:t>	- Απλή και γρήγορη διαδικασία</a:t>
            </a:r>
          </a:p>
          <a:p>
            <a:pPr eaLnBrk="1" hangingPunct="1"/>
            <a:r>
              <a:rPr lang="el-GR" smtClean="0"/>
              <a:t>	- Φορολογική έκπτωση μισθωμάτων</a:t>
            </a:r>
          </a:p>
          <a:p>
            <a:pPr eaLnBrk="1" hangingPunct="1"/>
            <a:r>
              <a:rPr lang="el-GR" smtClean="0"/>
              <a:t>	- Διατήρηση πλεονεκτημάτων των επενδυτικών νόμων</a:t>
            </a:r>
          </a:p>
          <a:p>
            <a:pPr eaLnBrk="1" hangingPunct="1"/>
            <a:r>
              <a:rPr lang="el-GR" smtClean="0"/>
              <a:t>	- Απελευθέρωση χρηματικών πόρων με το </a:t>
            </a:r>
            <a:r>
              <a:rPr lang="en-US" smtClean="0"/>
              <a:t>Lease Back </a:t>
            </a:r>
            <a:r>
              <a:rPr lang="el-GR" smtClean="0"/>
              <a:t>ακινήτων</a:t>
            </a:r>
          </a:p>
          <a:p>
            <a:pPr eaLnBrk="1" hangingPunct="1"/>
            <a:r>
              <a:rPr lang="el-GR" smtClean="0"/>
              <a:t>	- Πολύ καλό εργαλείο ειδικά για νέους επιχειρηματίες</a:t>
            </a:r>
          </a:p>
          <a:p>
            <a:pPr eaLnBrk="1" hangingPunct="1"/>
            <a:r>
              <a:rPr lang="el-GR" smtClean="0"/>
              <a:t>	- Δεν επιβαρύνει τους χρηματοοικονομικούς δείκτες δανεισμού της εταιρείας     </a:t>
            </a:r>
            <a:endParaRPr lang="en-US" smtClean="0"/>
          </a:p>
          <a:p>
            <a:pPr eaLnBrk="1" hangingPunct="1"/>
            <a:endParaRPr lang="el-GR" b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408C7162-5953-4A4E-9DAE-8D89C20F9D9E}" type="slidenum">
              <a:rPr lang="el-GR" sz="1200" b="0"/>
              <a:pPr algn="r" eaLnBrk="1" hangingPunct="1"/>
              <a:t>6</a:t>
            </a:fld>
            <a:endParaRPr lang="el-GR" sz="1200" b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smtClean="0"/>
              <a:t>Αποκαλούμενες και «μη ήπιες» μορφές χρηματοδότησης.</a:t>
            </a:r>
          </a:p>
          <a:p>
            <a:pPr eaLnBrk="1" hangingPunct="1"/>
            <a:r>
              <a:rPr lang="el-GR" smtClean="0"/>
              <a:t>Όμως προσοχή: γιατί υπάρχουν πολλοί τρόποι χρηματοδότησης, τόσοι όσοι περίπου είναι και οι τρόποι αποτυχίας</a:t>
            </a:r>
          </a:p>
          <a:p>
            <a:pPr eaLnBrk="1" hangingPunct="1"/>
            <a:r>
              <a:rPr lang="el-GR" b="1" smtClean="0"/>
              <a:t>Χαρακτηριστικά Βραχυπρόθεσμου Τραπεζικού Δανεισμού: </a:t>
            </a:r>
          </a:p>
          <a:p>
            <a:pPr eaLnBrk="1" hangingPunct="1"/>
            <a:r>
              <a:rPr lang="el-GR" smtClean="0"/>
              <a:t>	- Επιτόκια 6-9%</a:t>
            </a:r>
          </a:p>
          <a:p>
            <a:pPr eaLnBrk="1" hangingPunct="1"/>
            <a:r>
              <a:rPr lang="el-GR" smtClean="0"/>
              <a:t>	- Εξάμηνη χρέωση / καταβολή τόκων</a:t>
            </a:r>
          </a:p>
          <a:p>
            <a:pPr eaLnBrk="1" hangingPunct="1"/>
            <a:r>
              <a:rPr lang="el-GR" smtClean="0"/>
              <a:t>	- Προεξόφληση επιταγών</a:t>
            </a:r>
          </a:p>
          <a:p>
            <a:pPr eaLnBrk="1" hangingPunct="1"/>
            <a:r>
              <a:rPr lang="el-GR" b="1" smtClean="0"/>
              <a:t>Χαρακτηριστικά Μακροπρόθεσμου Τραπεζικού Δανεισμού:</a:t>
            </a:r>
            <a:r>
              <a:rPr lang="el-GR" smtClean="0"/>
              <a:t> </a:t>
            </a:r>
          </a:p>
          <a:p>
            <a:pPr eaLnBrk="1" hangingPunct="1"/>
            <a:r>
              <a:rPr lang="el-GR" smtClean="0"/>
              <a:t>	- Μικρότερα Επιτόκια 4-6%, διάρκεια 3-30 χρόνια</a:t>
            </a:r>
          </a:p>
          <a:p>
            <a:pPr eaLnBrk="1" hangingPunct="1"/>
            <a:r>
              <a:rPr lang="el-GR" smtClean="0"/>
              <a:t>	- Περίοδο χάριτος για μη αποπληρωμή χρεολυσίου (κεφαλαίου) 1-2 χρόνια</a:t>
            </a:r>
          </a:p>
          <a:p>
            <a:pPr eaLnBrk="1" hangingPunct="1"/>
            <a:r>
              <a:rPr lang="el-GR" smtClean="0"/>
              <a:t>	- Καταβολή τόκων ανά τρίμηνο</a:t>
            </a:r>
          </a:p>
          <a:p>
            <a:pPr eaLnBrk="1" hangingPunct="1"/>
            <a:r>
              <a:rPr lang="el-GR" smtClean="0"/>
              <a:t>	- Συνήθως ζητούνται πρόσθετες εγγυήσεις και αυξημένα </a:t>
            </a:r>
            <a:r>
              <a:rPr lang="en-US" smtClean="0"/>
              <a:t>spreads </a:t>
            </a:r>
            <a:r>
              <a:rPr lang="el-GR" smtClean="0"/>
              <a:t>για νέους επιχειρηματίες (λόγω χαμηλής</a:t>
            </a:r>
            <a:endParaRPr lang="en-US" smtClean="0"/>
          </a:p>
          <a:p>
            <a:pPr eaLnBrk="1" hangingPunct="1"/>
            <a:r>
              <a:rPr lang="en-US" smtClean="0"/>
              <a:t>           </a:t>
            </a:r>
            <a:r>
              <a:rPr lang="el-GR" smtClean="0"/>
              <a:t>πιστοληπτικής ικανότητας)</a:t>
            </a:r>
          </a:p>
          <a:p>
            <a:pPr eaLnBrk="1" hangingPunct="1"/>
            <a:r>
              <a:rPr lang="el-GR" b="1" smtClean="0"/>
              <a:t>Χαρακτηριστικά Χρηματοδοτικής Μίσθωσης (</a:t>
            </a:r>
            <a:r>
              <a:rPr lang="en-US" b="1" smtClean="0"/>
              <a:t>Leasing):</a:t>
            </a:r>
          </a:p>
          <a:p>
            <a:pPr eaLnBrk="1" hangingPunct="1"/>
            <a:r>
              <a:rPr lang="el-GR" smtClean="0"/>
              <a:t>	- Χρηματοδότηση 100% της επένδυσης</a:t>
            </a:r>
            <a:r>
              <a:rPr lang="en-US" smtClean="0"/>
              <a:t>, </a:t>
            </a:r>
            <a:r>
              <a:rPr lang="el-GR" smtClean="0"/>
              <a:t>χωρίς εγγυήσεις</a:t>
            </a:r>
          </a:p>
          <a:p>
            <a:pPr eaLnBrk="1" hangingPunct="1"/>
            <a:r>
              <a:rPr lang="el-GR" smtClean="0"/>
              <a:t>	- Απλή και γρήγορη διαδικασία</a:t>
            </a:r>
          </a:p>
          <a:p>
            <a:pPr eaLnBrk="1" hangingPunct="1"/>
            <a:r>
              <a:rPr lang="el-GR" smtClean="0"/>
              <a:t>	- Φορολογική έκπτωση μισθωμάτων</a:t>
            </a:r>
          </a:p>
          <a:p>
            <a:pPr eaLnBrk="1" hangingPunct="1"/>
            <a:r>
              <a:rPr lang="el-GR" smtClean="0"/>
              <a:t>	- Διατήρηση πλεονεκτημάτων των επενδυτικών νόμων</a:t>
            </a:r>
          </a:p>
          <a:p>
            <a:pPr eaLnBrk="1" hangingPunct="1"/>
            <a:r>
              <a:rPr lang="el-GR" smtClean="0"/>
              <a:t>	- Απελευθέρωση χρηματικών πόρων με το </a:t>
            </a:r>
            <a:r>
              <a:rPr lang="en-US" smtClean="0"/>
              <a:t>Lease Back </a:t>
            </a:r>
            <a:r>
              <a:rPr lang="el-GR" smtClean="0"/>
              <a:t>ακινήτων</a:t>
            </a:r>
          </a:p>
          <a:p>
            <a:pPr eaLnBrk="1" hangingPunct="1"/>
            <a:r>
              <a:rPr lang="el-GR" smtClean="0"/>
              <a:t>	- Πολύ καλό εργαλείο ειδικά για νέους επιχειρηματίες</a:t>
            </a:r>
          </a:p>
          <a:p>
            <a:pPr eaLnBrk="1" hangingPunct="1"/>
            <a:r>
              <a:rPr lang="el-GR" smtClean="0"/>
              <a:t>	- Δεν επιβαρύνει τους χρηματοοικονομικούς δείκτες δανεισμού της εταιρείας     </a:t>
            </a:r>
            <a:endParaRPr lang="en-US" smtClean="0"/>
          </a:p>
          <a:p>
            <a:pPr eaLnBrk="1" hangingPunct="1"/>
            <a:endParaRPr lang="el-GR" b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5DC05B79-888F-4904-85DB-668E4C14F415}" type="slidenum">
              <a:rPr lang="el-GR" sz="1200" b="0"/>
              <a:pPr algn="r" eaLnBrk="1" hangingPunct="1"/>
              <a:t>7</a:t>
            </a:fld>
            <a:endParaRPr lang="el-GR" sz="1200" b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smtClean="0"/>
              <a:t>Αποκαλούμενες και «μη ήπιες» μορφές χρηματοδότησης.</a:t>
            </a:r>
          </a:p>
          <a:p>
            <a:pPr eaLnBrk="1" hangingPunct="1"/>
            <a:r>
              <a:rPr lang="el-GR" smtClean="0"/>
              <a:t>Όμως προσοχή: γιατί υπάρχουν πολλοί τρόποι χρηματοδότησης, τόσοι όσοι περίπου είναι και οι τρόποι αποτυχίας</a:t>
            </a:r>
          </a:p>
          <a:p>
            <a:pPr eaLnBrk="1" hangingPunct="1"/>
            <a:r>
              <a:rPr lang="el-GR" b="1" smtClean="0"/>
              <a:t>Χαρακτηριστικά Βραχυπρόθεσμου Τραπεζικού Δανεισμού: </a:t>
            </a:r>
          </a:p>
          <a:p>
            <a:pPr eaLnBrk="1" hangingPunct="1"/>
            <a:r>
              <a:rPr lang="el-GR" smtClean="0"/>
              <a:t>	- Επιτόκια 6-9%</a:t>
            </a:r>
          </a:p>
          <a:p>
            <a:pPr eaLnBrk="1" hangingPunct="1"/>
            <a:r>
              <a:rPr lang="el-GR" smtClean="0"/>
              <a:t>	- Εξάμηνη χρέωση / καταβολή τόκων</a:t>
            </a:r>
          </a:p>
          <a:p>
            <a:pPr eaLnBrk="1" hangingPunct="1"/>
            <a:r>
              <a:rPr lang="el-GR" smtClean="0"/>
              <a:t>	- Προεξόφληση επιταγών</a:t>
            </a:r>
          </a:p>
          <a:p>
            <a:pPr eaLnBrk="1" hangingPunct="1"/>
            <a:r>
              <a:rPr lang="el-GR" b="1" smtClean="0"/>
              <a:t>Χαρακτηριστικά Μακροπρόθεσμου Τραπεζικού Δανεισμού:</a:t>
            </a:r>
            <a:r>
              <a:rPr lang="el-GR" smtClean="0"/>
              <a:t> </a:t>
            </a:r>
          </a:p>
          <a:p>
            <a:pPr eaLnBrk="1" hangingPunct="1"/>
            <a:r>
              <a:rPr lang="el-GR" smtClean="0"/>
              <a:t>	- Μικρότερα Επιτόκια 4-6%, διάρκεια 3-30 χρόνια</a:t>
            </a:r>
          </a:p>
          <a:p>
            <a:pPr eaLnBrk="1" hangingPunct="1"/>
            <a:r>
              <a:rPr lang="el-GR" smtClean="0"/>
              <a:t>	- Περίοδο χάριτος για μη αποπληρωμή χρεολυσίου (κεφαλαίου) 1-2 χρόνια</a:t>
            </a:r>
          </a:p>
          <a:p>
            <a:pPr eaLnBrk="1" hangingPunct="1"/>
            <a:r>
              <a:rPr lang="el-GR" smtClean="0"/>
              <a:t>	- Καταβολή τόκων ανά τρίμηνο</a:t>
            </a:r>
          </a:p>
          <a:p>
            <a:pPr eaLnBrk="1" hangingPunct="1"/>
            <a:r>
              <a:rPr lang="el-GR" smtClean="0"/>
              <a:t>	- Συνήθως ζητούνται πρόσθετες εγγυήσεις και αυξημένα </a:t>
            </a:r>
            <a:r>
              <a:rPr lang="en-US" smtClean="0"/>
              <a:t>spreads </a:t>
            </a:r>
            <a:r>
              <a:rPr lang="el-GR" smtClean="0"/>
              <a:t>για νέους επιχειρηματίες (λόγω χαμηλής</a:t>
            </a:r>
            <a:endParaRPr lang="en-US" smtClean="0"/>
          </a:p>
          <a:p>
            <a:pPr eaLnBrk="1" hangingPunct="1"/>
            <a:r>
              <a:rPr lang="en-US" smtClean="0"/>
              <a:t>           </a:t>
            </a:r>
            <a:r>
              <a:rPr lang="el-GR" smtClean="0"/>
              <a:t>πιστοληπτικής ικανότητας)</a:t>
            </a:r>
          </a:p>
          <a:p>
            <a:pPr eaLnBrk="1" hangingPunct="1"/>
            <a:r>
              <a:rPr lang="el-GR" b="1" smtClean="0"/>
              <a:t>Χαρακτηριστικά Χρηματοδοτικής Μίσθωσης (</a:t>
            </a:r>
            <a:r>
              <a:rPr lang="en-US" b="1" smtClean="0"/>
              <a:t>Leasing):</a:t>
            </a:r>
          </a:p>
          <a:p>
            <a:pPr eaLnBrk="1" hangingPunct="1"/>
            <a:r>
              <a:rPr lang="el-GR" smtClean="0"/>
              <a:t>	- Χρηματοδότηση 100% της επένδυσης</a:t>
            </a:r>
            <a:r>
              <a:rPr lang="en-US" smtClean="0"/>
              <a:t>, </a:t>
            </a:r>
            <a:r>
              <a:rPr lang="el-GR" smtClean="0"/>
              <a:t>χωρίς εγγυήσεις</a:t>
            </a:r>
          </a:p>
          <a:p>
            <a:pPr eaLnBrk="1" hangingPunct="1"/>
            <a:r>
              <a:rPr lang="el-GR" smtClean="0"/>
              <a:t>	- Απλή και γρήγορη διαδικασία</a:t>
            </a:r>
          </a:p>
          <a:p>
            <a:pPr eaLnBrk="1" hangingPunct="1"/>
            <a:r>
              <a:rPr lang="el-GR" smtClean="0"/>
              <a:t>	- Φορολογική έκπτωση μισθωμάτων</a:t>
            </a:r>
          </a:p>
          <a:p>
            <a:pPr eaLnBrk="1" hangingPunct="1"/>
            <a:r>
              <a:rPr lang="el-GR" smtClean="0"/>
              <a:t>	- Διατήρηση πλεονεκτημάτων των επενδυτικών νόμων</a:t>
            </a:r>
          </a:p>
          <a:p>
            <a:pPr eaLnBrk="1" hangingPunct="1"/>
            <a:r>
              <a:rPr lang="el-GR" smtClean="0"/>
              <a:t>	- Απελευθέρωση χρηματικών πόρων με το </a:t>
            </a:r>
            <a:r>
              <a:rPr lang="en-US" smtClean="0"/>
              <a:t>Lease Back </a:t>
            </a:r>
            <a:r>
              <a:rPr lang="el-GR" smtClean="0"/>
              <a:t>ακινήτων</a:t>
            </a:r>
          </a:p>
          <a:p>
            <a:pPr eaLnBrk="1" hangingPunct="1"/>
            <a:r>
              <a:rPr lang="el-GR" smtClean="0"/>
              <a:t>	- Πολύ καλό εργαλείο ειδικά για νέους επιχειρηματίες</a:t>
            </a:r>
          </a:p>
          <a:p>
            <a:pPr eaLnBrk="1" hangingPunct="1"/>
            <a:r>
              <a:rPr lang="el-GR" smtClean="0"/>
              <a:t>	- Δεν επιβαρύνει τους χρηματοοικονομικούς δείκτες δανεισμού της εταιρείας     </a:t>
            </a:r>
            <a:endParaRPr lang="en-US" smtClean="0"/>
          </a:p>
          <a:p>
            <a:pPr eaLnBrk="1" hangingPunct="1"/>
            <a:endParaRPr lang="el-GR" b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6E642D8F-951E-460A-A972-B8ECA1B6EC44}" type="slidenum">
              <a:rPr lang="el-GR" sz="1200" b="0"/>
              <a:pPr algn="r" eaLnBrk="1" hangingPunct="1"/>
              <a:t>8</a:t>
            </a:fld>
            <a:endParaRPr lang="el-GR" sz="1200" b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smtClean="0"/>
              <a:t>Αποκαλούμενες και «μη ήπιες» μορφές χρηματοδότησης.</a:t>
            </a:r>
          </a:p>
          <a:p>
            <a:pPr eaLnBrk="1" hangingPunct="1"/>
            <a:r>
              <a:rPr lang="el-GR" smtClean="0"/>
              <a:t>Όμως προσοχή: γιατί υπάρχουν πολλοί τρόποι χρηματοδότησης, τόσοι όσοι περίπου είναι και οι τρόποι αποτυχίας</a:t>
            </a:r>
          </a:p>
          <a:p>
            <a:pPr eaLnBrk="1" hangingPunct="1"/>
            <a:r>
              <a:rPr lang="el-GR" b="1" smtClean="0"/>
              <a:t>Χαρακτηριστικά Βραχυπρόθεσμου Τραπεζικού Δανεισμού: </a:t>
            </a:r>
          </a:p>
          <a:p>
            <a:pPr eaLnBrk="1" hangingPunct="1"/>
            <a:r>
              <a:rPr lang="el-GR" smtClean="0"/>
              <a:t>	- Επιτόκια 6-9%</a:t>
            </a:r>
          </a:p>
          <a:p>
            <a:pPr eaLnBrk="1" hangingPunct="1"/>
            <a:r>
              <a:rPr lang="el-GR" smtClean="0"/>
              <a:t>	- Εξάμηνη χρέωση / καταβολή τόκων</a:t>
            </a:r>
          </a:p>
          <a:p>
            <a:pPr eaLnBrk="1" hangingPunct="1"/>
            <a:r>
              <a:rPr lang="el-GR" smtClean="0"/>
              <a:t>	- Προεξόφληση επιταγών</a:t>
            </a:r>
          </a:p>
          <a:p>
            <a:pPr eaLnBrk="1" hangingPunct="1"/>
            <a:r>
              <a:rPr lang="el-GR" b="1" smtClean="0"/>
              <a:t>Χαρακτηριστικά Μακροπρόθεσμου Τραπεζικού Δανεισμού:</a:t>
            </a:r>
            <a:r>
              <a:rPr lang="el-GR" smtClean="0"/>
              <a:t> </a:t>
            </a:r>
          </a:p>
          <a:p>
            <a:pPr eaLnBrk="1" hangingPunct="1"/>
            <a:r>
              <a:rPr lang="el-GR" smtClean="0"/>
              <a:t>	- Μικρότερα Επιτόκια 4-6%, διάρκεια 3-30 χρόνια</a:t>
            </a:r>
          </a:p>
          <a:p>
            <a:pPr eaLnBrk="1" hangingPunct="1"/>
            <a:r>
              <a:rPr lang="el-GR" smtClean="0"/>
              <a:t>	- Περίοδο χάριτος για μη αποπληρωμή χρεολυσίου (κεφαλαίου) 1-2 χρόνια</a:t>
            </a:r>
          </a:p>
          <a:p>
            <a:pPr eaLnBrk="1" hangingPunct="1"/>
            <a:r>
              <a:rPr lang="el-GR" smtClean="0"/>
              <a:t>	- Καταβολή τόκων ανά τρίμηνο</a:t>
            </a:r>
          </a:p>
          <a:p>
            <a:pPr eaLnBrk="1" hangingPunct="1"/>
            <a:r>
              <a:rPr lang="el-GR" smtClean="0"/>
              <a:t>	- Συνήθως ζητούνται πρόσθετες εγγυήσεις και αυξημένα </a:t>
            </a:r>
            <a:r>
              <a:rPr lang="en-US" smtClean="0"/>
              <a:t>spreads </a:t>
            </a:r>
            <a:r>
              <a:rPr lang="el-GR" smtClean="0"/>
              <a:t>για νέους επιχειρηματίες (λόγω χαμηλής</a:t>
            </a:r>
            <a:endParaRPr lang="en-US" smtClean="0"/>
          </a:p>
          <a:p>
            <a:pPr eaLnBrk="1" hangingPunct="1"/>
            <a:r>
              <a:rPr lang="en-US" smtClean="0"/>
              <a:t>           </a:t>
            </a:r>
            <a:r>
              <a:rPr lang="el-GR" smtClean="0"/>
              <a:t>πιστοληπτικής ικανότητας)</a:t>
            </a:r>
          </a:p>
          <a:p>
            <a:pPr eaLnBrk="1" hangingPunct="1"/>
            <a:r>
              <a:rPr lang="el-GR" b="1" smtClean="0"/>
              <a:t>Χαρακτηριστικά Χρηματοδοτικής Μίσθωσης (</a:t>
            </a:r>
            <a:r>
              <a:rPr lang="en-US" b="1" smtClean="0"/>
              <a:t>Leasing):</a:t>
            </a:r>
          </a:p>
          <a:p>
            <a:pPr eaLnBrk="1" hangingPunct="1"/>
            <a:r>
              <a:rPr lang="el-GR" smtClean="0"/>
              <a:t>	- Χρηματοδότηση 100% της επένδυσης</a:t>
            </a:r>
            <a:r>
              <a:rPr lang="en-US" smtClean="0"/>
              <a:t>, </a:t>
            </a:r>
            <a:r>
              <a:rPr lang="el-GR" smtClean="0"/>
              <a:t>χωρίς εγγυήσεις</a:t>
            </a:r>
          </a:p>
          <a:p>
            <a:pPr eaLnBrk="1" hangingPunct="1"/>
            <a:r>
              <a:rPr lang="el-GR" smtClean="0"/>
              <a:t>	- Απλή και γρήγορη διαδικασία</a:t>
            </a:r>
          </a:p>
          <a:p>
            <a:pPr eaLnBrk="1" hangingPunct="1"/>
            <a:r>
              <a:rPr lang="el-GR" smtClean="0"/>
              <a:t>	- Φορολογική έκπτωση μισθωμάτων</a:t>
            </a:r>
          </a:p>
          <a:p>
            <a:pPr eaLnBrk="1" hangingPunct="1"/>
            <a:r>
              <a:rPr lang="el-GR" smtClean="0"/>
              <a:t>	- Διατήρηση πλεονεκτημάτων των επενδυτικών νόμων</a:t>
            </a:r>
          </a:p>
          <a:p>
            <a:pPr eaLnBrk="1" hangingPunct="1"/>
            <a:r>
              <a:rPr lang="el-GR" smtClean="0"/>
              <a:t>	- Απελευθέρωση χρηματικών πόρων με το </a:t>
            </a:r>
            <a:r>
              <a:rPr lang="en-US" smtClean="0"/>
              <a:t>Lease Back </a:t>
            </a:r>
            <a:r>
              <a:rPr lang="el-GR" smtClean="0"/>
              <a:t>ακινήτων</a:t>
            </a:r>
          </a:p>
          <a:p>
            <a:pPr eaLnBrk="1" hangingPunct="1"/>
            <a:r>
              <a:rPr lang="el-GR" smtClean="0"/>
              <a:t>	- Πολύ καλό εργαλείο ειδικά για νέους επιχειρηματίες</a:t>
            </a:r>
          </a:p>
          <a:p>
            <a:pPr eaLnBrk="1" hangingPunct="1"/>
            <a:r>
              <a:rPr lang="el-GR" smtClean="0"/>
              <a:t>	- Δεν επιβαρύνει τους χρηματοοικονομικούς δείκτες δανεισμού της εταιρείας     </a:t>
            </a:r>
            <a:endParaRPr lang="en-US" smtClean="0"/>
          </a:p>
          <a:p>
            <a:pPr eaLnBrk="1" hangingPunct="1"/>
            <a:endParaRPr lang="el-GR" b="1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5A9E244-C5A5-443D-80E4-5B03AE54D80C}" type="slidenum">
              <a:rPr lang="el-GR" sz="1200" b="0"/>
              <a:pPr algn="r" eaLnBrk="1" hangingPunct="1"/>
              <a:t>9</a:t>
            </a:fld>
            <a:endParaRPr lang="el-GR" sz="1200" b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smtClean="0"/>
              <a:t>Αποκαλούμενες και «μη ήπιες» μορφές χρηματοδότησης.</a:t>
            </a:r>
          </a:p>
          <a:p>
            <a:pPr eaLnBrk="1" hangingPunct="1"/>
            <a:r>
              <a:rPr lang="el-GR" smtClean="0"/>
              <a:t>Όμως προσοχή: γιατί υπάρχουν πολλοί τρόποι χρηματοδότησης, τόσοι όσοι περίπου είναι και οι τρόποι αποτυχίας</a:t>
            </a:r>
          </a:p>
          <a:p>
            <a:pPr eaLnBrk="1" hangingPunct="1"/>
            <a:r>
              <a:rPr lang="el-GR" b="1" smtClean="0"/>
              <a:t>Χαρακτηριστικά Βραχυπρόθεσμου Τραπεζικού Δανεισμού: </a:t>
            </a:r>
          </a:p>
          <a:p>
            <a:pPr eaLnBrk="1" hangingPunct="1"/>
            <a:r>
              <a:rPr lang="el-GR" smtClean="0"/>
              <a:t>	- Επιτόκια 6-9%</a:t>
            </a:r>
          </a:p>
          <a:p>
            <a:pPr eaLnBrk="1" hangingPunct="1"/>
            <a:r>
              <a:rPr lang="el-GR" smtClean="0"/>
              <a:t>	- Εξάμηνη χρέωση / καταβολή τόκων</a:t>
            </a:r>
          </a:p>
          <a:p>
            <a:pPr eaLnBrk="1" hangingPunct="1"/>
            <a:r>
              <a:rPr lang="el-GR" smtClean="0"/>
              <a:t>	- Προεξόφληση επιταγών</a:t>
            </a:r>
          </a:p>
          <a:p>
            <a:pPr eaLnBrk="1" hangingPunct="1"/>
            <a:r>
              <a:rPr lang="el-GR" b="1" smtClean="0"/>
              <a:t>Χαρακτηριστικά Μακροπρόθεσμου Τραπεζικού Δανεισμού:</a:t>
            </a:r>
            <a:r>
              <a:rPr lang="el-GR" smtClean="0"/>
              <a:t> </a:t>
            </a:r>
          </a:p>
          <a:p>
            <a:pPr eaLnBrk="1" hangingPunct="1"/>
            <a:r>
              <a:rPr lang="el-GR" smtClean="0"/>
              <a:t>	- Μικρότερα Επιτόκια 4-6%, διάρκεια 3-30 χρόνια</a:t>
            </a:r>
          </a:p>
          <a:p>
            <a:pPr eaLnBrk="1" hangingPunct="1"/>
            <a:r>
              <a:rPr lang="el-GR" smtClean="0"/>
              <a:t>	- Περίοδο χάριτος για μη αποπληρωμή χρεολυσίου (κεφαλαίου) 1-2 χρόνια</a:t>
            </a:r>
          </a:p>
          <a:p>
            <a:pPr eaLnBrk="1" hangingPunct="1"/>
            <a:r>
              <a:rPr lang="el-GR" smtClean="0"/>
              <a:t>	- Καταβολή τόκων ανά τρίμηνο</a:t>
            </a:r>
          </a:p>
          <a:p>
            <a:pPr eaLnBrk="1" hangingPunct="1"/>
            <a:r>
              <a:rPr lang="el-GR" smtClean="0"/>
              <a:t>	- Συνήθως ζητούνται πρόσθετες εγγυήσεις και αυξημένα </a:t>
            </a:r>
            <a:r>
              <a:rPr lang="en-US" smtClean="0"/>
              <a:t>spreads </a:t>
            </a:r>
            <a:r>
              <a:rPr lang="el-GR" smtClean="0"/>
              <a:t>για νέους επιχειρηματίες (λόγω χαμηλής</a:t>
            </a:r>
            <a:endParaRPr lang="en-US" smtClean="0"/>
          </a:p>
          <a:p>
            <a:pPr eaLnBrk="1" hangingPunct="1"/>
            <a:r>
              <a:rPr lang="en-US" smtClean="0"/>
              <a:t>           </a:t>
            </a:r>
            <a:r>
              <a:rPr lang="el-GR" smtClean="0"/>
              <a:t>πιστοληπτικής ικανότητας)</a:t>
            </a:r>
          </a:p>
          <a:p>
            <a:pPr eaLnBrk="1" hangingPunct="1"/>
            <a:r>
              <a:rPr lang="el-GR" b="1" smtClean="0"/>
              <a:t>Χαρακτηριστικά Χρηματοδοτικής Μίσθωσης (</a:t>
            </a:r>
            <a:r>
              <a:rPr lang="en-US" b="1" smtClean="0"/>
              <a:t>Leasing):</a:t>
            </a:r>
          </a:p>
          <a:p>
            <a:pPr eaLnBrk="1" hangingPunct="1"/>
            <a:r>
              <a:rPr lang="el-GR" smtClean="0"/>
              <a:t>	- Χρηματοδότηση 100% της επένδυσης</a:t>
            </a:r>
            <a:r>
              <a:rPr lang="en-US" smtClean="0"/>
              <a:t>, </a:t>
            </a:r>
            <a:r>
              <a:rPr lang="el-GR" smtClean="0"/>
              <a:t>χωρίς εγγυήσεις</a:t>
            </a:r>
          </a:p>
          <a:p>
            <a:pPr eaLnBrk="1" hangingPunct="1"/>
            <a:r>
              <a:rPr lang="el-GR" smtClean="0"/>
              <a:t>	- Απλή και γρήγορη διαδικασία</a:t>
            </a:r>
          </a:p>
          <a:p>
            <a:pPr eaLnBrk="1" hangingPunct="1"/>
            <a:r>
              <a:rPr lang="el-GR" smtClean="0"/>
              <a:t>	- Φορολογική έκπτωση μισθωμάτων</a:t>
            </a:r>
          </a:p>
          <a:p>
            <a:pPr eaLnBrk="1" hangingPunct="1"/>
            <a:r>
              <a:rPr lang="el-GR" smtClean="0"/>
              <a:t>	- Διατήρηση πλεονεκτημάτων των επενδυτικών νόμων</a:t>
            </a:r>
          </a:p>
          <a:p>
            <a:pPr eaLnBrk="1" hangingPunct="1"/>
            <a:r>
              <a:rPr lang="el-GR" smtClean="0"/>
              <a:t>	- Απελευθέρωση χρηματικών πόρων με το </a:t>
            </a:r>
            <a:r>
              <a:rPr lang="en-US" smtClean="0"/>
              <a:t>Lease Back </a:t>
            </a:r>
            <a:r>
              <a:rPr lang="el-GR" smtClean="0"/>
              <a:t>ακινήτων</a:t>
            </a:r>
          </a:p>
          <a:p>
            <a:pPr eaLnBrk="1" hangingPunct="1"/>
            <a:r>
              <a:rPr lang="el-GR" smtClean="0"/>
              <a:t>	- Πολύ καλό εργαλείο ειδικά για νέους επιχειρηματίες</a:t>
            </a:r>
          </a:p>
          <a:p>
            <a:pPr eaLnBrk="1" hangingPunct="1"/>
            <a:r>
              <a:rPr lang="el-GR" smtClean="0"/>
              <a:t>	- Δεν επιβαρύνει τους χρηματοοικονομικούς δείκτες δανεισμού της εταιρείας     </a:t>
            </a:r>
            <a:endParaRPr lang="en-US" smtClean="0"/>
          </a:p>
          <a:p>
            <a:pPr eaLnBrk="1" hangingPunct="1"/>
            <a:endParaRPr lang="el-GR" b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DD5AD-D7E1-4460-9DFF-C343D230CEB1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l-GR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l-GR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l-GR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l-GR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l-GR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</p:grpSp>
      <p:sp>
        <p:nvSpPr>
          <p:cNvPr id="5941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5941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5A9E1-97F2-4F41-8C14-E5D5C08BA38D}" type="datetime1">
              <a:rPr lang="el-GR"/>
              <a:pPr>
                <a:defRPr/>
              </a:pPr>
              <a:t>25/11/2011</a:t>
            </a:fld>
            <a:endParaRPr lang="el-GR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A6BB7-5DCA-4AF1-A4DE-AC86F37015F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9C80-CDA6-432F-B216-E939A4D8112A}" type="datetime1">
              <a:rPr lang="el-GR"/>
              <a:pPr>
                <a:defRPr/>
              </a:pPr>
              <a:t>25/11/2011</a:t>
            </a:fld>
            <a:endParaRPr lang="el-G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9102-770E-4605-BB21-3D2CE6FD3C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E1EE2-DE15-414B-9B5A-8099B4E4D05F}" type="datetime1">
              <a:rPr lang="el-GR"/>
              <a:pPr>
                <a:defRPr/>
              </a:pPr>
              <a:t>25/11/2011</a:t>
            </a:fld>
            <a:endParaRPr lang="el-G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C45BA-CF96-4A12-8430-6AD1D54AEDA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3E1B1-B282-4DC9-ADAA-CE96D4D56C2D}" type="datetime1">
              <a:rPr lang="el-GR"/>
              <a:pPr>
                <a:defRPr/>
              </a:pPr>
              <a:t>25/11/2011</a:t>
            </a:fld>
            <a:endParaRPr lang="el-G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A04A5-F556-413C-BB8A-20A71403F82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78000-AD2D-4222-A416-2672B0181AE1}" type="datetime1">
              <a:rPr lang="el-GR"/>
              <a:pPr>
                <a:defRPr/>
              </a:pPr>
              <a:t>25/11/2011</a:t>
            </a:fld>
            <a:endParaRPr lang="el-G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62662-E3D3-4E08-91CC-1407CE3A7E3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993C4-D357-45C3-9D1F-AEFFB461F516}" type="datetime1">
              <a:rPr lang="el-GR"/>
              <a:pPr>
                <a:defRPr/>
              </a:pPr>
              <a:t>25/11/2011</a:t>
            </a:fld>
            <a:endParaRPr lang="el-G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0B699-1C98-438A-A0F0-3385135A87B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4F729-6084-4762-BC0D-95B21B5FA647}" type="datetime1">
              <a:rPr lang="el-GR"/>
              <a:pPr>
                <a:defRPr/>
              </a:pPr>
              <a:t>25/11/2011</a:t>
            </a:fld>
            <a:endParaRPr lang="el-GR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1FA05-87D1-42E4-88E7-EAB1B63B364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9B150-EF0E-4430-85B5-91DB7C263184}" type="datetime1">
              <a:rPr lang="el-GR"/>
              <a:pPr>
                <a:defRPr/>
              </a:pPr>
              <a:t>25/11/2011</a:t>
            </a:fld>
            <a:endParaRPr lang="el-G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7BB77-790F-482F-979C-8ED77944472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CC12D-6247-4DC7-B91A-EC2C8A986FCA}" type="datetime1">
              <a:rPr lang="el-GR"/>
              <a:pPr>
                <a:defRPr/>
              </a:pPr>
              <a:t>25/11/2011</a:t>
            </a:fld>
            <a:endParaRPr lang="el-GR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9E43D-3033-4813-AE03-E14E5F7C2A2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159FF-0ED8-4F51-B1F8-D0551C3797A3}" type="datetime1">
              <a:rPr lang="el-GR"/>
              <a:pPr>
                <a:defRPr/>
              </a:pPr>
              <a:t>25/11/2011</a:t>
            </a:fld>
            <a:endParaRPr lang="el-G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90F09-68DF-4768-B944-F18DC9D094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CAF5A-8D71-43CF-B712-5537C32A5FEA}" type="datetime1">
              <a:rPr lang="el-GR"/>
              <a:pPr>
                <a:defRPr/>
              </a:pPr>
              <a:t>25/11/2011</a:t>
            </a:fld>
            <a:endParaRPr lang="el-G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C992-D4E3-41FB-A394-BC486E5CA4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837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  <p:sp>
          <p:nvSpPr>
            <p:cNvPr id="5837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</p:grpSp>
      <p:sp>
        <p:nvSpPr>
          <p:cNvPr id="5837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837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837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l-GR"/>
              </a:p>
            </p:txBody>
          </p:sp>
          <p:sp>
            <p:nvSpPr>
              <p:cNvPr id="5837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l-GR"/>
              </a:p>
            </p:txBody>
          </p:sp>
          <p:sp>
            <p:nvSpPr>
              <p:cNvPr id="5837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l-GR"/>
              </a:p>
            </p:txBody>
          </p:sp>
          <p:sp>
            <p:nvSpPr>
              <p:cNvPr id="5838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l-GR"/>
              </a:p>
            </p:txBody>
          </p:sp>
          <p:sp>
            <p:nvSpPr>
              <p:cNvPr id="5838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l-GR"/>
              </a:p>
            </p:txBody>
          </p:sp>
        </p:grpSp>
        <p:sp>
          <p:nvSpPr>
            <p:cNvPr id="5838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838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  <p:sp>
          <p:nvSpPr>
            <p:cNvPr id="5838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  <p:sp>
          <p:nvSpPr>
            <p:cNvPr id="5838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  <p:sp>
          <p:nvSpPr>
            <p:cNvPr id="5838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  <p:sp>
          <p:nvSpPr>
            <p:cNvPr id="5838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  <p:sp>
          <p:nvSpPr>
            <p:cNvPr id="5838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l-GR"/>
            </a:p>
          </p:txBody>
        </p:sp>
      </p:grpSp>
      <p:sp>
        <p:nvSpPr>
          <p:cNvPr id="5839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5839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5839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30FD57A-BCAF-435D-B400-31A4213B5856}" type="datetime1">
              <a:rPr lang="el-GR"/>
              <a:pPr>
                <a:defRPr/>
              </a:pPr>
              <a:t>25/11/2011</a:t>
            </a:fld>
            <a:endParaRPr lang="el-GR"/>
          </a:p>
        </p:txBody>
      </p:sp>
      <p:sp>
        <p:nvSpPr>
          <p:cNvPr id="5839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839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C50D1D-5A45-4F3E-91A3-94E4EB7DD16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2" r:id="rId2"/>
    <p:sldLayoutId id="2147483721" r:id="rId3"/>
    <p:sldLayoutId id="2147483720" r:id="rId4"/>
    <p:sldLayoutId id="2147483719" r:id="rId5"/>
    <p:sldLayoutId id="2147483718" r:id="rId6"/>
    <p:sldLayoutId id="2147483717" r:id="rId7"/>
    <p:sldLayoutId id="2147483716" r:id="rId8"/>
    <p:sldLayoutId id="2147483715" r:id="rId9"/>
    <p:sldLayoutId id="2147483714" r:id="rId10"/>
    <p:sldLayoutId id="214748371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8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8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83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0" grpId="0"/>
      <p:bldP spid="58391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839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839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839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839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3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583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cubator-chania.gr/" TargetMode="External"/><Relationship Id="rId3" Type="http://schemas.openxmlformats.org/officeDocument/2006/relationships/hyperlink" Target="http://www.i.cube.gr/" TargetMode="External"/><Relationship Id="rId7" Type="http://schemas.openxmlformats.org/officeDocument/2006/relationships/hyperlink" Target="http://www.thestep.g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xtendb2b.com/" TargetMode="External"/><Relationship Id="rId5" Type="http://schemas.openxmlformats.org/officeDocument/2006/relationships/hyperlink" Target="http://www.thermokoitida.gr/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www.iven.gr/" TargetMode="External"/><Relationship Id="rId9" Type="http://schemas.openxmlformats.org/officeDocument/2006/relationships/hyperlink" Target="http://www.stepc.gr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60FEC8-DCCC-45E7-8DEC-A3EDDDAD0432}" type="slidenum">
              <a:rPr lang="el-GR"/>
              <a:pPr>
                <a:defRPr/>
              </a:pPr>
              <a:t>1</a:t>
            </a:fld>
            <a:endParaRPr lang="el-G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781300"/>
            <a:ext cx="7772400" cy="1655763"/>
          </a:xfrm>
        </p:spPr>
        <p:txBody>
          <a:bodyPr/>
          <a:lstStyle/>
          <a:p>
            <a:pPr eaLnBrk="1" hangingPunct="1">
              <a:defRPr/>
            </a:pPr>
            <a:r>
              <a:rPr lang="el-GR" dirty="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67400" y="4868863"/>
            <a:ext cx="2808288" cy="647700"/>
          </a:xfrm>
        </p:spPr>
        <p:txBody>
          <a:bodyPr/>
          <a:lstStyle/>
          <a:p>
            <a:pPr eaLnBrk="1" hangingPunct="1"/>
            <a:r>
              <a:rPr lang="el-GR" sz="2400" smtClean="0"/>
              <a:t>Δεκέμβριος  2011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188913"/>
            <a:ext cx="7200900" cy="1295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98EE7-65A8-4A4A-A615-B55F870B8605}" type="slidenum">
              <a:rPr lang="el-GR"/>
              <a:pPr>
                <a:defRPr/>
              </a:pPr>
              <a:t>10</a:t>
            </a:fld>
            <a:endParaRPr lang="el-GR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l-GR" sz="2400" smtClean="0">
                <a:solidFill>
                  <a:srgbClr val="FF0000"/>
                </a:solidFill>
              </a:rPr>
              <a:t>Νέων Επιχειρήσεων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97887" cy="4824413"/>
          </a:xfrm>
          <a:ln>
            <a:solidFill>
              <a:schemeClr val="tx1"/>
            </a:solidFill>
          </a:ln>
        </p:spPr>
        <p:txBody>
          <a:bodyPr/>
          <a:lstStyle/>
          <a:p>
            <a:pPr marL="533400" indent="-533400" algn="ctr" eaLnBrk="1" hangingPunct="1">
              <a:lnSpc>
                <a:spcPct val="8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2. Πηγές &amp; Μορφές Χρηματοδότησης (συν.):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l-GR" sz="2000" smtClean="0"/>
              <a:t>Μορφές (συν.):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l-GR" sz="2000" smtClean="0"/>
              <a:t>Λοιπές Πηγές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Char char="•"/>
            </a:pPr>
            <a:r>
              <a:rPr lang="el-GR" sz="2000" smtClean="0">
                <a:solidFill>
                  <a:srgbClr val="FF0000"/>
                </a:solidFill>
              </a:rPr>
              <a:t>Κεφάλαια Επιχειρηματικών Συμμετοχών (</a:t>
            </a:r>
            <a:r>
              <a:rPr lang="en-US" sz="2000" smtClean="0">
                <a:solidFill>
                  <a:srgbClr val="FF0000"/>
                </a:solidFill>
              </a:rPr>
              <a:t>Venture Capital)</a:t>
            </a:r>
            <a:endParaRPr lang="el-GR" sz="2000" smtClean="0">
              <a:solidFill>
                <a:srgbClr val="FF0000"/>
              </a:solidFill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l-GR" sz="2000" smtClean="0"/>
              <a:t>	Χρηματοδότηση καινοτόμων, συνήθως, επιχειρηματικών ιδεών με αντάλλαγμα την απόκτηση ενός ποσοστού των μετοχών. Το ποσοστό ποικίλλει ανάλογα με το ύψος της χρηματοδότησης, κατά κανόνα γύρω στο 30% με χρονική διάρκεια 3-6 χρόνια.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l-GR" sz="2000" smtClean="0"/>
              <a:t>	</a:t>
            </a:r>
            <a:r>
              <a:rPr lang="el-GR" sz="2000" u="sng" smtClean="0">
                <a:solidFill>
                  <a:srgbClr val="FF0000"/>
                </a:solidFill>
              </a:rPr>
              <a:t>Πλεονεκτήματα:</a:t>
            </a:r>
            <a:r>
              <a:rPr lang="el-GR" sz="2000" smtClean="0"/>
              <a:t> 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000" smtClean="0"/>
              <a:t>H </a:t>
            </a:r>
            <a:r>
              <a:rPr lang="el-GR" sz="2000" smtClean="0"/>
              <a:t>συνεργασία των εταιρειών </a:t>
            </a:r>
            <a:r>
              <a:rPr lang="en-US" sz="2000" smtClean="0"/>
              <a:t>VC </a:t>
            </a:r>
            <a:r>
              <a:rPr lang="el-GR" sz="2000" smtClean="0"/>
              <a:t>δεν περιορίζεται μόνον στη χρηματοδότηση αλλά και στη παροχή βοήθειας σε θέματα διοίκησης, στρατηγικό σχεδιασμό, </a:t>
            </a:r>
            <a:r>
              <a:rPr lang="en-US" sz="2000" smtClean="0"/>
              <a:t>marketing, </a:t>
            </a:r>
            <a:r>
              <a:rPr lang="el-GR" sz="2000" smtClean="0"/>
              <a:t>στελέχωση με εξειδικευμένο προσωπικό και σύναψη συνεργασιών με άλλες επιχειρήσεις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000" smtClean="0"/>
              <a:t>Δεν παρέχονται εγγυήσεις για το κεφάλαιο που διαθέτουν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000" smtClean="0"/>
              <a:t>Επιδιώκουν υψηλή απόδοση αλλά σε περίπτωση αποτυχίας δεν διεκδικούν τίποτα</a:t>
            </a:r>
          </a:p>
          <a:p>
            <a:pPr marL="1714500" lvl="3" indent="-342900" eaLnBrk="1" hangingPunct="1">
              <a:lnSpc>
                <a:spcPct val="80000"/>
              </a:lnSpc>
            </a:pPr>
            <a:endParaRPr lang="en-US" smtClean="0"/>
          </a:p>
          <a:p>
            <a:pPr marL="1714500" lvl="3" indent="-342900" eaLnBrk="1" hangingPunct="1">
              <a:lnSpc>
                <a:spcPct val="80000"/>
              </a:lnSpc>
              <a:buFontTx/>
              <a:buNone/>
            </a:pPr>
            <a:endParaRPr lang="el-GR" sz="1200" smtClean="0"/>
          </a:p>
          <a:p>
            <a:pPr marL="914400" lvl="1" indent="-457200" eaLnBrk="1" hangingPunct="1">
              <a:lnSpc>
                <a:spcPct val="80000"/>
              </a:lnSpc>
              <a:buFontTx/>
              <a:buNone/>
            </a:pPr>
            <a:endParaRPr lang="el-GR" sz="1200" u="sng" smtClean="0"/>
          </a:p>
        </p:txBody>
      </p:sp>
      <p:pic>
        <p:nvPicPr>
          <p:cNvPr id="12293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3E934-702F-432D-9DC3-67ED02C3B909}" type="slidenum">
              <a:rPr lang="el-GR"/>
              <a:pPr>
                <a:defRPr/>
              </a:pPr>
              <a:t>11</a:t>
            </a:fld>
            <a:endParaRPr lang="el-G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41488"/>
            <a:ext cx="8497887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2. Πηγές &amp; Μορφές Χρηματοδότησης (συν.):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000" smtClean="0"/>
              <a:t>Μορφές (συν.):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smtClean="0"/>
              <a:t>Λοιπές Πηγές</a:t>
            </a:r>
          </a:p>
          <a:p>
            <a:pPr lvl="2" eaLnBrk="1" hangingPunct="1">
              <a:lnSpc>
                <a:spcPct val="90000"/>
              </a:lnSpc>
            </a:pPr>
            <a:r>
              <a:rPr lang="el-GR" sz="2000" smtClean="0">
                <a:solidFill>
                  <a:srgbClr val="FF0000"/>
                </a:solidFill>
              </a:rPr>
              <a:t>Ιδιώτες Επενδυτές </a:t>
            </a:r>
            <a:r>
              <a:rPr lang="en-US" sz="2000" smtClean="0">
                <a:solidFill>
                  <a:srgbClr val="FF0000"/>
                </a:solidFill>
              </a:rPr>
              <a:t>(Business Angels)</a:t>
            </a:r>
            <a:endParaRPr lang="el-GR" sz="2000" smtClean="0">
              <a:solidFill>
                <a:srgbClr val="FF0000"/>
              </a:solidFill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l-GR" sz="2000" smtClean="0"/>
              <a:t>	Πρόκειται για ιδιώτες επενδυτές οι οποίοι διαθέτουν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l-GR" sz="2000" smtClean="0"/>
              <a:t>	κεφάλαια και εμπειρία σε συγκεκριμένο χώρο / κλάδο, τα οποία και διαθέτουν σε νέους επιχειρηματίες. Λειτουργούν ως </a:t>
            </a:r>
            <a:r>
              <a:rPr lang="en-US" sz="2000" smtClean="0"/>
              <a:t>Venture Capital </a:t>
            </a:r>
            <a:r>
              <a:rPr lang="el-GR" sz="2000" smtClean="0"/>
              <a:t> με τη διαφορά ότι πρόκειται για μεμονωμένα φυσικά πρόσωπα και όχι εταιρεία (</a:t>
            </a:r>
            <a:r>
              <a:rPr lang="en-US" sz="2000" smtClean="0"/>
              <a:t>JV)</a:t>
            </a:r>
            <a:r>
              <a:rPr lang="el-GR" sz="2000" smtClean="0"/>
              <a:t>. Διάρκεια συνεργασίας 2-5 έτη</a:t>
            </a:r>
            <a:r>
              <a:rPr lang="el-GR" smtClean="0"/>
              <a:t>  </a:t>
            </a:r>
            <a:endParaRPr lang="en-US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l-GR" sz="20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l-GR" sz="2000" smtClean="0"/>
              <a:t>	Πολύ διαδεδομένη διεθνώς, αλλά στην Ελλάδα δεν είναι θεσμοθετημένη και περιορίζεται στη χρηματοδότηση από συγγενικά / πολύ φιλικά πρόσωπα</a:t>
            </a:r>
            <a:endParaRPr lang="el-GR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2400" u="sng" smtClean="0"/>
          </a:p>
        </p:txBody>
      </p:sp>
      <p:pic>
        <p:nvPicPr>
          <p:cNvPr id="13317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EBDA7-0CAB-4F32-8909-41E11BC6D38F}" type="slidenum">
              <a:rPr lang="el-GR"/>
              <a:pPr>
                <a:defRPr/>
              </a:pPr>
              <a:t>12</a:t>
            </a:fld>
            <a:endParaRPr lang="el-GR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38263"/>
            <a:ext cx="8497887" cy="4827587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2. Πηγές &amp; Μορφές Χρηματοδότησης (συν.):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000" smtClean="0"/>
              <a:t>Μορφές (συν.):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000" smtClean="0"/>
              <a:t>Λοιπές Πηγές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l-GR" sz="2000" smtClean="0">
                <a:solidFill>
                  <a:srgbClr val="FF0000"/>
                </a:solidFill>
              </a:rPr>
              <a:t>Θερμοκοιτίδες Επιχειρήσεων (</a:t>
            </a:r>
            <a:r>
              <a:rPr lang="en-US" sz="2000" smtClean="0">
                <a:solidFill>
                  <a:srgbClr val="FF0000"/>
                </a:solidFill>
              </a:rPr>
              <a:t>Business Incubators</a:t>
            </a:r>
            <a:r>
              <a:rPr lang="el-GR" sz="2000" smtClean="0">
                <a:solidFill>
                  <a:srgbClr val="FF0000"/>
                </a:solidFill>
              </a:rPr>
              <a:t>)  &amp; Τεχνολογικά Πάρκα </a:t>
            </a:r>
            <a:r>
              <a:rPr lang="en-US" sz="2000" smtClean="0">
                <a:solidFill>
                  <a:srgbClr val="FF0000"/>
                </a:solidFill>
              </a:rPr>
              <a:t>(Technology Parks)</a:t>
            </a:r>
            <a:endParaRPr lang="el-GR" sz="20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000" smtClean="0"/>
              <a:t>	Θερμοκοιτίδα επιχειρήσεων είναι μία εταιρεία η οποία παρέχει σε νέο-ιδρυόμενες</a:t>
            </a:r>
            <a:r>
              <a:rPr lang="en-US" sz="2000" smtClean="0"/>
              <a:t> </a:t>
            </a:r>
            <a:r>
              <a:rPr lang="el-GR" sz="2000" smtClean="0"/>
              <a:t>εταιρείες, με προοπτικές γρήγορης ανάπτυξης,  χρηματοδότηση, χώρους και εξοπλισμό (κτιριακές εγκαταστάσεις, Η/Υ, Έπιπλα, </a:t>
            </a:r>
            <a:r>
              <a:rPr lang="en-US" sz="2000" smtClean="0"/>
              <a:t>internet, </a:t>
            </a:r>
            <a:r>
              <a:rPr lang="el-GR" sz="2000" smtClean="0"/>
              <a:t>κλπ), γραμματειακή υποστήριξη καθώς και συμβουλευτικές υπηρεσίες, με αντάλλαγμα κάποια αμοιβή ή/και ένα ποσοστό του μετοχικού κεφαλαίου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l-GR" sz="2000" smtClean="0"/>
              <a:t>	Συνήθως, η αποστολή της θερμοκοιτίδας είναι να βοηθήσει την εταιρεία στην αρχική της φάση (2-5 χρόνια) έτσι ώστε να την προετοιμάσει για το επόμενο βήμα ανάπτυξης, κατά το οποίο θα είναι σε θέση να ζητήσει την ανάλογη χρηματοδότηση από άλλες πηγές  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000" u="sng" smtClean="0"/>
          </a:p>
        </p:txBody>
      </p:sp>
      <p:pic>
        <p:nvPicPr>
          <p:cNvPr id="1434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93CE8-CA19-495E-BDCA-D75FA3FC09E7}" type="slidenum">
              <a:rPr lang="el-GR"/>
              <a:pPr>
                <a:defRPr/>
              </a:pPr>
              <a:t>13</a:t>
            </a:fld>
            <a:endParaRPr lang="el-GR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757237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97887" cy="5043487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2. Πηγές &amp; Μορφές Χρηματοδότησης (συν.):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000" smtClean="0"/>
              <a:t>Μορφές (συν.):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smtClean="0"/>
              <a:t>Λοιπές Πηγές</a:t>
            </a:r>
          </a:p>
          <a:p>
            <a:pPr eaLnBrk="1" hangingPunct="1">
              <a:lnSpc>
                <a:spcPct val="90000"/>
              </a:lnSpc>
            </a:pPr>
            <a:r>
              <a:rPr lang="el-GR" sz="2000" smtClean="0">
                <a:solidFill>
                  <a:srgbClr val="FF0000"/>
                </a:solidFill>
              </a:rPr>
              <a:t>Θερμοκοιτίδες Επιχειρήσεων (</a:t>
            </a:r>
            <a:r>
              <a:rPr lang="en-US" sz="2000" smtClean="0">
                <a:solidFill>
                  <a:srgbClr val="FF0000"/>
                </a:solidFill>
              </a:rPr>
              <a:t>Business Incubators</a:t>
            </a:r>
            <a:r>
              <a:rPr lang="el-GR" sz="2000" smtClean="0">
                <a:solidFill>
                  <a:srgbClr val="FF0000"/>
                </a:solidFill>
              </a:rPr>
              <a:t>)  &amp; Τεχνολογικά Πάρκα </a:t>
            </a:r>
            <a:r>
              <a:rPr lang="en-US" sz="2000" smtClean="0">
                <a:solidFill>
                  <a:srgbClr val="FF0000"/>
                </a:solidFill>
              </a:rPr>
              <a:t>(Technology Parks)</a:t>
            </a:r>
            <a:endParaRPr lang="el-GR" sz="200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000" u="sng" smtClean="0">
                <a:solidFill>
                  <a:srgbClr val="FF0000"/>
                </a:solidFill>
              </a:rPr>
              <a:t>Κριτήρια Αξιολόγησης</a:t>
            </a:r>
            <a:r>
              <a:rPr lang="el-GR" sz="2000" smtClean="0"/>
              <a:t>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000" smtClean="0"/>
              <a:t>Τα προσόντα της ηγετικής ομάδας (εμπειρία, αφοσίωση, αποφασιστικότητα, ηγετικά προσόντα, χαρακτήρας)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000" smtClean="0"/>
              <a:t>Το επιχειρηματικό μοντέλο και το προϊόν / υπηρεσία (καινοτομία – ευρεσιτεχνία, η ανάγκη της αγοράς για το συγκεκριμένο προϊόν, ο ανταγωνισμός, η δυνατότητα επέκτασης σε άλλες αγορές, ενδεχόμενες συνεργασίες, το κόστος των προτεινομένων δραστηριοτήτων, οι επιχειρηματικοί κίνδυνοι, το χρονοδιάγραμμα υλοποίησης, κ.α.)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000" smtClean="0"/>
              <a:t>Επενδυτικά – Χρηματοοικονομικά κριτήρια</a:t>
            </a:r>
            <a:endParaRPr lang="en-US" sz="20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l-GR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1800" u="sng" smtClean="0"/>
          </a:p>
        </p:txBody>
      </p:sp>
      <p:pic>
        <p:nvPicPr>
          <p:cNvPr id="15365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055E9-ABCC-4B1A-8DEA-4A0A9EB2F956}" type="slidenum">
              <a:rPr lang="el-GR"/>
              <a:pPr>
                <a:defRPr/>
              </a:pPr>
              <a:t>14</a:t>
            </a:fld>
            <a:endParaRPr lang="el-GR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2725"/>
            <a:ext cx="8497887" cy="4683125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2. Πηγές &amp; Μορφές Χρηματοδότησης (συν.):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000" smtClean="0"/>
              <a:t>Μορφές (συν.):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smtClean="0"/>
              <a:t>Λοιπές Πηγές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000" smtClean="0"/>
              <a:t>Γνωστές Θερμοκοιτίδες: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/>
              <a:t>i-Cube S.A.	</a:t>
            </a:r>
            <a:r>
              <a:rPr lang="en-US" sz="2000" smtClean="0">
                <a:hlinkClick r:id="rId3"/>
              </a:rPr>
              <a:t>www.i.cube.gr</a:t>
            </a:r>
            <a:endParaRPr lang="en-US" sz="200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/>
              <a:t>Innovative Ventures S.A.	</a:t>
            </a:r>
            <a:r>
              <a:rPr lang="en-US" sz="2000" smtClean="0">
                <a:hlinkClick r:id="rId4"/>
              </a:rPr>
              <a:t>www.iven.gr</a:t>
            </a:r>
            <a:endParaRPr lang="en-US" sz="200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000" smtClean="0"/>
              <a:t>ΘΕΡΜΗ ΑΕ	</a:t>
            </a:r>
            <a:r>
              <a:rPr lang="en-US" sz="2000" smtClean="0">
                <a:hlinkClick r:id="rId5"/>
              </a:rPr>
              <a:t>www.thermokoitida.gr</a:t>
            </a:r>
            <a:endParaRPr lang="el-GR" sz="200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smtClean="0"/>
              <a:t>Xtend B2B 	</a:t>
            </a:r>
            <a:r>
              <a:rPr lang="en-US" sz="2000" smtClean="0">
                <a:hlinkClick r:id="rId6"/>
              </a:rPr>
              <a:t>www.xtendb2b.com</a:t>
            </a:r>
            <a:endParaRPr lang="en-US" sz="200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000" smtClean="0"/>
              <a:t>Θερμοκοιτίδα Θεσσαλονίκης	</a:t>
            </a:r>
            <a:r>
              <a:rPr lang="en-US" sz="2000" smtClean="0">
                <a:hlinkClick r:id="rId7"/>
              </a:rPr>
              <a:t>www.thestep.gr</a:t>
            </a:r>
            <a:endParaRPr lang="en-US" sz="200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000" smtClean="0"/>
              <a:t>Θερμοκοιτίδα Νέων Επιχειρήσεων Χανίων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000" smtClean="0"/>
              <a:t>	</a:t>
            </a:r>
            <a:r>
              <a:rPr lang="en-US" sz="2000" smtClean="0">
                <a:hlinkClick r:id="rId8"/>
              </a:rPr>
              <a:t>www.incubator-chania.gr</a:t>
            </a:r>
            <a:endParaRPr lang="en-US" sz="200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000" smtClean="0"/>
              <a:t>Τεχνολογικό Πάρκο Ηρακλείου	</a:t>
            </a:r>
            <a:r>
              <a:rPr lang="en-US" sz="2000" smtClean="0">
                <a:hlinkClick r:id="rId9"/>
              </a:rPr>
              <a:t>www.stepc.gr</a:t>
            </a:r>
            <a:endParaRPr lang="en-US" sz="200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l-GR" sz="2000" smtClean="0"/>
              <a:t> και άλλες</a:t>
            </a:r>
            <a:endParaRPr lang="en-US" sz="200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sz="20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2000" smtClean="0">
              <a:solidFill>
                <a:srgbClr val="FF0000"/>
              </a:solidFill>
            </a:endParaRP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l-GR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2400" u="sng" smtClean="0"/>
          </a:p>
        </p:txBody>
      </p:sp>
      <p:pic>
        <p:nvPicPr>
          <p:cNvPr id="16389" name="Picture 4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7A8F0-414E-43C2-A256-A4A1CABC02FD}" type="slidenum">
              <a:rPr lang="el-GR"/>
              <a:pPr>
                <a:defRPr/>
              </a:pPr>
              <a:t>15</a:t>
            </a:fld>
            <a:endParaRPr lang="el-GR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70050"/>
            <a:ext cx="8497887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2. Πηγές &amp; Μορφές Χρηματοδότησης (συν.):</a:t>
            </a:r>
          </a:p>
          <a:p>
            <a:pPr eaLnBrk="1" hangingPunct="1">
              <a:buFontTx/>
              <a:buNone/>
            </a:pPr>
            <a:r>
              <a:rPr lang="el-GR" sz="2000" smtClean="0"/>
              <a:t>Μορφές (συν.):</a:t>
            </a:r>
          </a:p>
          <a:p>
            <a:pPr lvl="1" eaLnBrk="1" hangingPunct="1"/>
            <a:r>
              <a:rPr lang="el-GR" sz="2000" smtClean="0"/>
              <a:t>Λοιπές Πηγές</a:t>
            </a:r>
          </a:p>
          <a:p>
            <a:pPr lvl="2" eaLnBrk="1" hangingPunct="1"/>
            <a:r>
              <a:rPr lang="el-GR" sz="2000" smtClean="0">
                <a:solidFill>
                  <a:srgbClr val="FF0000"/>
                </a:solidFill>
              </a:rPr>
              <a:t>Χρηματιστηριακή Αγορά</a:t>
            </a:r>
          </a:p>
          <a:p>
            <a:pPr lvl="2" eaLnBrk="1" hangingPunct="1">
              <a:buFontTx/>
              <a:buNone/>
            </a:pPr>
            <a:r>
              <a:rPr lang="el-GR" sz="2000" smtClean="0"/>
              <a:t>	Η χρηματιστηριακή Αγορά αποτελεί μια εναλλακτική πηγή από την οποίαν οι επιχειρήσεις μπορούν να αντλήσουν κεφάλαια.</a:t>
            </a:r>
          </a:p>
          <a:p>
            <a:pPr lvl="2" eaLnBrk="1" hangingPunct="1">
              <a:buFontTx/>
              <a:buNone/>
            </a:pPr>
            <a:r>
              <a:rPr lang="el-GR" sz="2000" smtClean="0"/>
              <a:t>    </a:t>
            </a:r>
            <a:endParaRPr lang="en-US" sz="2000" smtClean="0"/>
          </a:p>
          <a:p>
            <a:pPr lvl="2" eaLnBrk="1" hangingPunct="1">
              <a:buFontTx/>
              <a:buNone/>
            </a:pPr>
            <a:r>
              <a:rPr lang="el-GR" sz="2000" smtClean="0"/>
              <a:t>	Σημείωση: Προ αρκετών ετών είχε δημιουργηθεί η Νέα Χρηματιστηριακή Αγορά (ΝΕΧΑ), αλλά καταργήθηκε. Αν θεσμοθετηθεί ξανά θα δώσει λύσεις σε πολλές νέες επιχειρήσεις  </a:t>
            </a:r>
          </a:p>
          <a:p>
            <a:pPr eaLnBrk="1" hangingPunct="1">
              <a:buFontTx/>
              <a:buNone/>
            </a:pPr>
            <a:endParaRPr lang="el-GR" sz="2000" u="sng" smtClean="0"/>
          </a:p>
        </p:txBody>
      </p:sp>
      <p:pic>
        <p:nvPicPr>
          <p:cNvPr id="17413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C057B-AA53-4F0D-B6D0-8DADC2D577A4}" type="slidenum">
              <a:rPr lang="el-GR"/>
              <a:pPr>
                <a:defRPr/>
              </a:pPr>
              <a:t>16</a:t>
            </a:fld>
            <a:endParaRPr lang="el-GR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497887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3. Επιλογές Χρηματοδότησης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2800" u="sng" smtClean="0">
              <a:solidFill>
                <a:srgbClr val="66FF33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Η καταλληλότερη επιλογή θα πρέπει να είναι ένας συνδυασμός (ο βέλτιστος) εσωτερικής και εξωτερικής χρηματοδότησης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2400" smtClean="0"/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Ποιος θα είναι ο συνδυασμός αυτός και σε ποιά συσχέτιση (απόλυτα ποσά ή %) θα εξαρτηθεί τόσο από τη δυνατότητα αλλά και την πρόθεση του επιχειρηματία να </a:t>
            </a:r>
            <a:r>
              <a:rPr lang="el-GR" sz="2400" b="1" u="sng" smtClean="0"/>
              <a:t>διακινδυνεύσει δικά του χρήματα</a:t>
            </a:r>
            <a:r>
              <a:rPr lang="el-GR" sz="2400" smtClean="0"/>
              <a:t>, όσο και την ικανότητά του να </a:t>
            </a:r>
            <a:r>
              <a:rPr lang="el-GR" sz="2400" b="1" u="sng" smtClean="0"/>
              <a:t>πείσει κάποιον άλλον να του δανείσει χρήματα</a:t>
            </a:r>
            <a:r>
              <a:rPr lang="el-GR" sz="2400" smtClean="0"/>
              <a:t> </a:t>
            </a:r>
            <a:endParaRPr lang="el-GR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2000" u="sng" smtClean="0"/>
          </a:p>
        </p:txBody>
      </p:sp>
      <p:pic>
        <p:nvPicPr>
          <p:cNvPr id="18437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3C562-3D83-4203-95C7-A6B2D667CF36}" type="slidenum">
              <a:rPr lang="el-GR"/>
              <a:pPr>
                <a:defRPr/>
              </a:pPr>
              <a:t>17</a:t>
            </a:fld>
            <a:endParaRPr lang="el-GR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670050"/>
            <a:ext cx="8497887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3. Επιλογές Χρηματοδότησης (συν.)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800" u="sng" smtClean="0">
              <a:solidFill>
                <a:srgbClr val="66FF3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l-GR" sz="2400" smtClean="0"/>
              <a:t>Για τις βιομηχανικές (παραγωγικές) επιχειρήσεις η σχέση Συνολικού Δανεισμού προς Ίδια κεφάλαια αποτελεί σημαντικό οικονομικό δείκτη  οικονομικής σταθερότητας. Ανά κλάδο έχουν καθορισθεί συγκεκριμένα </a:t>
            </a:r>
            <a:r>
              <a:rPr lang="en-US" sz="2400" smtClean="0">
                <a:solidFill>
                  <a:srgbClr val="FF0000"/>
                </a:solidFill>
              </a:rPr>
              <a:t>Industry Norms</a:t>
            </a:r>
            <a:r>
              <a:rPr lang="en-US" sz="2400" smtClean="0"/>
              <a:t> </a:t>
            </a:r>
            <a:r>
              <a:rPr lang="el-GR" sz="2400" smtClean="0"/>
              <a:t>εντός των οποίων θα πρέπει να κυμαίνεται ο δείκτης αυτός.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400" smtClean="0"/>
          </a:p>
          <a:p>
            <a:pPr eaLnBrk="1" hangingPunct="1">
              <a:lnSpc>
                <a:spcPct val="80000"/>
              </a:lnSpc>
            </a:pPr>
            <a:r>
              <a:rPr lang="el-GR" sz="2400" smtClean="0"/>
              <a:t>Επίσης, για κάθε επιχείρηση, η σχέση Κυκλοφορούντος Ενεργητικού Προς Βραχυπρόθεσμες Υποχρεώσεις αποτελεί σημαντικό δείκτη κάλυψης των υποχρεώσεών της (</a:t>
            </a:r>
            <a:r>
              <a:rPr lang="en-US" sz="2400" smtClean="0"/>
              <a:t>Current Ratio) </a:t>
            </a:r>
            <a:r>
              <a:rPr lang="el-GR" sz="2400" smtClean="0"/>
              <a:t>και της εξέλιξης του κεφαλαίου κίνησης   </a:t>
            </a:r>
            <a:endParaRPr lang="el-GR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000" u="sng" smtClean="0"/>
          </a:p>
        </p:txBody>
      </p:sp>
      <p:pic>
        <p:nvPicPr>
          <p:cNvPr id="19461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1946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1EFAFF-B26D-4A49-8E9C-9AA068540F2E}" type="slidenum">
              <a:rPr lang="el-GR"/>
              <a:pPr>
                <a:defRPr/>
              </a:pPr>
              <a:t>18</a:t>
            </a:fld>
            <a:endParaRPr lang="el-GR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70050"/>
            <a:ext cx="8497887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l-GR" sz="2800" u="sng" smtClean="0">
                <a:solidFill>
                  <a:srgbClr val="66FF33"/>
                </a:solidFill>
              </a:rPr>
              <a:t>4. Ολοκληρωμένο Επιχειρηματικό Σχέδιο:</a:t>
            </a:r>
          </a:p>
          <a:p>
            <a:pPr eaLnBrk="1" hangingPunct="1">
              <a:buFontTx/>
              <a:buNone/>
            </a:pPr>
            <a:endParaRPr lang="el-GR" sz="3600" u="sng" smtClean="0">
              <a:solidFill>
                <a:srgbClr val="66FF33"/>
              </a:solidFill>
            </a:endParaRPr>
          </a:p>
          <a:p>
            <a:pPr eaLnBrk="1" hangingPunct="1"/>
            <a:r>
              <a:rPr lang="el-GR" sz="2400" smtClean="0"/>
              <a:t>Η ύπαρξη ενός σοβαρού, άρτιου και ρεαλιστικού (βιώσιμου) επιχειρηματικού πλάνου αποτελεί απαραίτητη προϋπόθεση οιασδήποτε επιχειρηματικής πρωτοβουλίας</a:t>
            </a:r>
          </a:p>
          <a:p>
            <a:pPr eaLnBrk="1" hangingPunct="1">
              <a:buFontTx/>
              <a:buNone/>
            </a:pPr>
            <a:r>
              <a:rPr lang="el-GR" sz="2800" b="1" smtClean="0"/>
              <a:t> </a:t>
            </a:r>
          </a:p>
          <a:p>
            <a:pPr eaLnBrk="1" hangingPunct="1"/>
            <a:r>
              <a:rPr lang="el-GR" sz="2400" smtClean="0"/>
              <a:t>Από το πλάνο αυτό θα πρέπει να προκύπτει ξεκάθαρα και με ακρίβεια τόσο η κερδοφορία (μετά από ένα εύλογο χρονικό διάστημα, π.χ. 1-3 χρήσεις) όσο και οι χρηματικές ροές της εταιρείας από την έναρξη της λειτουργίας της</a:t>
            </a:r>
          </a:p>
          <a:p>
            <a:pPr eaLnBrk="1" hangingPunct="1">
              <a:buFontTx/>
              <a:buNone/>
            </a:pPr>
            <a:endParaRPr lang="el-GR" sz="2800" b="1" smtClean="0"/>
          </a:p>
          <a:p>
            <a:pPr eaLnBrk="1" hangingPunct="1">
              <a:buFontTx/>
              <a:buNone/>
            </a:pPr>
            <a:endParaRPr lang="el-GR" sz="2800" u="sng" smtClean="0"/>
          </a:p>
        </p:txBody>
      </p:sp>
      <p:pic>
        <p:nvPicPr>
          <p:cNvPr id="20485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18D72-2B44-4799-B2AD-79455039C130}" type="slidenum">
              <a:rPr lang="el-GR"/>
              <a:pPr>
                <a:defRPr/>
              </a:pPr>
              <a:t>19</a:t>
            </a:fld>
            <a:endParaRPr lang="el-GR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4. Ολοκληρωμένο Επιχειρηματικό Σχέδιο (συν.):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l-GR" sz="2400" u="sng" smtClean="0">
              <a:solidFill>
                <a:srgbClr val="66FF3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Η διασφάλιση της ρευστότητας, αν δεν προκύπτει από την επιχειρηματική δραστηριότητα, απαιτεί χρηματοδότηση η οποία έχει το αντίστοιχο και ανάλογο κόστος, ανεξάρτητα αν προέρχεται από εσωτερική ή εξωτερική πηγή</a:t>
            </a:r>
            <a:r>
              <a:rPr lang="en-US" sz="2000" smtClean="0"/>
              <a:t>.</a:t>
            </a:r>
            <a:endParaRPr 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</a:t>
            </a:r>
            <a:endParaRPr lang="el-GR" sz="20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Το κόστος αυτό είναι σημαντικό και επηρεάζει την κερδοφορία αλλά και τη ρευστότητα (</a:t>
            </a:r>
            <a:r>
              <a:rPr lang="en-US" sz="2000" smtClean="0"/>
              <a:t>cash flow</a:t>
            </a:r>
            <a:r>
              <a:rPr lang="el-GR" sz="2000" smtClean="0"/>
              <a:t>)</a:t>
            </a:r>
            <a:r>
              <a:rPr lang="en-US" sz="2000" smtClean="0"/>
              <a:t> </a:t>
            </a:r>
            <a:r>
              <a:rPr lang="el-GR" sz="2000" smtClean="0"/>
              <a:t>της εταιρείας. Συνεπώς θα πρέπει να συμπεριληφθεί στις οικονομικές καταστάσεις του επιχειρηματικού σχεδίου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000" smtClean="0"/>
          </a:p>
          <a:p>
            <a:pPr eaLnBrk="1" hangingPunct="1">
              <a:lnSpc>
                <a:spcPct val="80000"/>
              </a:lnSpc>
            </a:pPr>
            <a:r>
              <a:rPr lang="el-GR" sz="2000" smtClean="0"/>
              <a:t>Το επιχειρηματικό πλάνο ενημερώνεται και προσαρμόζεται όταν λαμβάνονται επιχειρηματικές αποφάσεις οι οποίες απαιτούν χρηματοδότηση. Η επιλογή της καταλληλότερης μορφής χρηματοδότησης είναι αυτή που επηρεάζει θετικά ή λιγότερο αρνητικά τη κερδοφορία, τη ρευστότητα ή και τα δύο μαζί      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000" u="sng" smtClean="0"/>
          </a:p>
        </p:txBody>
      </p:sp>
      <p:pic>
        <p:nvPicPr>
          <p:cNvPr id="21509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07EA7-4C12-448D-BA35-C60635A992E4}" type="slidenum">
              <a:rPr lang="el-GR"/>
              <a:pPr>
                <a:defRPr/>
              </a:pPr>
              <a:t>2</a:t>
            </a:fld>
            <a:endParaRPr lang="el-G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0050"/>
            <a:ext cx="8229600" cy="4495800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Περιεχόμενα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l-GR" sz="2400" u="sng" smtClean="0">
              <a:solidFill>
                <a:srgbClr val="66FF33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l-GR" sz="2400" smtClean="0">
                <a:solidFill>
                  <a:srgbClr val="66FF33"/>
                </a:solidFill>
              </a:rPr>
              <a:t>Ανάγκες Χρηματοδότησης Επιχείρησης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l-GR" sz="2400" smtClean="0">
                <a:solidFill>
                  <a:srgbClr val="66FF33"/>
                </a:solidFill>
              </a:rPr>
              <a:t>Πηγές &amp; Μορφές Χρηματοδότησης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l-GR" sz="2400" smtClean="0">
                <a:solidFill>
                  <a:srgbClr val="66FF33"/>
                </a:solidFill>
              </a:rPr>
              <a:t>Επιλογές Χρηματοδότησης 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l-GR" sz="2400" smtClean="0">
                <a:solidFill>
                  <a:srgbClr val="66FF33"/>
                </a:solidFill>
              </a:rPr>
              <a:t>Ολοκληρωμένο Επιχειρηματικό Σχέδιο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l-GR" sz="2400" smtClean="0">
                <a:solidFill>
                  <a:srgbClr val="66FF33"/>
                </a:solidFill>
              </a:rPr>
              <a:t>Κριτήρια Χρηματοδότησης (πειστικό αίτημα &amp; κατανόηση της άλλης πλευράς)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6"/>
            </a:pPr>
            <a:r>
              <a:rPr lang="el-GR" sz="2400" smtClean="0">
                <a:solidFill>
                  <a:srgbClr val="66FF33"/>
                </a:solidFill>
              </a:rPr>
              <a:t>Σύγκριση Εναλλακτικών Μορφών Χρηματοδότησης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7"/>
            </a:pPr>
            <a:r>
              <a:rPr lang="el-GR" sz="2400" smtClean="0">
                <a:solidFill>
                  <a:srgbClr val="66FF33"/>
                </a:solidFill>
              </a:rPr>
              <a:t>Συμπεράσματα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7"/>
            </a:pPr>
            <a:endParaRPr lang="el-GR" sz="2400" smtClean="0">
              <a:solidFill>
                <a:srgbClr val="66FF33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el-GR" sz="2800" u="sng" smtClean="0">
              <a:solidFill>
                <a:srgbClr val="66FF33"/>
              </a:solidFill>
            </a:endParaRPr>
          </a:p>
        </p:txBody>
      </p:sp>
      <p:pic>
        <p:nvPicPr>
          <p:cNvPr id="4101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A318B-D1EC-4A3F-90FE-2FF501329BBD}" type="slidenum">
              <a:rPr lang="el-GR"/>
              <a:pPr>
                <a:defRPr/>
              </a:pPr>
              <a:t>20</a:t>
            </a:fld>
            <a:endParaRPr lang="el-GR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4897437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5. Πειστικό Αίτημα (κριτήρια):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2400" u="sng" smtClean="0">
              <a:solidFill>
                <a:srgbClr val="66FF33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000" smtClean="0"/>
              <a:t>Ένα αίτημα χρηματοδότησης θα πρέπει να έχει  προετοιμασθεί κατάλληλα, να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000" smtClean="0"/>
              <a:t>λαμβάνει υπ όψιν τα σχετικά κριτήρια και να απαντά σε ερωτήματα όπως αυτά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000" smtClean="0"/>
              <a:t>τίθενται παρακάτω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000" smtClean="0"/>
              <a:t>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000" b="1" smtClean="0"/>
              <a:t>Ποιός είναι ο δανειστής / πιστοδότης / χρηματοδότης?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l-GR" sz="2000" smtClean="0"/>
              <a:t>Πιστωτικό ίδρυμα / Χρηματοδοτικός Οργανισμός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l-GR" sz="2000" smtClean="0"/>
              <a:t>Κρατικός Φορέας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l-GR" sz="2000" smtClean="0"/>
              <a:t>Κοινοτικός Φορέας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l-GR" sz="2000" smtClean="0"/>
              <a:t>Άλλος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endParaRPr lang="el-GR" sz="20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000" b="1" smtClean="0"/>
              <a:t>Τι επιδιώκουν οι δανειστές?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l-GR" sz="2000" smtClean="0"/>
              <a:t>Επωφελή δανεισμό (αποπληρωμή κεφαλαίου &amp; τόκων - με κέρδος)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l-GR" sz="2000" smtClean="0"/>
              <a:t>Συνεχή βελτίωση της θέσης στο Κλάδο Δραστηριότητάς των (Τράπεζες και Λοιπά Χρηματοδοτικά Ιδρύματα) 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endParaRPr lang="el-GR" sz="20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000" smtClean="0"/>
              <a:t>		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2000" u="sng" smtClean="0"/>
          </a:p>
        </p:txBody>
      </p:sp>
      <p:pic>
        <p:nvPicPr>
          <p:cNvPr id="22533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A434E-6395-4103-BD35-266F8E93B5D9}" type="slidenum">
              <a:rPr lang="el-GR"/>
              <a:pPr>
                <a:defRPr/>
              </a:pPr>
              <a:t>21</a:t>
            </a:fld>
            <a:endParaRPr lang="el-G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97887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5. Πειστικό Αίτημα (κριτήρια) (συν.):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2400" u="sng" smtClean="0">
              <a:solidFill>
                <a:srgbClr val="66FF33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400" smtClean="0"/>
              <a:t>  </a:t>
            </a:r>
            <a:r>
              <a:rPr lang="el-GR" sz="2000" smtClean="0"/>
              <a:t>Με ποιούς θα διαπραγματευθώ? 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l-GR" sz="2000" smtClean="0"/>
              <a:t>Επαγγελματίες του χώρου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l-GR" sz="2000" smtClean="0"/>
              <a:t>Γνώστες των θεμελιωδών Κανόνων Τραπεζικών &amp; Χρηματοδοτικών Εργασιών 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l-GR" sz="2000" smtClean="0"/>
              <a:t>Με ξεκάθαρους στόχους (εταιρικούς &amp; ατομικούς)</a:t>
            </a:r>
            <a:r>
              <a:rPr lang="el-GR" sz="2000" u="sng" smtClean="0"/>
              <a:t> 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endParaRPr lang="el-GR" sz="2000" u="sng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000" smtClean="0"/>
              <a:t>Ποια είναι τα βασικά ερωτήματα που πρέπει να απαντήσω πειστικά? 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l-GR" sz="2000" smtClean="0"/>
              <a:t>Ποιο είναι το ποσό ?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l-GR" sz="2000" smtClean="0"/>
              <a:t>Για ποιο χρονικό διάστημα ?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l-GR" sz="2000" smtClean="0"/>
              <a:t>Πως θα χρησιμοποιηθούν στην επιχείρησή μου ?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l-GR" sz="2000" smtClean="0"/>
              <a:t>Πώς θα εξοφληθούν (επιστροφή τόκων και κεφαλαίου) 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2000" u="sng" smtClean="0"/>
          </a:p>
        </p:txBody>
      </p:sp>
      <p:pic>
        <p:nvPicPr>
          <p:cNvPr id="23557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944E8-1634-4DA0-8DD8-D3E182B8237E}" type="slidenum">
              <a:rPr lang="el-GR"/>
              <a:pPr>
                <a:defRPr/>
              </a:pPr>
              <a:t>22</a:t>
            </a:fld>
            <a:endParaRPr lang="el-G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97025"/>
            <a:ext cx="8497887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5. Πειστικό Αίτημα (κριτήρια) (συν.):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2400" u="sng" smtClean="0">
              <a:solidFill>
                <a:srgbClr val="66FF33"/>
              </a:solidFill>
            </a:endParaRP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l-GR" sz="1600" smtClean="0"/>
              <a:t> </a:t>
            </a:r>
            <a:r>
              <a:rPr lang="el-GR" sz="1800" u="sng" smtClean="0"/>
              <a:t>Όταν αιτείται ένα Δάνειο από μια Τράπεζα,</a:t>
            </a:r>
            <a:r>
              <a:rPr lang="el-GR" sz="1800" u="sng" smtClean="0">
                <a:solidFill>
                  <a:srgbClr val="66FF33"/>
                </a:solidFill>
              </a:rPr>
              <a:t> 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l-GR" sz="1800" smtClean="0"/>
              <a:t>«η άλλη πλευρά (η Τράπεζα), πώς σκέπτεται και τι επιδιώκει? 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l-GR" sz="1800" smtClean="0"/>
              <a:t>ή τι θέλει να αποφύγει?»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sz="1800" u="sng" smtClean="0">
                <a:solidFill>
                  <a:srgbClr val="FF0000"/>
                </a:solidFill>
              </a:rPr>
              <a:t>Ένα παράδειγμα:</a:t>
            </a:r>
          </a:p>
          <a:p>
            <a:pPr marL="609600" indent="-609600">
              <a:lnSpc>
                <a:spcPct val="80000"/>
              </a:lnSpc>
            </a:pPr>
            <a:r>
              <a:rPr lang="el-GR" sz="1800" smtClean="0"/>
              <a:t>Δάνειο </a:t>
            </a:r>
            <a:r>
              <a:rPr lang="el-GR" sz="1800" smtClean="0">
                <a:solidFill>
                  <a:srgbClr val="FF0000"/>
                </a:solidFill>
              </a:rPr>
              <a:t>10.000 €</a:t>
            </a:r>
            <a:r>
              <a:rPr lang="el-GR" sz="1800" smtClean="0"/>
              <a:t>, διάρκειας ενός έτους, με επιτόκιο 7% (καθαρό για την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sz="1800" smtClean="0"/>
              <a:t>Τράπεζα 5%). Στη Τράπεζα εξασφαλίζει </a:t>
            </a:r>
            <a:r>
              <a:rPr lang="el-GR" sz="1800" smtClean="0">
                <a:solidFill>
                  <a:srgbClr val="FF0000"/>
                </a:solidFill>
              </a:rPr>
              <a:t>500 € ετήσιο μικτό κέρδος</a:t>
            </a:r>
            <a:r>
              <a:rPr lang="el-GR" sz="1800" smtClean="0"/>
              <a:t>, (προ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sz="1800" smtClean="0"/>
              <a:t>γενικών εξόδων και φόρου). Το δάνειο αυτό, όμως, δεν εξυπηρετείται καθόλου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sz="1800" smtClean="0"/>
              <a:t>  </a:t>
            </a:r>
          </a:p>
          <a:p>
            <a:pPr marL="609600" indent="-609600">
              <a:lnSpc>
                <a:spcPct val="80000"/>
              </a:lnSpc>
            </a:pPr>
            <a:r>
              <a:rPr lang="el-GR" sz="1800" smtClean="0"/>
              <a:t>Για να ανακτηθεί το χαμένο κεφάλαιο, η Τράπεζα θα πρέπει να συνάψει, με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sz="1800" smtClean="0"/>
              <a:t>τους  ίδιους όρους, επιτυχημένα δάνεια συνολικού ύψους </a:t>
            </a:r>
            <a:r>
              <a:rPr lang="el-GR" sz="1800" smtClean="0">
                <a:solidFill>
                  <a:srgbClr val="FF0000"/>
                </a:solidFill>
              </a:rPr>
              <a:t>200.000 €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sz="1800" smtClean="0">
                <a:solidFill>
                  <a:srgbClr val="FF0000"/>
                </a:solidFill>
              </a:rPr>
              <a:t>(εικοσαπλάσια του αποτυχημένου)</a:t>
            </a:r>
            <a:r>
              <a:rPr lang="el-GR" sz="1600" smtClean="0">
                <a:solidFill>
                  <a:srgbClr val="FF0000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l-GR" sz="1800" smtClean="0"/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l-GR" sz="1800" smtClean="0"/>
              <a:t>«Κάπως έτσι σκέπτεται το τραπεζικό στέλεχος !!!»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1400" u="sng" smtClean="0"/>
          </a:p>
        </p:txBody>
      </p:sp>
      <p:pic>
        <p:nvPicPr>
          <p:cNvPr id="24581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5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5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5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58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2458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49A3C-A6BB-4C1F-ADE2-435637F5091F}" type="slidenum">
              <a:rPr lang="el-GR"/>
              <a:pPr>
                <a:defRPr/>
              </a:pPr>
              <a:t>23</a:t>
            </a:fld>
            <a:endParaRPr lang="el-GR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7888" cy="4968875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6. Σύγκριση Εναλλακτικών Μορφών Χρηματοδότησης:</a:t>
            </a:r>
          </a:p>
          <a:p>
            <a:pPr marL="609600" indent="-609600" eaLnBrk="1" hangingPunct="1">
              <a:buFontTx/>
              <a:buNone/>
            </a:pPr>
            <a:endParaRPr lang="el-GR" sz="2400" u="sng" smtClean="0">
              <a:solidFill>
                <a:srgbClr val="66FF33"/>
              </a:solidFill>
            </a:endParaRPr>
          </a:p>
          <a:p>
            <a:pPr marL="609600" indent="-609600" eaLnBrk="1" hangingPunct="1"/>
            <a:r>
              <a:rPr lang="el-GR" sz="2000" smtClean="0"/>
              <a:t>Όλες οι μορφές χρηματοδότησης έχουν πλεονεκτήματα και μειονεκτήματα</a:t>
            </a:r>
          </a:p>
          <a:p>
            <a:pPr marL="609600" indent="-609600" eaLnBrk="1" hangingPunct="1"/>
            <a:r>
              <a:rPr lang="el-GR" sz="2000" smtClean="0"/>
              <a:t>Το σημαντικό στοιχείο που πρέπει να προσεχθεί είναι το</a:t>
            </a:r>
            <a:r>
              <a:rPr lang="el-GR" sz="2000" smtClean="0">
                <a:solidFill>
                  <a:srgbClr val="66FF33"/>
                </a:solidFill>
              </a:rPr>
              <a:t> </a:t>
            </a:r>
            <a:r>
              <a:rPr lang="el-GR" sz="2000" u="sng" smtClean="0">
                <a:solidFill>
                  <a:srgbClr val="FF0000"/>
                </a:solidFill>
              </a:rPr>
              <a:t>συνολικό κόστος</a:t>
            </a:r>
            <a:r>
              <a:rPr lang="el-GR" sz="2000" smtClean="0">
                <a:solidFill>
                  <a:srgbClr val="66FF33"/>
                </a:solidFill>
              </a:rPr>
              <a:t> </a:t>
            </a:r>
            <a:r>
              <a:rPr lang="el-GR" sz="2000" smtClean="0"/>
              <a:t>της κάθε μορφής χρηματοδότησης και</a:t>
            </a:r>
            <a:r>
              <a:rPr lang="el-GR" sz="2000" smtClean="0">
                <a:solidFill>
                  <a:srgbClr val="66FF33"/>
                </a:solidFill>
              </a:rPr>
              <a:t> </a:t>
            </a:r>
            <a:r>
              <a:rPr lang="el-GR" sz="2000" u="sng" smtClean="0">
                <a:solidFill>
                  <a:srgbClr val="FF0000"/>
                </a:solidFill>
              </a:rPr>
              <a:t>όχι μόνον το επιτόκιο</a:t>
            </a:r>
            <a:r>
              <a:rPr lang="el-GR" sz="2000" smtClean="0">
                <a:solidFill>
                  <a:srgbClr val="66FF33"/>
                </a:solidFill>
              </a:rPr>
              <a:t>  </a:t>
            </a:r>
          </a:p>
          <a:p>
            <a:pPr marL="609600" indent="-609600" eaLnBrk="1" hangingPunct="1"/>
            <a:r>
              <a:rPr lang="el-GR" sz="2000" smtClean="0"/>
              <a:t>Συνολικό Κόστος = επιτόκιο (κυρίως) + Φορολογική Μεταχείριση + Διάρκεια + Απώλεια Ευκαιριών (εκπτώσεων) + Αύξηση Διαχειριστικού Κόστους + Συναλλαγματικές / Νομισματικές Επιπτώσεις + Κόστος Εξασφαλίσεων + Δεσμεύσεις (κρατικά / κοινοτικά προγράμματα)</a:t>
            </a:r>
            <a:r>
              <a:rPr lang="el-GR" sz="2000" smtClean="0">
                <a:solidFill>
                  <a:srgbClr val="66FF33"/>
                </a:solidFill>
              </a:rPr>
              <a:t>   </a:t>
            </a:r>
          </a:p>
          <a:p>
            <a:pPr marL="609600" indent="-609600" eaLnBrk="1" hangingPunct="1"/>
            <a:r>
              <a:rPr lang="el-GR" sz="2000" smtClean="0">
                <a:solidFill>
                  <a:srgbClr val="FF0000"/>
                </a:solidFill>
              </a:rPr>
              <a:t>Βέλτιστος Συνδυασμός Ιδίων &amp; Ξένων Κεφαλαίων</a:t>
            </a:r>
            <a:endParaRPr lang="el-GR" sz="2000" smtClean="0">
              <a:solidFill>
                <a:srgbClr val="66FF33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l-GR" sz="2000" smtClean="0">
                <a:solidFill>
                  <a:srgbClr val="66FF33"/>
                </a:solidFill>
              </a:rPr>
              <a:t>	</a:t>
            </a:r>
            <a:r>
              <a:rPr lang="el-GR" sz="2000" smtClean="0"/>
              <a:t>Είναι λανθασμένη η αντίληψη ότι τα Ίδια Κεφάλαια αποτελούν «φθηνό χρήμα»</a:t>
            </a:r>
            <a:r>
              <a:rPr lang="el-GR" sz="2000" smtClean="0">
                <a:solidFill>
                  <a:srgbClr val="66FF33"/>
                </a:solidFill>
              </a:rPr>
              <a:t>  </a:t>
            </a:r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	 </a:t>
            </a:r>
          </a:p>
          <a:p>
            <a:pPr marL="1371600" lvl="2" indent="-457200" eaLnBrk="1" hangingPunct="1">
              <a:buFontTx/>
              <a:buNone/>
            </a:pPr>
            <a:endParaRPr lang="el-GR" sz="2000" smtClean="0"/>
          </a:p>
          <a:p>
            <a:pPr marL="1371600" lvl="2" indent="-457200" eaLnBrk="1" hangingPunct="1">
              <a:buFontTx/>
              <a:buNone/>
            </a:pPr>
            <a:endParaRPr lang="el-GR" sz="1800" u="sng" smtClean="0"/>
          </a:p>
        </p:txBody>
      </p:sp>
      <p:pic>
        <p:nvPicPr>
          <p:cNvPr id="25605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D9FC0-B1B2-48E4-B21D-9C7C96F5991E}" type="slidenum">
              <a:rPr lang="el-GR"/>
              <a:pPr>
                <a:defRPr/>
              </a:pPr>
              <a:t>24</a:t>
            </a:fld>
            <a:endParaRPr lang="el-GR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497887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6. Σύγκριση Εναλλακτικών Μορφών Χρηματοδότησης (συν.):</a:t>
            </a:r>
          </a:p>
          <a:p>
            <a:pPr marL="609600" indent="-609600" eaLnBrk="1" hangingPunct="1"/>
            <a:endParaRPr lang="el-GR" sz="2400" smtClean="0">
              <a:solidFill>
                <a:srgbClr val="66FF33"/>
              </a:solidFill>
            </a:endParaRPr>
          </a:p>
          <a:p>
            <a:pPr marL="609600" indent="-609600" eaLnBrk="1" hangingPunct="1"/>
            <a:r>
              <a:rPr lang="el-GR" sz="2000" u="sng" smtClean="0"/>
              <a:t>Για κάλυψη τρεχουσών αναγκών (μικρή διάρκεια)</a:t>
            </a:r>
            <a:r>
              <a:rPr lang="el-GR" sz="2000" smtClean="0"/>
              <a:t> π.χ. αγορά πρώτων υλών, εμπορευμάτων &amp; υπηρεσιών, αφού έχουν εξαντληθεί οι εσωτερικές πηγές, ενδείκνυται ο δανεισμός με:</a:t>
            </a:r>
            <a:r>
              <a:rPr lang="el-GR" sz="2000" smtClean="0">
                <a:solidFill>
                  <a:srgbClr val="66FF33"/>
                </a:solidFill>
              </a:rPr>
              <a:t> </a:t>
            </a:r>
            <a:r>
              <a:rPr lang="el-GR" sz="2000" u="sng" smtClean="0">
                <a:solidFill>
                  <a:srgbClr val="FF0000"/>
                </a:solidFill>
              </a:rPr>
              <a:t>υπερανάληψη </a:t>
            </a:r>
            <a:r>
              <a:rPr lang="en-US" sz="2000" u="sng" smtClean="0">
                <a:solidFill>
                  <a:srgbClr val="FF0000"/>
                </a:solidFill>
              </a:rPr>
              <a:t>(overdraft)</a:t>
            </a:r>
            <a:r>
              <a:rPr lang="el-GR" sz="2000" smtClean="0">
                <a:solidFill>
                  <a:srgbClr val="FF0000"/>
                </a:solidFill>
              </a:rPr>
              <a:t>, </a:t>
            </a:r>
            <a:r>
              <a:rPr lang="el-GR" sz="2000" u="sng" smtClean="0">
                <a:solidFill>
                  <a:srgbClr val="FF0000"/>
                </a:solidFill>
              </a:rPr>
              <a:t>βραχυπρόθεσμο τραπεζικό δανεισμό</a:t>
            </a:r>
            <a:r>
              <a:rPr lang="el-GR" sz="2000" smtClean="0">
                <a:solidFill>
                  <a:srgbClr val="FF0000"/>
                </a:solidFill>
              </a:rPr>
              <a:t>,  </a:t>
            </a:r>
            <a:r>
              <a:rPr lang="el-GR" sz="2000" u="sng" smtClean="0">
                <a:solidFill>
                  <a:srgbClr val="FF0000"/>
                </a:solidFill>
              </a:rPr>
              <a:t>πρακτορεία (</a:t>
            </a:r>
            <a:r>
              <a:rPr lang="en-US" sz="2000" u="sng" smtClean="0">
                <a:solidFill>
                  <a:srgbClr val="FF0000"/>
                </a:solidFill>
              </a:rPr>
              <a:t>factoring)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l-GR" sz="2000" smtClean="0">
                <a:solidFill>
                  <a:srgbClr val="FF0000"/>
                </a:solidFill>
              </a:rPr>
              <a:t>και </a:t>
            </a:r>
            <a:r>
              <a:rPr lang="el-GR" sz="2000" u="sng" smtClean="0">
                <a:solidFill>
                  <a:srgbClr val="FF0000"/>
                </a:solidFill>
              </a:rPr>
              <a:t>πιστώσεις των προμηθευτών</a:t>
            </a:r>
            <a:r>
              <a:rPr lang="el-GR" sz="2000" smtClean="0">
                <a:solidFill>
                  <a:srgbClr val="66FF33"/>
                </a:solidFill>
              </a:rPr>
              <a:t>  </a:t>
            </a:r>
          </a:p>
          <a:p>
            <a:pPr marL="609600" indent="-609600" eaLnBrk="1" hangingPunct="1"/>
            <a:r>
              <a:rPr lang="el-GR" sz="2000" u="sng" smtClean="0"/>
              <a:t>Για επενδυτικές ανάγκες (μεγάλη διάρκεια)</a:t>
            </a:r>
            <a:r>
              <a:rPr lang="el-GR" sz="2000" smtClean="0"/>
              <a:t> π.χ. απόκτηση ακινήτου, μηχανημάτων, οχημάτων, κλπ, οι πιο πρόσφορες μορφές χρηματοδότησης είναι:</a:t>
            </a:r>
            <a:r>
              <a:rPr lang="el-GR" sz="2000" smtClean="0">
                <a:solidFill>
                  <a:srgbClr val="66FF33"/>
                </a:solidFill>
              </a:rPr>
              <a:t> </a:t>
            </a:r>
            <a:r>
              <a:rPr lang="el-GR" sz="2000" smtClean="0">
                <a:solidFill>
                  <a:srgbClr val="FF0000"/>
                </a:solidFill>
              </a:rPr>
              <a:t>ο </a:t>
            </a:r>
            <a:r>
              <a:rPr lang="el-GR" sz="2000" u="sng" smtClean="0">
                <a:solidFill>
                  <a:srgbClr val="FF0000"/>
                </a:solidFill>
              </a:rPr>
              <a:t>μέσο-μακροπρόθεσμος τραπεζικός  δανεισμός (τοκοχρεωλυτικός)</a:t>
            </a:r>
            <a:r>
              <a:rPr lang="el-GR" sz="2000" smtClean="0">
                <a:solidFill>
                  <a:srgbClr val="FF0000"/>
                </a:solidFill>
              </a:rPr>
              <a:t>, η </a:t>
            </a:r>
            <a:r>
              <a:rPr lang="el-GR" sz="2000" u="sng" smtClean="0">
                <a:solidFill>
                  <a:srgbClr val="FF0000"/>
                </a:solidFill>
              </a:rPr>
              <a:t>χρηματοδοτική μίσθωση (</a:t>
            </a:r>
            <a:r>
              <a:rPr lang="en-US" sz="2000" u="sng" smtClean="0">
                <a:solidFill>
                  <a:srgbClr val="FF0000"/>
                </a:solidFill>
              </a:rPr>
              <a:t>leasing)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l-GR" sz="2000" smtClean="0">
                <a:solidFill>
                  <a:srgbClr val="FF0000"/>
                </a:solidFill>
              </a:rPr>
              <a:t>και τα </a:t>
            </a:r>
            <a:r>
              <a:rPr lang="el-GR" sz="2000" u="sng" smtClean="0">
                <a:solidFill>
                  <a:srgbClr val="FF0000"/>
                </a:solidFill>
              </a:rPr>
              <a:t>προγράμματα κρατικής / κοινοτικής στήριξης</a:t>
            </a:r>
          </a:p>
          <a:p>
            <a:pPr marL="609600" indent="-609600" eaLnBrk="1" hangingPunct="1">
              <a:buFontTx/>
              <a:buNone/>
            </a:pPr>
            <a:r>
              <a:rPr lang="el-GR" sz="2800" smtClean="0"/>
              <a:t>	</a:t>
            </a:r>
            <a:r>
              <a:rPr lang="el-GR" sz="2400" smtClean="0"/>
              <a:t> </a:t>
            </a:r>
          </a:p>
          <a:p>
            <a:pPr marL="1371600" lvl="2" indent="-457200" eaLnBrk="1" hangingPunct="1">
              <a:buFontTx/>
              <a:buNone/>
            </a:pPr>
            <a:endParaRPr lang="el-GR" sz="1800" smtClean="0"/>
          </a:p>
          <a:p>
            <a:pPr marL="1371600" lvl="2" indent="-457200" eaLnBrk="1" hangingPunct="1">
              <a:buFontTx/>
              <a:buNone/>
            </a:pPr>
            <a:endParaRPr lang="el-GR" sz="1800" u="sng" smtClean="0"/>
          </a:p>
        </p:txBody>
      </p:sp>
      <p:pic>
        <p:nvPicPr>
          <p:cNvPr id="26629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4014E-C267-4492-953E-AC67AB5D7B2E}" type="slidenum">
              <a:rPr lang="el-GR"/>
              <a:pPr>
                <a:defRPr/>
              </a:pPr>
              <a:t>25</a:t>
            </a:fld>
            <a:endParaRPr lang="el-GR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964612" cy="4927600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6. Σύγκριση Εναλλακτικών Μορφών Χρηματοδότησης (συν.):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1400" u="sng" smtClean="0">
              <a:solidFill>
                <a:srgbClr val="66FF33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800" smtClean="0"/>
              <a:t>Το ερώτημα είναι: «ποιά από τις τέσσερεις, μικρής διάρκειας,  και ποιά από τις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800" smtClean="0"/>
              <a:t>τρείς, μεγάλης διάρκειας, μορφές χρηματοδότησης είναι</a:t>
            </a:r>
            <a:r>
              <a:rPr lang="el-GR" sz="1800" smtClean="0">
                <a:solidFill>
                  <a:srgbClr val="66FF33"/>
                </a:solidFill>
              </a:rPr>
              <a:t> </a:t>
            </a:r>
            <a:r>
              <a:rPr lang="el-GR" sz="1800" smtClean="0">
                <a:solidFill>
                  <a:srgbClr val="FF0000"/>
                </a:solidFill>
              </a:rPr>
              <a:t>η </a:t>
            </a:r>
            <a:r>
              <a:rPr lang="el-GR" sz="1800" u="sng" smtClean="0">
                <a:solidFill>
                  <a:srgbClr val="FF0000"/>
                </a:solidFill>
              </a:rPr>
              <a:t>καταλληλότερη?</a:t>
            </a:r>
            <a:r>
              <a:rPr lang="el-GR" sz="1800" smtClean="0"/>
              <a:t>»</a:t>
            </a:r>
            <a:r>
              <a:rPr lang="el-GR" sz="1800" smtClean="0">
                <a:solidFill>
                  <a:srgbClr val="66FF33"/>
                </a:solidFill>
              </a:rPr>
              <a:t>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1800" smtClean="0">
              <a:solidFill>
                <a:srgbClr val="66FF33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800" smtClean="0"/>
              <a:t>Η απάντηση δεν θα μπορούσε να είναι άλλη από: «αυτή με το μικρότερο </a:t>
            </a:r>
            <a:r>
              <a:rPr lang="el-GR" sz="1800" u="sng" smtClean="0">
                <a:solidFill>
                  <a:srgbClr val="FF0000"/>
                </a:solidFill>
              </a:rPr>
              <a:t>συνολικό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800" u="sng" smtClean="0">
                <a:solidFill>
                  <a:srgbClr val="FF0000"/>
                </a:solidFill>
              </a:rPr>
              <a:t>κόστος</a:t>
            </a:r>
            <a:r>
              <a:rPr lang="el-GR" sz="1800" smtClean="0"/>
              <a:t>, κατά περίπτωση»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18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800" smtClean="0"/>
              <a:t>Η πλέον διαδεδομένη μέθοδος για τη σύγκριση εναλλακτικών μορφών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800" smtClean="0"/>
              <a:t>χρηματοδότησης ενός επενδυτικού σχεδίου είναι η παρούσα (σημερινή) αξία των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800" smtClean="0"/>
              <a:t>ταμειακών ροών κατά τη διάρκεια της επένδυσης (</a:t>
            </a:r>
            <a:r>
              <a:rPr lang="en-US" sz="1800" smtClean="0">
                <a:solidFill>
                  <a:srgbClr val="FF0000"/>
                </a:solidFill>
              </a:rPr>
              <a:t>NPV of Discounted Cash Flows</a:t>
            </a:r>
            <a:r>
              <a:rPr lang="en-US" sz="1800" smtClean="0"/>
              <a:t>)</a:t>
            </a:r>
            <a:endParaRPr lang="el-GR" sz="18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800" smtClean="0"/>
              <a:t>σύμφωνα με τον εσωτερικό συντελεστή απόδοσης  </a:t>
            </a:r>
            <a:r>
              <a:rPr lang="en-US" sz="1800" smtClean="0"/>
              <a:t>(</a:t>
            </a:r>
            <a:r>
              <a:rPr lang="en-US" sz="1800" smtClean="0">
                <a:solidFill>
                  <a:srgbClr val="FF0000"/>
                </a:solidFill>
              </a:rPr>
              <a:t>IRR</a:t>
            </a:r>
            <a:r>
              <a:rPr lang="el-GR" sz="1800" smtClean="0">
                <a:solidFill>
                  <a:srgbClr val="FF0000"/>
                </a:solidFill>
              </a:rPr>
              <a:t>:</a:t>
            </a:r>
            <a:r>
              <a:rPr lang="en-US" sz="1800" smtClean="0">
                <a:solidFill>
                  <a:srgbClr val="FF0000"/>
                </a:solidFill>
              </a:rPr>
              <a:t> Internal Rate of Return</a:t>
            </a:r>
            <a:r>
              <a:rPr lang="en-US" sz="1800" smtClean="0"/>
              <a:t>)</a:t>
            </a:r>
            <a:r>
              <a:rPr lang="el-GR" sz="1800" smtClean="0"/>
              <a:t>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600" smtClean="0"/>
              <a:t>	</a:t>
            </a:r>
            <a:r>
              <a:rPr lang="el-GR" sz="1400" smtClean="0"/>
              <a:t> </a:t>
            </a:r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endParaRPr lang="el-GR" sz="1000" smtClean="0"/>
          </a:p>
          <a:p>
            <a:pPr marL="1371600" lvl="2" indent="-457200" eaLnBrk="1" hangingPunct="1">
              <a:lnSpc>
                <a:spcPct val="80000"/>
              </a:lnSpc>
              <a:buFontTx/>
              <a:buNone/>
            </a:pPr>
            <a:endParaRPr lang="el-GR" sz="1000" u="sng" smtClean="0"/>
          </a:p>
        </p:txBody>
      </p:sp>
      <p:pic>
        <p:nvPicPr>
          <p:cNvPr id="27653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EA3F1-DAC2-4B4C-9681-CB4E56202D9F}" type="slidenum">
              <a:rPr lang="el-GR"/>
              <a:pPr>
                <a:defRPr/>
              </a:pPr>
              <a:t>26</a:t>
            </a:fld>
            <a:endParaRPr lang="el-GR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97887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6. Σύγκριση Εναλλακτικών Μορφών Χρηματοδότησης (συν.):</a:t>
            </a:r>
          </a:p>
          <a:p>
            <a:pPr marL="609600" indent="-609600" algn="ctr" eaLnBrk="1" hangingPunct="1">
              <a:buFontTx/>
              <a:buNone/>
            </a:pPr>
            <a:r>
              <a:rPr lang="el-GR" sz="2400" smtClean="0">
                <a:solidFill>
                  <a:srgbClr val="66FF33"/>
                </a:solidFill>
              </a:rPr>
              <a:t> </a:t>
            </a:r>
            <a:r>
              <a:rPr lang="el-GR" sz="2400" u="sng" smtClean="0">
                <a:solidFill>
                  <a:srgbClr val="66FF33"/>
                </a:solidFill>
              </a:rPr>
              <a:t>Παραδείγματα:</a:t>
            </a:r>
            <a:r>
              <a:rPr lang="el-GR" sz="2400" smtClean="0">
                <a:solidFill>
                  <a:srgbClr val="66FF33"/>
                </a:solidFill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l-GR" sz="2000" u="sng" smtClean="0">
                <a:solidFill>
                  <a:srgbClr val="FF0000"/>
                </a:solidFill>
              </a:rPr>
              <a:t>Παράδειγμα 1:</a:t>
            </a:r>
            <a:r>
              <a:rPr lang="el-GR" sz="2000" smtClean="0">
                <a:solidFill>
                  <a:srgbClr val="FF0000"/>
                </a:solidFill>
              </a:rPr>
              <a:t>  </a:t>
            </a:r>
            <a:r>
              <a:rPr lang="el-GR" sz="2000" smtClean="0"/>
              <a:t>«Πίστωση Προμηθευτών»</a:t>
            </a:r>
            <a:r>
              <a:rPr lang="el-GR" sz="2000" u="sng" smtClean="0">
                <a:solidFill>
                  <a:srgbClr val="FF0000"/>
                </a:solidFill>
              </a:rPr>
              <a:t> </a:t>
            </a:r>
          </a:p>
          <a:p>
            <a:pPr marL="609600" indent="-609600" algn="ctr" eaLnBrk="1" hangingPunct="1">
              <a:buFontTx/>
              <a:buNone/>
            </a:pPr>
            <a:r>
              <a:rPr lang="el-GR" sz="1800" smtClean="0"/>
              <a:t>Ας υποθέσουμε ότι ο σημαντικότερος προμηθευτής (πρώτων υλών, εμπορευμάτων, κλπ) της επιχείρησης ΧΨΩ παρέχει έκπτωση 1,50% επί του τιμολογίου στη περίπτωση εξόφλησής του</a:t>
            </a:r>
            <a:r>
              <a:rPr lang="el-GR" sz="1800" smtClean="0">
                <a:solidFill>
                  <a:srgbClr val="66FF33"/>
                </a:solidFill>
              </a:rPr>
              <a:t> </a:t>
            </a:r>
            <a:r>
              <a:rPr lang="el-GR" sz="1800" smtClean="0">
                <a:solidFill>
                  <a:srgbClr val="FF0000"/>
                </a:solidFill>
              </a:rPr>
              <a:t>σε 30 αντί 60 ημέρες</a:t>
            </a:r>
          </a:p>
          <a:p>
            <a:pPr marL="609600" indent="-609600" algn="ctr" eaLnBrk="1" hangingPunct="1">
              <a:buFontTx/>
              <a:buNone/>
            </a:pPr>
            <a:endParaRPr lang="el-GR" sz="1800" smtClean="0">
              <a:solidFill>
                <a:srgbClr val="FF0000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el-GR" sz="1800" smtClean="0"/>
              <a:t>Αν η εταιρεία ΧΨΩ δεν εκμεταλλευθεί την ευκαιρία το χρηματικό κόστος απεμπόλησης της έκπτωσης, εκφρασμένο σε επιτόκιο είναι </a:t>
            </a:r>
            <a:r>
              <a:rPr lang="el-GR" sz="1800" smtClean="0">
                <a:solidFill>
                  <a:srgbClr val="FF0000"/>
                </a:solidFill>
              </a:rPr>
              <a:t>18,25% </a:t>
            </a:r>
          </a:p>
          <a:p>
            <a:pPr marL="609600" indent="-609600" algn="ctr" eaLnBrk="1" hangingPunct="1">
              <a:buFontTx/>
              <a:buNone/>
            </a:pPr>
            <a:r>
              <a:rPr lang="el-GR" sz="2000" smtClean="0"/>
              <a:t>[1,50% * 365/(60-30)=18,25%]</a:t>
            </a:r>
          </a:p>
          <a:p>
            <a:pPr marL="609600" indent="-609600" algn="ctr" eaLnBrk="1" hangingPunct="1">
              <a:buFontTx/>
              <a:buNone/>
            </a:pPr>
            <a:endParaRPr lang="el-GR" sz="2000" smtClean="0"/>
          </a:p>
          <a:p>
            <a:pPr marL="609600" indent="-609600" algn="ctr" eaLnBrk="1" hangingPunct="1">
              <a:buFontTx/>
              <a:buNone/>
            </a:pPr>
            <a:r>
              <a:rPr lang="el-GR" sz="2000" smtClean="0"/>
              <a:t>Άρα συμφέρει η χρήση </a:t>
            </a:r>
            <a:r>
              <a:rPr lang="el-GR" sz="2000" smtClean="0">
                <a:solidFill>
                  <a:srgbClr val="FF0000"/>
                </a:solidFill>
              </a:rPr>
              <a:t>βραχυπρόθεσμου τραπεζικού δανεισμού</a:t>
            </a:r>
            <a:r>
              <a:rPr lang="el-GR" sz="2000" smtClean="0"/>
              <a:t> για έγκαιρη εξόφληση και εκμετάλλευση της προσφερόμενης έκπτωσης</a:t>
            </a:r>
          </a:p>
          <a:p>
            <a:pPr marL="609600" indent="-609600" algn="ctr" eaLnBrk="1" hangingPunct="1">
              <a:buFontTx/>
              <a:buNone/>
            </a:pPr>
            <a:endParaRPr lang="el-GR" sz="2800" smtClean="0"/>
          </a:p>
          <a:p>
            <a:pPr marL="609600" indent="-609600" eaLnBrk="1" hangingPunct="1">
              <a:buFontTx/>
              <a:buNone/>
            </a:pPr>
            <a:r>
              <a:rPr lang="el-GR" sz="2800" smtClean="0"/>
              <a:t>	</a:t>
            </a:r>
            <a:r>
              <a:rPr lang="el-GR" sz="2400" smtClean="0"/>
              <a:t> </a:t>
            </a:r>
            <a:endParaRPr lang="el-GR" sz="2400" u="sng" smtClean="0"/>
          </a:p>
        </p:txBody>
      </p:sp>
      <p:pic>
        <p:nvPicPr>
          <p:cNvPr id="28677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7F0B1-2AF1-4DDE-9C9F-47C65148DD60}" type="slidenum">
              <a:rPr lang="el-GR"/>
              <a:pPr>
                <a:defRPr/>
              </a:pPr>
              <a:t>27</a:t>
            </a:fld>
            <a:endParaRPr lang="el-GR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9271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97887" cy="4897437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6. Σύγκριση Εναλλακτικών Μορφών Χρηματοδότησης (συν.):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l-GR" sz="2400" smtClean="0">
                <a:solidFill>
                  <a:srgbClr val="66FF33"/>
                </a:solidFill>
              </a:rPr>
              <a:t> </a:t>
            </a:r>
            <a:r>
              <a:rPr lang="el-GR" sz="2400" u="sng" smtClean="0">
                <a:solidFill>
                  <a:srgbClr val="66FF33"/>
                </a:solidFill>
              </a:rPr>
              <a:t>Παραδείγματα:</a:t>
            </a:r>
            <a:r>
              <a:rPr lang="el-GR" sz="2400" smtClean="0">
                <a:solidFill>
                  <a:srgbClr val="66FF33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400" u="sng" smtClean="0">
                <a:solidFill>
                  <a:srgbClr val="FF0000"/>
                </a:solidFill>
              </a:rPr>
              <a:t>Παράδειγμα 2:</a:t>
            </a:r>
            <a:r>
              <a:rPr lang="el-GR" sz="1400" smtClean="0">
                <a:solidFill>
                  <a:srgbClr val="FF0000"/>
                </a:solidFill>
              </a:rPr>
              <a:t>  </a:t>
            </a:r>
            <a:r>
              <a:rPr lang="el-GR" sz="1400" smtClean="0"/>
              <a:t>«</a:t>
            </a:r>
            <a:r>
              <a:rPr lang="en-US" sz="1400" smtClean="0"/>
              <a:t>Factoring VS </a:t>
            </a:r>
            <a:r>
              <a:rPr lang="el-GR" sz="1400" smtClean="0"/>
              <a:t>Τραπεζικό Δανεισμό»</a:t>
            </a:r>
            <a:r>
              <a:rPr lang="el-GR" sz="1400" u="sng" smtClean="0">
                <a:solidFill>
                  <a:srgbClr val="FF0000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400" b="1" smtClean="0"/>
              <a:t>Δεδομένα: </a:t>
            </a:r>
            <a:r>
              <a:rPr lang="en-US" sz="1400" b="1" smtClean="0"/>
              <a:t>  </a:t>
            </a:r>
            <a:r>
              <a:rPr lang="el-GR" sz="1400" b="1" smtClean="0">
                <a:solidFill>
                  <a:srgbClr val="FF0000"/>
                </a:solidFill>
              </a:rPr>
              <a:t>Εταιρείας ΧΨΩ: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400" b="1" smtClean="0"/>
              <a:t>		   Μηνιαίες πωλήσεις</a:t>
            </a:r>
            <a:r>
              <a:rPr lang="el-GR" sz="1400" b="1" smtClean="0">
                <a:solidFill>
                  <a:srgbClr val="66FF33"/>
                </a:solidFill>
              </a:rPr>
              <a:t> 	 </a:t>
            </a:r>
            <a:r>
              <a:rPr lang="el-GR" sz="1400" b="1" smtClean="0"/>
              <a:t>	</a:t>
            </a:r>
            <a:r>
              <a:rPr lang="en-US" sz="1400" b="1" smtClean="0"/>
              <a:t>	</a:t>
            </a:r>
            <a:r>
              <a:rPr lang="el-GR" sz="1400" b="1" smtClean="0"/>
              <a:t> 50.000,00 €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400" b="1" smtClean="0"/>
              <a:t>		   Ετήσιες πωλήσεις			600.000,00 €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400" b="1" smtClean="0"/>
              <a:t>		   Μέση διάρκεια ρευστοποίησης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400" b="1" smtClean="0"/>
              <a:t>		   απαιτήσεων (</a:t>
            </a:r>
            <a:r>
              <a:rPr lang="en-US" sz="1400" b="1" smtClean="0"/>
              <a:t>DBO)			 90 </a:t>
            </a:r>
            <a:r>
              <a:rPr lang="el-GR" sz="1400" b="1" smtClean="0"/>
              <a:t>ημέρες</a:t>
            </a:r>
            <a:r>
              <a:rPr lang="en-US" sz="1400" b="1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400" b="1" smtClean="0"/>
              <a:t>	 	   </a:t>
            </a:r>
            <a:r>
              <a:rPr lang="el-GR" sz="1400" b="1" smtClean="0"/>
              <a:t>Πελάτες (Μ.Ο. απαιτήσεων)		150.000,00 €</a:t>
            </a:r>
            <a:r>
              <a:rPr lang="en-US" sz="1400" smtClean="0"/>
              <a:t> </a:t>
            </a:r>
            <a:endParaRPr lang="el-GR" sz="1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400" smtClean="0">
                <a:solidFill>
                  <a:srgbClr val="66FF33"/>
                </a:solidFill>
              </a:rPr>
              <a:t>		   </a:t>
            </a:r>
            <a:r>
              <a:rPr lang="el-GR" sz="1400" b="1" smtClean="0">
                <a:solidFill>
                  <a:srgbClr val="FF0000"/>
                </a:solidFill>
              </a:rPr>
              <a:t>Εταιρείας </a:t>
            </a:r>
            <a:r>
              <a:rPr lang="en-US" sz="1400" b="1" smtClean="0">
                <a:solidFill>
                  <a:srgbClr val="FF0000"/>
                </a:solidFill>
              </a:rPr>
              <a:t>Factoring</a:t>
            </a:r>
            <a:r>
              <a:rPr lang="el-GR" sz="1400" b="1" smtClean="0">
                <a:solidFill>
                  <a:srgbClr val="FF0000"/>
                </a:solidFill>
              </a:rPr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400" b="1" smtClean="0"/>
              <a:t>		   Προεξόφληση 80%χ 150.000	</a:t>
            </a:r>
            <a:r>
              <a:rPr lang="el-GR" sz="1400" b="1" smtClean="0">
                <a:solidFill>
                  <a:srgbClr val="66FF33"/>
                </a:solidFill>
              </a:rPr>
              <a:t> </a:t>
            </a:r>
            <a:r>
              <a:rPr lang="el-GR" sz="1400" b="1" smtClean="0"/>
              <a:t>	120.000,00 €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400" b="1" smtClean="0"/>
              <a:t>		   % Προμήθειας χ Συνόλου Τιμ/γίων	1,50% (Βλέπε σημείωση)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400" b="1" smtClean="0"/>
              <a:t>		   Επιτόκιο επί Προεξοφλήματος		8,00%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400" b="1" smtClean="0"/>
              <a:t>		   </a:t>
            </a:r>
            <a:endParaRPr lang="en-US" sz="14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400" b="1" smtClean="0"/>
              <a:t>Με βάση τα παραπάνω η συνολική ετήσια δαπάνη για την εταιρεία ΧΨΩ είναι: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400" b="1" smtClean="0"/>
              <a:t>[Προμήθεια 1,50% * 600.000=9.000 €] + [ Τόκος 8% * 120.000=9.600 €] = </a:t>
            </a:r>
            <a:r>
              <a:rPr lang="el-GR" sz="1400" b="1" smtClean="0">
                <a:solidFill>
                  <a:srgbClr val="FF0000"/>
                </a:solidFill>
              </a:rPr>
              <a:t>18.600,00 €, ή 15,50%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400" b="1" smtClean="0">
                <a:solidFill>
                  <a:srgbClr val="FF0000"/>
                </a:solidFill>
              </a:rPr>
              <a:t>(18.600/120.000).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400" b="1" smtClean="0">
                <a:solidFill>
                  <a:srgbClr val="FF0000"/>
                </a:solidFill>
              </a:rPr>
              <a:t>E</a:t>
            </a:r>
            <a:r>
              <a:rPr lang="el-GR" sz="1400" b="1" smtClean="0">
                <a:solidFill>
                  <a:srgbClr val="FF0000"/>
                </a:solidFill>
              </a:rPr>
              <a:t>κ πρώτης όψεως είναι δαπανηρό, άρα ασύμφορο. Είναι όμως έτσι? </a:t>
            </a:r>
            <a:r>
              <a:rPr lang="en-US" sz="1400" b="1" smtClean="0"/>
              <a:t>	 	   </a:t>
            </a:r>
            <a:endParaRPr lang="el-GR" sz="14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1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400" smtClean="0"/>
              <a:t>Σημείωση: Διαφέρει, ανάλογα αν η συμφωνία προβλέπει αναγωγή του κινδύνου μη εξόφλησης των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400" smtClean="0"/>
              <a:t>τιμολογίων ή χωρίς  αναγωγή (με αναγωγή το % είναι χαμηλό, χωρίς αναγωγή το % είναι υψηλότερο)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1400" smtClean="0"/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l-GR" sz="1400" smtClean="0"/>
          </a:p>
        </p:txBody>
      </p:sp>
      <p:pic>
        <p:nvPicPr>
          <p:cNvPr id="29701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4A686-4990-4C26-81BA-2046399F8090}" type="slidenum">
              <a:rPr lang="el-GR"/>
              <a:pPr>
                <a:defRPr/>
              </a:pPr>
              <a:t>28</a:t>
            </a:fld>
            <a:endParaRPr lang="el-GR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7188"/>
            <a:ext cx="8497887" cy="4681537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6. Σύγκριση Εναλλακτικών Μορφών Χρηματοδότησης (συν.):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l-GR" sz="2400" smtClean="0">
                <a:solidFill>
                  <a:srgbClr val="66FF33"/>
                </a:solidFill>
              </a:rPr>
              <a:t> </a:t>
            </a:r>
            <a:r>
              <a:rPr lang="el-GR" sz="2400" u="sng" smtClean="0">
                <a:solidFill>
                  <a:srgbClr val="66FF33"/>
                </a:solidFill>
              </a:rPr>
              <a:t>Παραδείγματα:</a:t>
            </a:r>
            <a:r>
              <a:rPr lang="el-GR" sz="2400" smtClean="0">
                <a:solidFill>
                  <a:srgbClr val="66FF33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800" u="sng" smtClean="0">
                <a:solidFill>
                  <a:srgbClr val="FF0000"/>
                </a:solidFill>
              </a:rPr>
              <a:t>Παράδειγμα 2:</a:t>
            </a:r>
            <a:r>
              <a:rPr lang="el-GR" sz="1800" smtClean="0">
                <a:solidFill>
                  <a:srgbClr val="FF0000"/>
                </a:solidFill>
              </a:rPr>
              <a:t>  </a:t>
            </a:r>
            <a:r>
              <a:rPr lang="el-GR" sz="1800" smtClean="0"/>
              <a:t>«</a:t>
            </a:r>
            <a:r>
              <a:rPr lang="en-US" sz="1800" smtClean="0"/>
              <a:t>Factoring VS </a:t>
            </a:r>
            <a:r>
              <a:rPr lang="el-GR" sz="1800" smtClean="0"/>
              <a:t>Τραπεζικό Δανεισμό»</a:t>
            </a:r>
            <a:r>
              <a:rPr lang="el-GR" sz="1800" u="sng" smtClean="0">
                <a:solidFill>
                  <a:srgbClr val="FF0000"/>
                </a:solidFill>
              </a:rPr>
              <a:t> (συν.)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600" smtClean="0"/>
              <a:t>Το πραγματικό όμως κόστος (συνολικό) προκύπτει αν συνυπολογισθούν τα παρακάτω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600" smtClean="0"/>
              <a:t>πλεονεκτήματα του</a:t>
            </a:r>
            <a:r>
              <a:rPr lang="en-US" sz="1600" smtClean="0"/>
              <a:t> Factoring: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1600" smtClean="0"/>
              <a:t>Εξοικονόμηση Κόστους Α’ Υλών: 	</a:t>
            </a:r>
            <a:r>
              <a:rPr lang="el-GR" sz="1600" smtClean="0">
                <a:solidFill>
                  <a:srgbClr val="FF0000"/>
                </a:solidFill>
              </a:rPr>
              <a:t>3.000,00 €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600" smtClean="0"/>
              <a:t>	[Υπόθεση: 40% χ πωλήσεις, εκ των οποίων 50% μετρητοίς με έκπτωση 2,50%) </a:t>
            </a:r>
            <a:endParaRPr lang="en-US" sz="16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1600" smtClean="0"/>
              <a:t>Εξοικονόμηση 1 υπαλλήλου (ελάχιστο ετήσιο κόστος</a:t>
            </a:r>
            <a:r>
              <a:rPr lang="en-US" sz="1600" smtClean="0"/>
              <a:t>)</a:t>
            </a:r>
            <a:r>
              <a:rPr lang="el-GR" sz="1600" smtClean="0"/>
              <a:t>: </a:t>
            </a:r>
            <a:r>
              <a:rPr lang="en-US" sz="1600" smtClean="0">
                <a:solidFill>
                  <a:srgbClr val="FF0000"/>
                </a:solidFill>
              </a:rPr>
              <a:t>8</a:t>
            </a:r>
            <a:r>
              <a:rPr lang="el-GR" sz="1600" smtClean="0">
                <a:solidFill>
                  <a:srgbClr val="FF0000"/>
                </a:solidFill>
              </a:rPr>
              <a:t>.210,00 €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600" smtClean="0"/>
              <a:t>	[Παρακολούθηση είσπραξης απαιτήσεων]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1600" smtClean="0"/>
              <a:t>Αποτροπή Επισφαλειών (600.000 *0,5%):	</a:t>
            </a:r>
            <a:r>
              <a:rPr lang="el-GR" sz="1600" smtClean="0">
                <a:solidFill>
                  <a:srgbClr val="FF0000"/>
                </a:solidFill>
              </a:rPr>
              <a:t>3.000,00 €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1600" smtClean="0"/>
              <a:t>Ίσως και άλλα πλεονεκτήματα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l-GR" sz="16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sz="1600" smtClean="0"/>
              <a:t>Συνεπώς, η συνολική ετήσια δαπάνη περιορίζεται σε: </a:t>
            </a:r>
            <a:r>
              <a:rPr lang="el-GR" sz="1600" smtClean="0">
                <a:solidFill>
                  <a:srgbClr val="FF0000"/>
                </a:solidFill>
              </a:rPr>
              <a:t>4.390,00 € ή 3,66%</a:t>
            </a:r>
            <a:r>
              <a:rPr lang="el-GR" sz="1600" smtClean="0"/>
              <a:t> 		 </a:t>
            </a:r>
            <a:endParaRPr lang="en-US" sz="16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600" b="1" smtClean="0"/>
              <a:t>	 	   </a:t>
            </a:r>
            <a:endParaRPr lang="el-GR" sz="16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1600" smtClean="0"/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l-GR" sz="16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600" smtClean="0"/>
              <a:t>	 </a:t>
            </a:r>
          </a:p>
        </p:txBody>
      </p:sp>
      <p:pic>
        <p:nvPicPr>
          <p:cNvPr id="30725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A00B3-27DB-403B-B68C-366247F388EA}" type="slidenum">
              <a:rPr lang="el-GR"/>
              <a:pPr>
                <a:defRPr/>
              </a:pPr>
              <a:t>29</a:t>
            </a:fld>
            <a:endParaRPr lang="el-GR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7188"/>
            <a:ext cx="8497887" cy="4681537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6. Σύγκριση Εναλλακτικών Μορφών Χρηματοδότησης (συν.):</a:t>
            </a:r>
          </a:p>
          <a:p>
            <a:pPr marL="609600" indent="-609600" algn="ctr" eaLnBrk="1" hangingPunct="1">
              <a:buFontTx/>
              <a:buNone/>
            </a:pPr>
            <a:endParaRPr lang="el-GR" sz="2400" smtClean="0">
              <a:solidFill>
                <a:srgbClr val="66FF33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el-GR" sz="2000" smtClean="0">
                <a:solidFill>
                  <a:srgbClr val="66FF33"/>
                </a:solidFill>
              </a:rPr>
              <a:t> </a:t>
            </a:r>
            <a:r>
              <a:rPr lang="el-GR" sz="2000" smtClean="0"/>
              <a:t>«Χρηματοδοτική Μίσθωση (</a:t>
            </a:r>
            <a:r>
              <a:rPr lang="en-US" sz="2000" smtClean="0"/>
              <a:t>Leasing</a:t>
            </a:r>
            <a:r>
              <a:rPr lang="el-GR" sz="2000" smtClean="0"/>
              <a:t>)</a:t>
            </a:r>
            <a:r>
              <a:rPr lang="en-US" sz="2000" smtClean="0"/>
              <a:t>  VS </a:t>
            </a:r>
            <a:r>
              <a:rPr lang="el-GR" sz="2000" smtClean="0"/>
              <a:t>Τραπεζικό Δανεισμό»</a:t>
            </a:r>
          </a:p>
          <a:p>
            <a:pPr marL="609600" indent="-609600" eaLnBrk="1" hangingPunct="1">
              <a:buFontTx/>
              <a:buNone/>
            </a:pPr>
            <a:endParaRPr lang="el-GR" sz="1600" smtClean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l-GR" sz="1800" smtClean="0">
                <a:solidFill>
                  <a:srgbClr val="FF0000"/>
                </a:solidFill>
              </a:rPr>
              <a:t>Πότε ενδείκνυται η Χρηματοδοτική Μίσθωση (</a:t>
            </a:r>
            <a:r>
              <a:rPr lang="en-US" sz="1800" smtClean="0">
                <a:solidFill>
                  <a:srgbClr val="FF0000"/>
                </a:solidFill>
              </a:rPr>
              <a:t>Leasing)</a:t>
            </a:r>
            <a:r>
              <a:rPr lang="el-GR" sz="1800" smtClean="0">
                <a:solidFill>
                  <a:srgbClr val="FF0000"/>
                </a:solidFill>
              </a:rPr>
              <a:t> - Ποια Κριτήρια?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l-GR" sz="1800" smtClean="0"/>
              <a:t>Για επενδυτικά αγαθά και για διάρκεια 5-25 χρόνια 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l-GR" sz="1800" smtClean="0"/>
              <a:t>Αν ο συντελεστής απόσβεσης του επενδυτικού αγαθού είναι χαμηλός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l-GR" sz="1800" smtClean="0"/>
              <a:t>Αν η εταιρεία (επενδυτής) είναι κερδοφόρος, άρα πληρώνει φόρους</a:t>
            </a:r>
          </a:p>
          <a:p>
            <a:pPr marL="609600" indent="-609600" eaLnBrk="1" hangingPunct="1">
              <a:buFont typeface="Wingdings" pitchFamily="2" charset="2"/>
              <a:buChar char="Ø"/>
            </a:pPr>
            <a:r>
              <a:rPr lang="el-GR" sz="1800" smtClean="0"/>
              <a:t>Αν η διάρκεια της μίσθωσης είναι μικρότερη από τη διάρκεια απόσβεσης</a:t>
            </a:r>
            <a:endParaRPr lang="en-US" sz="1800" smtClean="0"/>
          </a:p>
          <a:p>
            <a:pPr marL="609600" indent="-609600" eaLnBrk="1" hangingPunct="1">
              <a:buFontTx/>
              <a:buNone/>
            </a:pPr>
            <a:r>
              <a:rPr lang="en-US" sz="1800" b="1" smtClean="0"/>
              <a:t>	 	   </a:t>
            </a:r>
            <a:endParaRPr lang="el-GR" sz="1800" smtClean="0"/>
          </a:p>
          <a:p>
            <a:pPr marL="609600" indent="-609600" eaLnBrk="1" hangingPunct="1">
              <a:buFontTx/>
              <a:buNone/>
            </a:pPr>
            <a:endParaRPr lang="el-GR" sz="1800" smtClean="0"/>
          </a:p>
          <a:p>
            <a:pPr marL="609600" indent="-609600" algn="ctr" eaLnBrk="1" hangingPunct="1">
              <a:buFontTx/>
              <a:buNone/>
            </a:pPr>
            <a:endParaRPr lang="el-GR" sz="1800" smtClean="0"/>
          </a:p>
          <a:p>
            <a:pPr marL="609600" indent="-609600" eaLnBrk="1" hangingPunct="1">
              <a:buFontTx/>
              <a:buNone/>
            </a:pPr>
            <a:r>
              <a:rPr lang="el-GR" sz="1800" smtClean="0"/>
              <a:t>	 </a:t>
            </a:r>
          </a:p>
        </p:txBody>
      </p:sp>
      <p:pic>
        <p:nvPicPr>
          <p:cNvPr id="31749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E0E74A-63CB-423E-8BA6-8772755412EC}" type="slidenum">
              <a:rPr lang="el-GR"/>
              <a:pPr>
                <a:defRPr/>
              </a:pPr>
              <a:t>3</a:t>
            </a:fld>
            <a:endParaRPr lang="el-G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</a:t>
            </a:r>
            <a:r>
              <a:rPr lang="el-GR" sz="2800" smtClean="0">
                <a:solidFill>
                  <a:srgbClr val="FF0000"/>
                </a:solidFill>
              </a:rPr>
              <a:t> Νέων</a:t>
            </a:r>
            <a:r>
              <a:rPr lang="el-GR" sz="2400" smtClean="0">
                <a:solidFill>
                  <a:srgbClr val="FF0000"/>
                </a:solidFill>
              </a:rPr>
              <a:t> Επιχειρήσεων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0050"/>
            <a:ext cx="8229600" cy="4495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l-GR" sz="2800" u="sng" smtClean="0">
                <a:solidFill>
                  <a:srgbClr val="66FF33"/>
                </a:solidFill>
              </a:rPr>
              <a:t>1. Ανάγκες Χρηματοδότησης Επιχείρησης: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800" u="sng" smtClean="0">
              <a:solidFill>
                <a:srgbClr val="66FF3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l-GR" sz="2800" smtClean="0"/>
              <a:t>Κατά την Αρχική Φάση (Ίδρυση &amp; Εγκατάσταση) 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smtClean="0"/>
              <a:t>Κεφάλαια Κίνησης (Τρέχουσα - Βραχυπρόθεσμη Βάση)  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smtClean="0"/>
              <a:t>Επενδύσεις Παγίου Εξοπλισμού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800" smtClean="0"/>
              <a:t>	(Μέσο - Μακροπρόθεσμος Σχεδιασμός)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smtClean="0"/>
              <a:t>Επενδύσεις Μακροπρόθεσμου Σχεδιασμού </a:t>
            </a: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</a:t>
            </a:r>
            <a:r>
              <a:rPr lang="el-GR" sz="2800" smtClean="0"/>
              <a:t>(Επαγγελματική Στέγη, Επέκταση Παραγωγής, κλπ)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800" smtClean="0"/>
          </a:p>
          <a:p>
            <a:pPr eaLnBrk="1" hangingPunct="1">
              <a:lnSpc>
                <a:spcPct val="80000"/>
              </a:lnSpc>
            </a:pPr>
            <a:endParaRPr lang="el-GR" u="sng" smtClean="0"/>
          </a:p>
        </p:txBody>
      </p:sp>
      <p:pic>
        <p:nvPicPr>
          <p:cNvPr id="5125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D1E06-075C-4403-8821-8F305182B510}" type="slidenum">
              <a:rPr lang="el-GR"/>
              <a:pPr>
                <a:defRPr/>
              </a:pPr>
              <a:t>30</a:t>
            </a:fld>
            <a:endParaRPr lang="el-GR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41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7188"/>
            <a:ext cx="8497887" cy="4681537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6. Σύγκριση Εναλλακτικών Μορφών Χρηματοδότησης (συν.):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l-GR" sz="2000" smtClean="0">
                <a:solidFill>
                  <a:srgbClr val="66FF33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2000" smtClean="0">
                <a:solidFill>
                  <a:srgbClr val="FF0000"/>
                </a:solidFill>
              </a:rPr>
              <a:t> </a:t>
            </a:r>
            <a:r>
              <a:rPr lang="el-GR" sz="2000" smtClean="0"/>
              <a:t>«Χρηματοδοτική Μίσθωση (</a:t>
            </a:r>
            <a:r>
              <a:rPr lang="en-US" sz="2000" smtClean="0"/>
              <a:t>Leasing</a:t>
            </a:r>
            <a:r>
              <a:rPr lang="el-GR" sz="2000" smtClean="0"/>
              <a:t>)</a:t>
            </a:r>
            <a:r>
              <a:rPr lang="en-US" sz="2000" smtClean="0"/>
              <a:t>  VS </a:t>
            </a:r>
            <a:r>
              <a:rPr lang="el-GR" sz="2000" smtClean="0"/>
              <a:t>Τραπεζικό Δανεισμό» (συν.)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600" b="1" smtClean="0">
                <a:solidFill>
                  <a:srgbClr val="FF0000"/>
                </a:solidFill>
              </a:rPr>
              <a:t>Πώς Λειτουργεί? Και Ποια τα Πλεονεκτήματα?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1600" smtClean="0"/>
              <a:t>Τα μισθώματα αποτελούν αμοιβή υπηρεσίας για τη χρήση του επενδυτικού αγαθού, συνιστούν λειτουργική δαπάνη και εκπίπτουν από τα φορολογικά έσοδα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1600" smtClean="0"/>
              <a:t>Εμφάνιση μικρότερων κερδών χρήσης, συνεπώς λιγότερη φορολογία. Αν συνυπολογισθεί με την εκταμίευση των μισθωμάτων, καταλήγει σε χαμηλότερη χρηματοοικονομική δαπάνη της επένδυσης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1600" smtClean="0"/>
              <a:t>Στη περίπτωση τραπεζικού δανεισμού,  τα ετήσια χρεολύσια ενδέχεται να είναι μεγαλύτερα της ετήσιας απόσβεσης με αποτέλεσμα η ετήσια εκταμίευση να μη συνοδεύεται με φορολογική ελάφρυνση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l-GR" sz="1600" smtClean="0"/>
              <a:t>Πολύ σημαντικό πλεονέκτημα: ο διαχωρισμός κυριότητας και νομής από την κατοχή και παραγωγική</a:t>
            </a:r>
            <a:r>
              <a:rPr lang="el-GR" sz="1600" b="1" smtClean="0"/>
              <a:t> </a:t>
            </a:r>
            <a:r>
              <a:rPr lang="el-GR" sz="1600" smtClean="0"/>
              <a:t>χρήση </a:t>
            </a:r>
            <a:r>
              <a:rPr lang="en-US" sz="1600" b="1" smtClean="0"/>
              <a:t>	   </a:t>
            </a:r>
            <a:endParaRPr lang="el-GR" sz="16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l-GR" sz="1600" smtClean="0"/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l-GR" sz="16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600" smtClean="0"/>
              <a:t>	 </a:t>
            </a:r>
          </a:p>
        </p:txBody>
      </p:sp>
      <p:pic>
        <p:nvPicPr>
          <p:cNvPr id="32773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A4A3B-A382-436E-8CF3-CA3F60A1D628}" type="slidenum">
              <a:rPr lang="el-GR"/>
              <a:pPr>
                <a:defRPr/>
              </a:pPr>
              <a:t>31</a:t>
            </a:fld>
            <a:endParaRPr lang="el-GR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7188"/>
            <a:ext cx="8497888" cy="4681537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6. Σύγκριση Εναλλακτικών Μορφών Χρηματοδότησης (συν.):</a:t>
            </a:r>
          </a:p>
          <a:p>
            <a:pPr marL="609600" indent="-609600" algn="ctr" eaLnBrk="1" hangingPunct="1">
              <a:buFontTx/>
              <a:buNone/>
            </a:pPr>
            <a:r>
              <a:rPr lang="el-GR" sz="2000" smtClean="0">
                <a:solidFill>
                  <a:srgbClr val="66FF33"/>
                </a:solidFill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«Χρηματοδοτική Μίσθωση (</a:t>
            </a:r>
            <a:r>
              <a:rPr lang="en-US" sz="2000" smtClean="0"/>
              <a:t>Leasing</a:t>
            </a:r>
            <a:r>
              <a:rPr lang="el-GR" sz="2000" smtClean="0"/>
              <a:t>)</a:t>
            </a:r>
            <a:r>
              <a:rPr lang="en-US" sz="2000" smtClean="0"/>
              <a:t>  VS </a:t>
            </a:r>
            <a:r>
              <a:rPr lang="el-GR" sz="2000" smtClean="0"/>
              <a:t>Τραπεζικό Δανεισμό» (συν.)</a:t>
            </a:r>
          </a:p>
          <a:p>
            <a:pPr marL="609600" indent="-609600" eaLnBrk="1" hangingPunct="1">
              <a:buFontTx/>
              <a:buNone/>
            </a:pPr>
            <a:endParaRPr lang="el-GR" sz="2000" b="1" smtClean="0">
              <a:solidFill>
                <a:srgbClr val="FF0000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el-GR" sz="1800" b="1" smtClean="0">
                <a:solidFill>
                  <a:srgbClr val="FF0000"/>
                </a:solidFill>
              </a:rPr>
              <a:t>Δύο Συγκριτικά Παραδείγματα</a:t>
            </a:r>
          </a:p>
          <a:p>
            <a:pPr marL="609600" indent="-609600" eaLnBrk="1" hangingPunct="1">
              <a:buFontTx/>
              <a:buNone/>
            </a:pPr>
            <a:r>
              <a:rPr lang="el-GR" sz="1800" b="1" u="sng" smtClean="0">
                <a:solidFill>
                  <a:srgbClr val="FF0000"/>
                </a:solidFill>
              </a:rPr>
              <a:t>Δεδομένα:</a:t>
            </a:r>
          </a:p>
          <a:p>
            <a:pPr marL="609600" indent="-609600" eaLnBrk="1" hangingPunct="1">
              <a:buFontTx/>
              <a:buNone/>
            </a:pPr>
            <a:r>
              <a:rPr lang="el-GR" sz="1600" smtClean="0"/>
              <a:t>Ας υποθέσουμε ότι έχουμε επένδυση σε κινητό πάγιο αξίας 1.000.000 €, χρηματοδοτούμενη </a:t>
            </a:r>
          </a:p>
          <a:p>
            <a:pPr marL="609600" indent="-609600" eaLnBrk="1" hangingPunct="1">
              <a:buFontTx/>
              <a:buNone/>
            </a:pPr>
            <a:r>
              <a:rPr lang="el-GR" sz="1600" smtClean="0"/>
              <a:t>με ισόποσο τριετή τραπεζικό δανεισμό ή με τριετή χρηματοδοτική μίσθωση. Στο παρακάτω</a:t>
            </a:r>
          </a:p>
          <a:p>
            <a:pPr marL="609600" indent="-609600" eaLnBrk="1" hangingPunct="1">
              <a:buFontTx/>
              <a:buNone/>
            </a:pPr>
            <a:r>
              <a:rPr lang="el-GR" sz="1600" smtClean="0"/>
              <a:t>Παράδειγμα 1 υποθέτουμε ότι ο συντελεστής απόσβεσης είναι 15% ενώ στη Παράδειγμα 2 </a:t>
            </a:r>
          </a:p>
          <a:p>
            <a:pPr marL="609600" indent="-609600" eaLnBrk="1" hangingPunct="1">
              <a:buFontTx/>
              <a:buNone/>
            </a:pPr>
            <a:r>
              <a:rPr lang="el-GR" sz="1600" smtClean="0"/>
              <a:t>ο συντελεστής απόσβεσης είναι 30%. Και στα δύο παραδείγματα ο συντελεστής φόρου</a:t>
            </a:r>
          </a:p>
          <a:p>
            <a:pPr marL="609600" indent="-609600" eaLnBrk="1" hangingPunct="1">
              <a:buFontTx/>
              <a:buNone/>
            </a:pPr>
            <a:r>
              <a:rPr lang="el-GR" sz="1600" smtClean="0"/>
              <a:t>εισοδήματος είναι 29%.</a:t>
            </a:r>
            <a:r>
              <a:rPr lang="el-GR" sz="1800" smtClean="0"/>
              <a:t>  </a:t>
            </a:r>
            <a:endParaRPr lang="en-US" sz="1800" smtClean="0"/>
          </a:p>
          <a:p>
            <a:pPr marL="609600" indent="-609600" algn="ctr" eaLnBrk="1" hangingPunct="1">
              <a:buFontTx/>
              <a:buNone/>
            </a:pPr>
            <a:endParaRPr lang="el-GR" sz="1800" smtClean="0"/>
          </a:p>
          <a:p>
            <a:pPr marL="609600" indent="-609600" eaLnBrk="1" hangingPunct="1">
              <a:buFontTx/>
              <a:buNone/>
            </a:pPr>
            <a:r>
              <a:rPr lang="el-GR" sz="1600" smtClean="0"/>
              <a:t>	 </a:t>
            </a:r>
          </a:p>
        </p:txBody>
      </p:sp>
      <p:pic>
        <p:nvPicPr>
          <p:cNvPr id="33797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EDCAF-58C4-407A-ABEE-03F9DE6006ED}" type="slidenum">
              <a:rPr lang="el-GR"/>
              <a:pPr>
                <a:defRPr/>
              </a:pPr>
              <a:t>32</a:t>
            </a:fld>
            <a:endParaRPr lang="el-GR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97887" cy="5111750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6. Σύγκριση Εναλλακτικών Μορφών Χρηματοδότησης (συν.):</a:t>
            </a:r>
          </a:p>
          <a:p>
            <a:pPr marL="609600" indent="-609600" algn="ctr" eaLnBrk="1" hangingPunct="1">
              <a:buFontTx/>
              <a:buNone/>
            </a:pPr>
            <a:r>
              <a:rPr lang="el-GR" sz="1600" smtClean="0"/>
              <a:t>«Χρηματοδοτική Μίσθωση (</a:t>
            </a:r>
            <a:r>
              <a:rPr lang="en-US" sz="1600" smtClean="0"/>
              <a:t>Leasing</a:t>
            </a:r>
            <a:r>
              <a:rPr lang="el-GR" sz="1600" smtClean="0"/>
              <a:t>)</a:t>
            </a:r>
            <a:r>
              <a:rPr lang="en-US" sz="1600" smtClean="0"/>
              <a:t>  VS </a:t>
            </a:r>
            <a:r>
              <a:rPr lang="el-GR" sz="1600" smtClean="0"/>
              <a:t>Τραπεζικό Δανεισμό» (συν.)</a:t>
            </a:r>
          </a:p>
          <a:p>
            <a:pPr marL="609600" indent="-609600" eaLnBrk="1" hangingPunct="1">
              <a:buFontTx/>
              <a:buNone/>
            </a:pPr>
            <a:r>
              <a:rPr lang="el-GR" sz="1800" smtClean="0"/>
              <a:t>	 </a:t>
            </a:r>
          </a:p>
        </p:txBody>
      </p:sp>
      <p:pic>
        <p:nvPicPr>
          <p:cNvPr id="348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2420938"/>
            <a:ext cx="6119813" cy="3962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408488" y="3244850"/>
            <a:ext cx="327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l-GR"/>
              <a:t>η</a:t>
            </a:r>
          </a:p>
        </p:txBody>
      </p:sp>
      <p:pic>
        <p:nvPicPr>
          <p:cNvPr id="34823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2F3197-D488-4C75-8693-670B26CAC985}" type="slidenum">
              <a:rPr lang="el-GR"/>
              <a:pPr>
                <a:defRPr/>
              </a:pPr>
              <a:t>33</a:t>
            </a:fld>
            <a:endParaRPr lang="el-GR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9144000" cy="4824413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6. Σύγκριση Εναλλακτικών Μορφών Χρηματοδότησης (συν.):</a:t>
            </a:r>
            <a:r>
              <a:rPr lang="el-GR" sz="2000" smtClean="0">
                <a:solidFill>
                  <a:srgbClr val="66FF33"/>
                </a:solidFill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«Χρηματοδοτική Μίσθωση (</a:t>
            </a:r>
            <a:r>
              <a:rPr lang="en-US" sz="2000" smtClean="0"/>
              <a:t>Leasing</a:t>
            </a:r>
            <a:r>
              <a:rPr lang="el-GR" sz="2000" smtClean="0"/>
              <a:t>)</a:t>
            </a:r>
            <a:r>
              <a:rPr lang="en-US" sz="2000" smtClean="0"/>
              <a:t>  VS </a:t>
            </a:r>
            <a:r>
              <a:rPr lang="el-GR" sz="2000" smtClean="0"/>
              <a:t>Τραπεζικό Δανεισμό» (συν.)</a:t>
            </a:r>
          </a:p>
          <a:p>
            <a:pPr marL="609600" indent="-609600" eaLnBrk="1" hangingPunct="1">
              <a:buFontTx/>
              <a:buNone/>
            </a:pPr>
            <a:endParaRPr lang="el-GR" sz="1600" smtClean="0"/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Στο παραπάνω διάγραμμα του παραδείγματος 1, στο οποίο απεικονίζεται η</a:t>
            </a:r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περίπτωση χαμηλού συντελεστή απόσβεσης (15%), η φορολογική ελάφρυνση</a:t>
            </a:r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στο 1</a:t>
            </a:r>
            <a:r>
              <a:rPr lang="el-GR" sz="2000" baseline="30000" smtClean="0"/>
              <a:t>ο</a:t>
            </a:r>
            <a:r>
              <a:rPr lang="el-GR" sz="2000" smtClean="0"/>
              <a:t> έτος – όπως και στα επόμενα 2 – υπερβαίνει αισθητά το αυξημένο </a:t>
            </a:r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κόστος των μισθωμάτων με προφανή ευεργετική συνέπεια στον επενδυτή, </a:t>
            </a:r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πράγμα που δεν συμβαίνει όταν ο συντελεστής απόσβεσης είναι υψηλός.</a:t>
            </a:r>
          </a:p>
          <a:p>
            <a:pPr marL="609600" indent="-609600" algn="ctr" eaLnBrk="1" hangingPunct="1">
              <a:buFontTx/>
              <a:buNone/>
            </a:pPr>
            <a:r>
              <a:rPr lang="el-GR" sz="2000" b="1" smtClean="0"/>
              <a:t>«Στη περίπτωση αυτή ο δανεισμός θα συνέφερε μόνον αν οι τριμηνιαίες </a:t>
            </a:r>
          </a:p>
          <a:p>
            <a:pPr marL="609600" indent="-609600" algn="ctr" eaLnBrk="1" hangingPunct="1">
              <a:buFontTx/>
              <a:buNone/>
            </a:pPr>
            <a:r>
              <a:rPr lang="el-GR" sz="2000" b="1" smtClean="0"/>
              <a:t>τοκοχρεωλυτικές δόσεις ήταν μικρότερες από 90.726,13 € (σε σύγκριση με τα μισθώματα των 93.113,77 €)»  </a:t>
            </a:r>
            <a:endParaRPr lang="en-US" sz="2000" b="1" smtClean="0"/>
          </a:p>
          <a:p>
            <a:pPr marL="609600" indent="-609600" algn="ctr" eaLnBrk="1" hangingPunct="1">
              <a:buFontTx/>
              <a:buNone/>
            </a:pPr>
            <a:endParaRPr lang="el-GR" sz="2000" smtClean="0"/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	</a:t>
            </a:r>
            <a:r>
              <a:rPr lang="el-GR" sz="1600" smtClean="0"/>
              <a:t> </a:t>
            </a:r>
          </a:p>
        </p:txBody>
      </p:sp>
      <p:pic>
        <p:nvPicPr>
          <p:cNvPr id="35845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F5002-5856-4D57-8722-C40DB5D2C238}" type="slidenum">
              <a:rPr lang="el-GR"/>
              <a:pPr>
                <a:defRPr/>
              </a:pPr>
              <a:t>34</a:t>
            </a:fld>
            <a:endParaRPr lang="el-GR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97887" cy="5111750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6. Σύγκριση Εναλλακτικών Μορφών Χρηματοδότησης (συν.):</a:t>
            </a:r>
          </a:p>
          <a:p>
            <a:pPr marL="609600" indent="-609600" algn="ctr" eaLnBrk="1" hangingPunct="1">
              <a:buFontTx/>
              <a:buNone/>
            </a:pPr>
            <a:r>
              <a:rPr lang="el-GR" sz="1600" smtClean="0"/>
              <a:t>«Χρηματοδοτική Μίσθωση (</a:t>
            </a:r>
            <a:r>
              <a:rPr lang="en-US" sz="1600" smtClean="0"/>
              <a:t>Leasing</a:t>
            </a:r>
            <a:r>
              <a:rPr lang="el-GR" sz="1600" smtClean="0"/>
              <a:t>)</a:t>
            </a:r>
            <a:r>
              <a:rPr lang="en-US" sz="1600" smtClean="0"/>
              <a:t>  VS </a:t>
            </a:r>
            <a:r>
              <a:rPr lang="el-GR" sz="1600" smtClean="0"/>
              <a:t>Τραπεζικό Δανεισμό» (συν.)</a:t>
            </a:r>
          </a:p>
          <a:p>
            <a:pPr marL="609600" indent="-609600" eaLnBrk="1" hangingPunct="1">
              <a:buFontTx/>
              <a:buNone/>
            </a:pPr>
            <a:endParaRPr lang="el-GR" sz="1600" b="1" u="sng" smtClean="0">
              <a:solidFill>
                <a:srgbClr val="FF0000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el-GR" sz="1800" smtClean="0"/>
              <a:t>	 </a:t>
            </a:r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2276475"/>
            <a:ext cx="6048375" cy="40354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36870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AF313-15FD-4540-B5B8-DE6F1CB1B2CB}" type="slidenum">
              <a:rPr lang="el-GR"/>
              <a:pPr>
                <a:defRPr/>
              </a:pPr>
              <a:t>35</a:t>
            </a:fld>
            <a:endParaRPr lang="el-GR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7112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616575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6. Σύγκριση Εναλλακτικών Μορφών Χρηματοδότησης (συν.):</a:t>
            </a:r>
            <a:r>
              <a:rPr lang="el-GR" sz="2400" smtClean="0">
                <a:solidFill>
                  <a:srgbClr val="66FF33"/>
                </a:solidFill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«Χρηματοδοτική Μίσθωση (</a:t>
            </a:r>
            <a:r>
              <a:rPr lang="en-US" sz="2000" smtClean="0"/>
              <a:t>Leasing</a:t>
            </a:r>
            <a:r>
              <a:rPr lang="el-GR" sz="2000" smtClean="0"/>
              <a:t>)</a:t>
            </a:r>
            <a:r>
              <a:rPr lang="en-US" sz="2000" smtClean="0"/>
              <a:t>  VS </a:t>
            </a:r>
            <a:r>
              <a:rPr lang="el-GR" sz="2000" smtClean="0"/>
              <a:t>Τραπεζικό Δανεισμό» (συν.)</a:t>
            </a:r>
          </a:p>
          <a:p>
            <a:pPr marL="609600" indent="-609600" eaLnBrk="1" hangingPunct="1">
              <a:buFontTx/>
              <a:buNone/>
            </a:pPr>
            <a:endParaRPr lang="el-GR" sz="1600" smtClean="0"/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Στο παραπάνω διάγραμμα του παραδείγματος 2, στο οποίο απεικονίζεται η </a:t>
            </a:r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περίπτωση υψηλού συντελεστή απόσβεσης (30%), η χρηματοδοτική μίσθωση </a:t>
            </a:r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είναι μάλλον ασύμφορη. Κάθε τριμηνιαία τοκοχρεωλυτική δόση μικρότερη από </a:t>
            </a:r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93.416,40 € καθιστά το δανεισμό πιο συμφέροντα, εκτός και εάν το αρνητικό</a:t>
            </a:r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στοιχείο του επιτοκιακού κόστους υπερκαλύπτεται από άλλα πλεονεκτήματα </a:t>
            </a:r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όπως:</a:t>
            </a:r>
          </a:p>
          <a:p>
            <a:pPr marL="609600" indent="-609600" eaLnBrk="1" hangingPunct="1"/>
            <a:r>
              <a:rPr lang="el-GR" sz="2000" smtClean="0"/>
              <a:t>Πλήρης πιστοδότηση (χωρίς ιδία συμμετοχή), εξοικονόμηση ρευστού</a:t>
            </a:r>
          </a:p>
          <a:p>
            <a:pPr marL="609600" indent="-609600" eaLnBrk="1" hangingPunct="1"/>
            <a:r>
              <a:rPr lang="el-GR" sz="2000" smtClean="0"/>
              <a:t>Η αποσύνδεση από άλλες εμπράγματες εξασφαλίσεις</a:t>
            </a:r>
          </a:p>
          <a:p>
            <a:pPr marL="609600" indent="-609600" eaLnBrk="1" hangingPunct="1"/>
            <a:r>
              <a:rPr lang="el-GR" sz="2000" smtClean="0"/>
              <a:t>Η απλότητα εφαρμογής και ταχύτητα υλοποίησης</a:t>
            </a:r>
          </a:p>
          <a:p>
            <a:pPr marL="609600" indent="-609600" eaLnBrk="1" hangingPunct="1"/>
            <a:r>
              <a:rPr lang="el-GR" sz="2000" smtClean="0"/>
              <a:t>Η διευκόλυνση του ταμειακού προγραμματισμού </a:t>
            </a:r>
          </a:p>
          <a:p>
            <a:pPr marL="609600" indent="-609600" eaLnBrk="1" hangingPunct="1"/>
            <a:r>
              <a:rPr lang="el-GR" sz="2000" smtClean="0"/>
              <a:t>Η ευελιξία στη δόμηση των μισθωμάτων</a:t>
            </a:r>
          </a:p>
          <a:p>
            <a:pPr marL="609600" indent="-609600" eaLnBrk="1" hangingPunct="1"/>
            <a:endParaRPr lang="el-GR" sz="2000" smtClean="0"/>
          </a:p>
          <a:p>
            <a:pPr marL="609600" indent="-609600" eaLnBrk="1" hangingPunct="1">
              <a:buFontTx/>
              <a:buAutoNum type="arabicPeriod"/>
            </a:pPr>
            <a:endParaRPr lang="el-GR" sz="1600" smtClean="0"/>
          </a:p>
          <a:p>
            <a:pPr marL="609600" indent="-609600" algn="ctr" eaLnBrk="1" hangingPunct="1">
              <a:buFontTx/>
              <a:buNone/>
            </a:pPr>
            <a:endParaRPr lang="el-GR" sz="2000" smtClean="0"/>
          </a:p>
          <a:p>
            <a:pPr marL="609600" indent="-609600" eaLnBrk="1" hangingPunct="1">
              <a:buFontTx/>
              <a:buNone/>
            </a:pPr>
            <a:r>
              <a:rPr lang="el-GR" sz="2000" smtClean="0"/>
              <a:t>	</a:t>
            </a:r>
            <a:r>
              <a:rPr lang="el-GR" sz="1600" smtClean="0"/>
              <a:t> </a:t>
            </a:r>
          </a:p>
        </p:txBody>
      </p:sp>
      <p:pic>
        <p:nvPicPr>
          <p:cNvPr id="37893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1C5BB-04F7-44E8-9E2A-FD1982201C2B}" type="slidenum">
              <a:rPr lang="el-GR"/>
              <a:pPr>
                <a:defRPr/>
              </a:pPr>
              <a:t>36</a:t>
            </a:fld>
            <a:endParaRPr lang="el-GR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91513" cy="468312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92150"/>
            <a:ext cx="8604250" cy="5329238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7. Συμπεράσματα :</a:t>
            </a:r>
          </a:p>
          <a:p>
            <a:pPr marL="609600" indent="-609600" algn="ctr" eaLnBrk="1" hangingPunct="1">
              <a:buFontTx/>
              <a:buNone/>
            </a:pPr>
            <a:endParaRPr lang="el-GR" sz="2400" u="sng" smtClean="0">
              <a:solidFill>
                <a:srgbClr val="66FF33"/>
              </a:solidFill>
            </a:endParaRPr>
          </a:p>
          <a:p>
            <a:pPr marL="609600" indent="-609600" eaLnBrk="1" hangingPunct="1"/>
            <a:r>
              <a:rPr lang="el-GR" sz="2400" smtClean="0"/>
              <a:t>Όλες οι μορφές χρηματοδότησης έχουν πλεονεκτήματα και μειονεκτήματα τα οποία δεν είναι πάντοτε προφανή </a:t>
            </a:r>
          </a:p>
          <a:p>
            <a:pPr marL="609600" indent="-609600" eaLnBrk="1" hangingPunct="1"/>
            <a:endParaRPr lang="el-GR" sz="2400" smtClean="0"/>
          </a:p>
          <a:p>
            <a:pPr marL="609600" indent="-609600" eaLnBrk="1" hangingPunct="1"/>
            <a:r>
              <a:rPr lang="el-GR" sz="2400" smtClean="0"/>
              <a:t>Κανόνας 1: Σωστή αντιστοίχιση Βραχυπροθέσμων / Μακροπροθέσμων Αναγκών με Βραχυπρόθεσμο / Μακροπρόθεσμο Δανεισμό, π.χ. ποτέ δεν πρέπει να χρηματοδοτούνται επενδυτικές ενέργειες ή αγαθά με βραχυπρόθεσμες πιστώσεις</a:t>
            </a:r>
          </a:p>
          <a:p>
            <a:pPr marL="609600" indent="-609600" eaLnBrk="1" hangingPunct="1"/>
            <a:endParaRPr lang="el-GR" sz="2400" smtClean="0"/>
          </a:p>
          <a:p>
            <a:pPr marL="609600" indent="-609600" eaLnBrk="1" hangingPunct="1"/>
            <a:r>
              <a:rPr lang="el-GR" sz="2400" smtClean="0"/>
              <a:t>Κανόνας 2: Όλες οι μορφές χρηματοδότησης έχουν κόστος. Προσοχή στο συνολικό κόστος</a:t>
            </a:r>
          </a:p>
          <a:p>
            <a:pPr marL="609600" indent="-609600" eaLnBrk="1" hangingPunct="1">
              <a:buFontTx/>
              <a:buNone/>
            </a:pPr>
            <a:r>
              <a:rPr lang="el-GR" sz="2400" smtClean="0"/>
              <a:t>   </a:t>
            </a:r>
          </a:p>
          <a:p>
            <a:pPr marL="1371600" lvl="2" indent="-457200" eaLnBrk="1" hangingPunct="1">
              <a:buFontTx/>
              <a:buNone/>
            </a:pPr>
            <a:endParaRPr lang="el-GR" sz="1800" smtClean="0"/>
          </a:p>
          <a:p>
            <a:pPr marL="1371600" lvl="2" indent="-457200" eaLnBrk="1" hangingPunct="1">
              <a:buFontTx/>
              <a:buNone/>
            </a:pPr>
            <a:endParaRPr lang="el-GR" sz="1800" u="sng" smtClean="0"/>
          </a:p>
        </p:txBody>
      </p:sp>
      <p:pic>
        <p:nvPicPr>
          <p:cNvPr id="38917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EC0F1D-8777-47EA-A460-DC08981C833B}" type="slidenum">
              <a:rPr lang="el-GR"/>
              <a:pPr>
                <a:defRPr/>
              </a:pPr>
              <a:t>37</a:t>
            </a:fld>
            <a:endParaRPr lang="el-GR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684212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569325" cy="5543550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7. Συμπεράσματα (συν.):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el-GR" sz="2400" u="sng" smtClean="0">
              <a:solidFill>
                <a:srgbClr val="66FF33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l-GR" sz="2400" smtClean="0"/>
              <a:t>Τα ίδια κεφάλαια, δεν είναι «φθηνό χρήμα», γιατί μπορεί να μη έχουν επιτόκιο, έχουν όμως κίνδυνο και, συνήθως, απαιτούν ετήσιο μέρισμα.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2400" smtClean="0"/>
              <a:t>	Πρέπει όμως, κατά την αρχική φάση ,να εξασφαλισθούν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2400" smtClean="0"/>
              <a:t>  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l-GR" sz="2400" smtClean="0"/>
              <a:t>Οι υγιείς επιχειρήσεις αναζητούν και επιδιώκουν τον βέλτιστο συνδυασμό Ιδίων και Ξένων Κεφαλαίων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l-GR" sz="24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l-GR" sz="2400" smtClean="0"/>
              <a:t>Να προσεχθεί και να εκτιμηθεί το κόστος απεμπόλησης των εκπτώσεων από τους σημαντικούς προμηθευτές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l-GR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l-GR" sz="2400" smtClean="0"/>
              <a:t>         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endParaRPr lang="el-GR" sz="1800" smtClean="0"/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endParaRPr lang="el-GR" sz="1800" u="sng" smtClean="0"/>
          </a:p>
        </p:txBody>
      </p:sp>
      <p:pic>
        <p:nvPicPr>
          <p:cNvPr id="3994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1E878-EFF6-4C39-9166-493B028E86B4}" type="slidenum">
              <a:rPr lang="el-GR"/>
              <a:pPr>
                <a:defRPr/>
              </a:pPr>
              <a:t>38</a:t>
            </a:fld>
            <a:endParaRPr lang="el-GR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18488" cy="719138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25525"/>
            <a:ext cx="9144000" cy="5832475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7. Συμπεράσματα (συν.):</a:t>
            </a:r>
          </a:p>
          <a:p>
            <a:pPr marL="609600" indent="-609600" eaLnBrk="1" hangingPunct="1"/>
            <a:r>
              <a:rPr lang="el-GR" sz="2400" smtClean="0"/>
              <a:t>Οι απαιτήσεις πελατείας = δεσμευμένο κεφάλαιο χωρίς καμία απόδοση. Μία σχετικά μικρή μείωση των ημερών είσπραξης, π.χ. 10-15 ημέρες, να έχει ως αποτέλεσμα ένα πολύ σημαντικό όφελος στη ρευστότητα της εταιρείας</a:t>
            </a:r>
          </a:p>
          <a:p>
            <a:pPr marL="609600" indent="-609600" eaLnBrk="1" hangingPunct="1"/>
            <a:endParaRPr lang="el-GR" sz="2400" smtClean="0"/>
          </a:p>
          <a:p>
            <a:pPr marL="609600" indent="-609600" eaLnBrk="1" hangingPunct="1"/>
            <a:r>
              <a:rPr lang="el-GR" sz="2400" smtClean="0"/>
              <a:t>Τέλος, για να πεισθεί ο οιοσδήποτε χρηματοδότης, απαιτούνται: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el-GR" sz="2000" smtClean="0"/>
              <a:t>Άρτιο και επίκαιρο επιχειρηματικό πλάνο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el-GR" sz="2000" smtClean="0"/>
              <a:t>Ξεκάθαροι και διαφανείς στόχοι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el-GR" sz="2000" smtClean="0"/>
              <a:t>Γνώση της αγοράς και αντίληψη των κινδύνων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el-GR" sz="2000" smtClean="0"/>
              <a:t>Αντιμετώπιση των κινδύνων αυτών. Εναλλακτικές επιλογές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el-GR" sz="2000" smtClean="0"/>
              <a:t>Πειστικός προσδιορισμός αποτελεσμάτων και ταμειακών ροών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el-GR" sz="2000" smtClean="0"/>
              <a:t>Πίστη στο εγχείρημα και δέσμευση ότι είναι «Έργο Ζωής» </a:t>
            </a:r>
          </a:p>
          <a:p>
            <a:pPr marL="1009650" lvl="1" indent="-609600" eaLnBrk="1" hangingPunct="1">
              <a:buFontTx/>
              <a:buAutoNum type="arabicPeriod"/>
            </a:pPr>
            <a:endParaRPr lang="el-GR" sz="2000" smtClean="0"/>
          </a:p>
          <a:p>
            <a:pPr marL="609600" indent="-609600" eaLnBrk="1" hangingPunct="1">
              <a:buFontTx/>
              <a:buNone/>
            </a:pPr>
            <a:endParaRPr lang="el-GR" sz="2400" smtClean="0"/>
          </a:p>
          <a:p>
            <a:pPr marL="609600" indent="-609600" eaLnBrk="1" hangingPunct="1">
              <a:buFontTx/>
              <a:buNone/>
            </a:pPr>
            <a:r>
              <a:rPr lang="el-GR" sz="2400" smtClean="0"/>
              <a:t>    </a:t>
            </a:r>
          </a:p>
          <a:p>
            <a:pPr marL="609600" indent="-609600" eaLnBrk="1" hangingPunct="1">
              <a:buFontTx/>
              <a:buNone/>
            </a:pPr>
            <a:r>
              <a:rPr lang="el-GR" sz="2400" smtClean="0"/>
              <a:t>    </a:t>
            </a:r>
          </a:p>
          <a:p>
            <a:pPr marL="1371600" lvl="2" indent="-457200" eaLnBrk="1" hangingPunct="1">
              <a:buFontTx/>
              <a:buNone/>
            </a:pPr>
            <a:endParaRPr lang="el-GR" sz="1800" smtClean="0"/>
          </a:p>
          <a:p>
            <a:pPr marL="1371600" lvl="2" indent="-457200" eaLnBrk="1" hangingPunct="1">
              <a:buFontTx/>
              <a:buNone/>
            </a:pPr>
            <a:endParaRPr lang="el-GR" sz="1800" u="sng" smtClean="0"/>
          </a:p>
        </p:txBody>
      </p:sp>
      <p:pic>
        <p:nvPicPr>
          <p:cNvPr id="40965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BDEDF7-4C61-4139-B9DB-69EBB93E1A6B}" type="slidenum">
              <a:rPr lang="el-GR"/>
              <a:pPr>
                <a:defRPr/>
              </a:pPr>
              <a:t>39</a:t>
            </a:fld>
            <a:endParaRPr lang="el-GR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20713"/>
            <a:ext cx="8218487" cy="541337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dirty="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4313"/>
            <a:ext cx="8569325" cy="3889375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l-GR" sz="2400" smtClean="0"/>
              <a:t> </a:t>
            </a:r>
          </a:p>
          <a:p>
            <a:pPr marL="1009650" lvl="1" indent="-609600" eaLnBrk="1" hangingPunct="1">
              <a:buFontTx/>
              <a:buAutoNum type="arabicPeriod"/>
            </a:pPr>
            <a:endParaRPr lang="en-US" sz="2000" smtClean="0"/>
          </a:p>
          <a:p>
            <a:pPr marL="1009650" lvl="1" indent="-609600" eaLnBrk="1" hangingPunct="1">
              <a:buFontTx/>
              <a:buAutoNum type="arabicPeriod"/>
            </a:pPr>
            <a:endParaRPr lang="en-US" sz="2000" smtClean="0"/>
          </a:p>
          <a:p>
            <a:pPr marL="1009650" lvl="1" indent="-609600" eaLnBrk="1" hangingPunct="1">
              <a:buFontTx/>
              <a:buAutoNum type="arabicPeriod"/>
            </a:pPr>
            <a:endParaRPr lang="en-US" sz="2000" smtClean="0"/>
          </a:p>
          <a:p>
            <a:pPr marL="1009650" lvl="1" indent="-609600" algn="ctr" eaLnBrk="1" hangingPunct="1">
              <a:buFontTx/>
              <a:buNone/>
            </a:pPr>
            <a:r>
              <a:rPr lang="el-GR" sz="4000" smtClean="0">
                <a:solidFill>
                  <a:srgbClr val="66FF33"/>
                </a:solidFill>
              </a:rPr>
              <a:t>Ευχαριστώ</a:t>
            </a:r>
          </a:p>
          <a:p>
            <a:pPr marL="609600" indent="-609600" eaLnBrk="1" hangingPunct="1">
              <a:buFontTx/>
              <a:buNone/>
            </a:pPr>
            <a:endParaRPr lang="el-GR" sz="2400" smtClean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l-GR" sz="2400" smtClean="0"/>
              <a:t>    </a:t>
            </a:r>
          </a:p>
          <a:p>
            <a:pPr marL="609600" indent="-609600" eaLnBrk="1" hangingPunct="1">
              <a:buFontTx/>
              <a:buNone/>
            </a:pPr>
            <a:r>
              <a:rPr lang="el-GR" sz="2400" smtClean="0"/>
              <a:t>    </a:t>
            </a:r>
          </a:p>
          <a:p>
            <a:pPr marL="1371600" lvl="2" indent="-457200" eaLnBrk="1" hangingPunct="1">
              <a:buFontTx/>
              <a:buNone/>
            </a:pPr>
            <a:endParaRPr lang="el-GR" sz="1800" smtClean="0"/>
          </a:p>
          <a:p>
            <a:pPr marL="1371600" lvl="2" indent="-457200" eaLnBrk="1" hangingPunct="1">
              <a:buFontTx/>
              <a:buNone/>
            </a:pPr>
            <a:endParaRPr lang="el-GR" sz="1800" u="sng" smtClean="0"/>
          </a:p>
        </p:txBody>
      </p:sp>
      <p:pic>
        <p:nvPicPr>
          <p:cNvPr id="41989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4198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1F2A6-26B0-4F9C-96C8-D4FCD59AE3D0}" type="slidenum">
              <a:rPr lang="el-GR"/>
              <a:pPr>
                <a:defRPr/>
              </a:pPr>
              <a:t>4</a:t>
            </a:fld>
            <a:endParaRPr lang="el-G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 Νέων Επιχειρήσεων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497887" cy="4824412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2. Πηγές &amp; Μορφές Χρηματοδότησης: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400" u="sng" smtClean="0">
              <a:solidFill>
                <a:srgbClr val="66FF33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l-GR" sz="2400" smtClean="0"/>
              <a:t>Πηγές: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000" smtClean="0"/>
              <a:t>Εσωτερικές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000" smtClean="0"/>
              <a:t>Εξωτερικές 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000" smtClean="0"/>
              <a:t>Λοιπές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l-GR" sz="2000" smtClean="0"/>
          </a:p>
          <a:p>
            <a:pPr eaLnBrk="1" hangingPunct="1">
              <a:lnSpc>
                <a:spcPct val="80000"/>
              </a:lnSpc>
            </a:pPr>
            <a:r>
              <a:rPr lang="el-GR" sz="2400" smtClean="0"/>
              <a:t>Μορφές:</a:t>
            </a:r>
          </a:p>
          <a:p>
            <a:pPr lvl="1" eaLnBrk="1" hangingPunct="1">
              <a:lnSpc>
                <a:spcPct val="80000"/>
              </a:lnSpc>
            </a:pPr>
            <a:r>
              <a:rPr lang="el-GR" sz="2000" smtClean="0"/>
              <a:t>Εσωτερικές Πηγές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2000" smtClean="0"/>
              <a:t>Ίδια Κεφάλαια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2000" smtClean="0"/>
              <a:t>Χρηματικές Ροές από Θετική Εξέλιξη Βραχυπροθέσμων Απαιτήσεων και Υποχρεώσεων</a:t>
            </a:r>
            <a:r>
              <a:rPr lang="el-GR" sz="2000" smtClean="0">
                <a:solidFill>
                  <a:srgbClr val="FF0000"/>
                </a:solidFill>
              </a:rPr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2000" smtClean="0"/>
              <a:t>Αποθεματικά Κεφάλαια</a:t>
            </a:r>
            <a:r>
              <a:rPr lang="en-US" sz="2000" smtClean="0"/>
              <a:t> (</a:t>
            </a:r>
            <a:r>
              <a:rPr lang="el-GR" sz="2000" smtClean="0"/>
              <a:t>αδιανέμητα κέρδη)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2000" smtClean="0"/>
              <a:t>Εκποίηση Περιουσιακών Στοιχείων (μη απαραίτητα)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l-G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sz="2000" u="sng" smtClean="0"/>
          </a:p>
        </p:txBody>
      </p:sp>
      <p:pic>
        <p:nvPicPr>
          <p:cNvPr id="6149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F5735-420C-4977-80E7-E36008B1D74F}" type="slidenum">
              <a:rPr lang="el-GR"/>
              <a:pPr>
                <a:defRPr/>
              </a:pPr>
              <a:t>5</a:t>
            </a:fld>
            <a:endParaRPr lang="el-G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l-GR" sz="2400" smtClean="0">
                <a:solidFill>
                  <a:srgbClr val="FF0000"/>
                </a:solidFill>
              </a:rPr>
              <a:t>Νέων Επιχειρήσεων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97025"/>
            <a:ext cx="8497887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l-GR" sz="2800" u="sng" smtClean="0">
                <a:solidFill>
                  <a:srgbClr val="66FF33"/>
                </a:solidFill>
              </a:rPr>
              <a:t>2. Πηγές &amp; Μορφές Χρηματοδότησης (συν.):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800" smtClean="0"/>
              <a:t>Μορφές (συν.):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smtClean="0"/>
              <a:t>Εξωτερικές Πηγές</a:t>
            </a:r>
          </a:p>
          <a:p>
            <a:pPr lvl="2" eaLnBrk="1" hangingPunct="1">
              <a:lnSpc>
                <a:spcPct val="90000"/>
              </a:lnSpc>
            </a:pPr>
            <a:r>
              <a:rPr lang="el-GR" smtClean="0"/>
              <a:t>Τραπεζικό Δάνειο (</a:t>
            </a:r>
            <a:r>
              <a:rPr lang="en-US" smtClean="0"/>
              <a:t>Overdraft, </a:t>
            </a:r>
            <a:r>
              <a:rPr lang="el-GR" smtClean="0"/>
              <a:t>Βραχυπρόθεσμα &amp; Μεσοπρόθεσμα Τοκοχρεωλυτικά Δάνεια)</a:t>
            </a:r>
          </a:p>
          <a:p>
            <a:pPr lvl="2" eaLnBrk="1" hangingPunct="1">
              <a:lnSpc>
                <a:spcPct val="90000"/>
              </a:lnSpc>
            </a:pPr>
            <a:r>
              <a:rPr lang="el-GR" smtClean="0"/>
              <a:t>Τραπεζική Πίστωση (Εγγυητικές Επιστολές, Ενέγγυες Πιστώσεις Εισαγωγών)</a:t>
            </a:r>
          </a:p>
          <a:p>
            <a:pPr lvl="2" eaLnBrk="1" hangingPunct="1">
              <a:lnSpc>
                <a:spcPct val="90000"/>
              </a:lnSpc>
            </a:pPr>
            <a:r>
              <a:rPr lang="el-GR" smtClean="0"/>
              <a:t>Χρηματοδοτική Μίσθωση (</a:t>
            </a:r>
            <a:r>
              <a:rPr lang="en-US" smtClean="0"/>
              <a:t>Leasing</a:t>
            </a:r>
            <a:r>
              <a:rPr lang="el-GR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l-GR" smtClean="0"/>
              <a:t>Πρακτόρευση / Εκχώρηση Απαιτήσεων </a:t>
            </a:r>
            <a:r>
              <a:rPr lang="en-US" smtClean="0"/>
              <a:t>(Factoring)</a:t>
            </a:r>
            <a:endParaRPr lang="el-GR" smtClean="0"/>
          </a:p>
          <a:p>
            <a:pPr lvl="2" eaLnBrk="1" hangingPunct="1">
              <a:lnSpc>
                <a:spcPct val="90000"/>
              </a:lnSpc>
            </a:pPr>
            <a:r>
              <a:rPr lang="el-GR" smtClean="0"/>
              <a:t>Κρατική / Κοινοτική Στήριξη (Αναπτυξιακοί Νόμοι, ΤΕΜΠΜΕ, Προγράμματα Ευρωπαϊκής Ένωσης) </a:t>
            </a:r>
            <a:endParaRPr lang="en-US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l-GR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2400" u="sng" smtClean="0"/>
          </a:p>
        </p:txBody>
      </p:sp>
      <p:pic>
        <p:nvPicPr>
          <p:cNvPr id="7173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32941-6178-4960-BAB7-F2912FD5751F}" type="slidenum">
              <a:rPr lang="el-GR"/>
              <a:pPr>
                <a:defRPr/>
              </a:pPr>
              <a:t>6</a:t>
            </a:fld>
            <a:endParaRPr lang="el-G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l-GR" sz="2400" smtClean="0">
                <a:solidFill>
                  <a:srgbClr val="FF0000"/>
                </a:solidFill>
              </a:rPr>
              <a:t>Νέων Επιχειρήσεων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97025"/>
            <a:ext cx="8893175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2. Πηγές &amp; Μορφές Χρηματοδότησης (συν.):</a:t>
            </a:r>
          </a:p>
          <a:p>
            <a:pPr eaLnBrk="1" hangingPunct="1">
              <a:buFontTx/>
              <a:buNone/>
            </a:pPr>
            <a:r>
              <a:rPr lang="el-GR" sz="2400" smtClean="0">
                <a:solidFill>
                  <a:srgbClr val="FF0000"/>
                </a:solidFill>
              </a:rPr>
              <a:t>Ειδικότερα:</a:t>
            </a:r>
          </a:p>
          <a:p>
            <a:pPr algn="ctr" eaLnBrk="1" hangingPunct="1">
              <a:buFontTx/>
              <a:buNone/>
            </a:pPr>
            <a:r>
              <a:rPr lang="el-GR" sz="2000" u="sng" smtClean="0">
                <a:solidFill>
                  <a:srgbClr val="FF0000"/>
                </a:solidFill>
              </a:rPr>
              <a:t>Χρηματοδοτική Μίσθωση (</a:t>
            </a:r>
            <a:r>
              <a:rPr lang="en-US" sz="2000" u="sng" smtClean="0">
                <a:solidFill>
                  <a:srgbClr val="FF0000"/>
                </a:solidFill>
              </a:rPr>
              <a:t>Leasing)</a:t>
            </a:r>
            <a:endParaRPr lang="el-GR" sz="2000" u="sng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l-GR" sz="2000" smtClean="0"/>
              <a:t>Το </a:t>
            </a:r>
            <a:r>
              <a:rPr lang="en-US" sz="2000" smtClean="0"/>
              <a:t>Leasing </a:t>
            </a:r>
            <a:r>
              <a:rPr lang="el-GR" sz="2000" smtClean="0"/>
              <a:t>αποτελεί τη μορφή χρηματοδότησης του πάγιου εξοπλισμού,</a:t>
            </a:r>
          </a:p>
          <a:p>
            <a:pPr eaLnBrk="1" hangingPunct="1">
              <a:buFontTx/>
              <a:buNone/>
            </a:pPr>
            <a:r>
              <a:rPr lang="el-GR" sz="2000" smtClean="0"/>
              <a:t>όπου μία εταιρεία μισθώσεων (</a:t>
            </a:r>
            <a:r>
              <a:rPr lang="en-US" sz="2000" smtClean="0"/>
              <a:t>leasing) </a:t>
            </a:r>
            <a:r>
              <a:rPr lang="el-GR" sz="2000" smtClean="0"/>
              <a:t>αγοράζει το πάγιο που υποδεικνύει ο </a:t>
            </a:r>
          </a:p>
          <a:p>
            <a:pPr eaLnBrk="1" hangingPunct="1">
              <a:buFontTx/>
              <a:buNone/>
            </a:pPr>
            <a:r>
              <a:rPr lang="el-GR" sz="2000" smtClean="0"/>
              <a:t>πελάτης (η επιχείρηση) και στη συνέχεια η εταιρεία </a:t>
            </a:r>
            <a:r>
              <a:rPr lang="en-US" sz="2000" smtClean="0"/>
              <a:t>leasing</a:t>
            </a:r>
            <a:r>
              <a:rPr lang="el-GR" sz="2000" smtClean="0"/>
              <a:t> εκμισθώνει το</a:t>
            </a:r>
          </a:p>
          <a:p>
            <a:pPr eaLnBrk="1" hangingPunct="1">
              <a:buFontTx/>
              <a:buNone/>
            </a:pPr>
            <a:r>
              <a:rPr lang="el-GR" sz="2000" smtClean="0"/>
              <a:t>πάγιο στην επιχείρηση έναντι μηνιαίου ή τριμηνιαίου μισθώματος.</a:t>
            </a:r>
          </a:p>
          <a:p>
            <a:pPr eaLnBrk="1" hangingPunct="1">
              <a:buFontTx/>
              <a:buNone/>
            </a:pPr>
            <a:r>
              <a:rPr lang="el-GR" sz="2000" smtClean="0"/>
              <a:t>Επίσης συμφωνείται η εξαγορά ή όχι του παγίου από την επιχείρηση στη</a:t>
            </a:r>
          </a:p>
          <a:p>
            <a:pPr eaLnBrk="1" hangingPunct="1">
              <a:buFontTx/>
              <a:buNone/>
            </a:pPr>
            <a:r>
              <a:rPr lang="el-GR" sz="2000" smtClean="0"/>
              <a:t>λήξη της μίσθωσης σε προσυμφωνημένη αξία. </a:t>
            </a:r>
          </a:p>
          <a:p>
            <a:pPr eaLnBrk="1" hangingPunct="1">
              <a:buFontTx/>
              <a:buNone/>
            </a:pPr>
            <a:r>
              <a:rPr lang="el-GR" sz="2000" smtClean="0"/>
              <a:t>Διέπεται από ειδική νομοθεσία με σημαντικά φορολογικά κίνητρα για την</a:t>
            </a:r>
          </a:p>
          <a:p>
            <a:pPr eaLnBrk="1" hangingPunct="1">
              <a:buFontTx/>
              <a:buNone/>
            </a:pPr>
            <a:r>
              <a:rPr lang="el-GR" sz="2000" smtClean="0"/>
              <a:t>επιχείρηση</a:t>
            </a:r>
          </a:p>
        </p:txBody>
      </p:sp>
      <p:pic>
        <p:nvPicPr>
          <p:cNvPr id="8197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819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3DFB4-7D5C-476F-A192-5ACABDD233B9}" type="slidenum">
              <a:rPr lang="el-GR"/>
              <a:pPr>
                <a:defRPr/>
              </a:pPr>
              <a:t>7</a:t>
            </a:fld>
            <a:endParaRPr lang="el-G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l-GR" sz="2400" smtClean="0">
                <a:solidFill>
                  <a:srgbClr val="FF0000"/>
                </a:solidFill>
              </a:rPr>
              <a:t>Νέων Επιχειρήσεων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97025"/>
            <a:ext cx="8497887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2. Πηγές &amp; Μορφές Χρηματοδότησης (συν.):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l-GR" smtClean="0"/>
              <a:t> </a:t>
            </a:r>
            <a:r>
              <a:rPr lang="el-GR" sz="2400" u="sng" smtClean="0">
                <a:solidFill>
                  <a:srgbClr val="FF0000"/>
                </a:solidFill>
              </a:rPr>
              <a:t>Χρηματοδοτική Μίσθωση (</a:t>
            </a:r>
            <a:r>
              <a:rPr lang="en-US" sz="2400" u="sng" smtClean="0">
                <a:solidFill>
                  <a:srgbClr val="FF0000"/>
                </a:solidFill>
              </a:rPr>
              <a:t>Leasing)</a:t>
            </a:r>
            <a:r>
              <a:rPr lang="el-GR" sz="2400" u="sng" smtClean="0">
                <a:solidFill>
                  <a:srgbClr val="FF0000"/>
                </a:solidFill>
              </a:rPr>
              <a:t> (συν.)</a:t>
            </a:r>
            <a:r>
              <a:rPr lang="el-GR" sz="2400" smtClean="0"/>
              <a:t> </a:t>
            </a:r>
            <a:endParaRPr lang="el-GR" sz="2400" u="sng" smtClean="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el-GR" sz="2400" u="sng" smtClean="0">
                <a:solidFill>
                  <a:srgbClr val="FF0000"/>
                </a:solidFill>
              </a:rPr>
              <a:t>Προϊόντα </a:t>
            </a:r>
            <a:r>
              <a:rPr lang="en-US" sz="2400" u="sng" smtClean="0">
                <a:solidFill>
                  <a:srgbClr val="FF0000"/>
                </a:solidFill>
              </a:rPr>
              <a:t>Leasing: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mtClean="0"/>
              <a:t>Financial Leasing (</a:t>
            </a:r>
            <a:r>
              <a:rPr lang="el-GR" smtClean="0"/>
              <a:t>κλασσική)</a:t>
            </a:r>
          </a:p>
          <a:p>
            <a:pPr marL="1752600" lvl="3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Leasing </a:t>
            </a:r>
            <a:r>
              <a:rPr lang="el-GR" sz="2400" smtClean="0"/>
              <a:t>Παγίου Εξοπλισμού</a:t>
            </a:r>
          </a:p>
          <a:p>
            <a:pPr marL="1752600" lvl="3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Leasing </a:t>
            </a:r>
            <a:r>
              <a:rPr lang="el-GR" sz="2400" smtClean="0"/>
              <a:t>Ακινήτων</a:t>
            </a:r>
          </a:p>
          <a:p>
            <a:pPr marL="1752600" lvl="3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Sale &amp; Lease Back </a:t>
            </a:r>
            <a:r>
              <a:rPr lang="el-GR" sz="2400" smtClean="0"/>
              <a:t>Ακινήτων </a:t>
            </a:r>
          </a:p>
          <a:p>
            <a:pPr marL="1752600" lvl="3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Sale &amp; Lease Back </a:t>
            </a:r>
            <a:r>
              <a:rPr lang="el-GR" sz="2400" smtClean="0"/>
              <a:t>Εξοπλισμού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mtClean="0"/>
              <a:t>Operating Leasing (</a:t>
            </a:r>
            <a:r>
              <a:rPr lang="el-GR" smtClean="0"/>
              <a:t>Λειτουργική Μίσθωση)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r>
              <a:rPr lang="el-GR" smtClean="0"/>
              <a:t>	(αφορά κυρίως αυτοκίνητα)</a:t>
            </a:r>
          </a:p>
          <a:p>
            <a:pPr marL="1371600" lvl="2" indent="-457200" eaLnBrk="1" hangingPunct="1">
              <a:lnSpc>
                <a:spcPct val="90000"/>
              </a:lnSpc>
            </a:pPr>
            <a:endParaRPr lang="el-GR" smtClean="0"/>
          </a:p>
          <a:p>
            <a:pPr marL="1371600" lvl="2" indent="-457200" eaLnBrk="1" hangingPunct="1">
              <a:lnSpc>
                <a:spcPct val="90000"/>
              </a:lnSpc>
            </a:pPr>
            <a:endParaRPr lang="el-GR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l-GR" sz="2400" u="sng" smtClean="0"/>
          </a:p>
        </p:txBody>
      </p:sp>
      <p:pic>
        <p:nvPicPr>
          <p:cNvPr id="9221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922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6711D-CB0D-4C3D-AC43-5BF113F3F3C4}" type="slidenum">
              <a:rPr lang="el-GR"/>
              <a:pPr>
                <a:defRPr/>
              </a:pPr>
              <a:t>8</a:t>
            </a:fld>
            <a:endParaRPr lang="el-G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l-GR" sz="2400" smtClean="0">
                <a:solidFill>
                  <a:srgbClr val="FF0000"/>
                </a:solidFill>
              </a:rPr>
              <a:t>Νέων Επιχειρήσεων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97025"/>
            <a:ext cx="8497887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2. Πηγές &amp; Μορφές Χρηματοδότησης (συν.):</a:t>
            </a:r>
          </a:p>
          <a:p>
            <a:pPr eaLnBrk="1" hangingPunct="1">
              <a:buFontTx/>
              <a:buNone/>
            </a:pPr>
            <a:r>
              <a:rPr lang="el-GR" sz="2400" smtClean="0"/>
              <a:t> </a:t>
            </a:r>
            <a:r>
              <a:rPr lang="el-GR" sz="2400" smtClean="0">
                <a:solidFill>
                  <a:srgbClr val="FF0000"/>
                </a:solidFill>
              </a:rPr>
              <a:t>Ειδικότερα:</a:t>
            </a:r>
          </a:p>
          <a:p>
            <a:pPr algn="ctr" eaLnBrk="1" hangingPunct="1">
              <a:buFontTx/>
              <a:buNone/>
            </a:pPr>
            <a:r>
              <a:rPr lang="el-GR" sz="2400" u="sng" smtClean="0">
                <a:solidFill>
                  <a:srgbClr val="FF0000"/>
                </a:solidFill>
              </a:rPr>
              <a:t>Πρακτόρευση Επιχειρηματικών Απαιτήσεων (</a:t>
            </a:r>
            <a:r>
              <a:rPr lang="en-US" sz="2400" u="sng" smtClean="0">
                <a:solidFill>
                  <a:srgbClr val="FF0000"/>
                </a:solidFill>
              </a:rPr>
              <a:t>Factoring)</a:t>
            </a:r>
          </a:p>
          <a:p>
            <a:pPr algn="ctr" eaLnBrk="1" hangingPunct="1">
              <a:buFontTx/>
              <a:buNone/>
            </a:pPr>
            <a:endParaRPr lang="el-GR" sz="2400" u="sng" smtClean="0"/>
          </a:p>
          <a:p>
            <a:pPr eaLnBrk="1" hangingPunct="1">
              <a:buFontTx/>
              <a:buNone/>
            </a:pPr>
            <a:r>
              <a:rPr lang="el-GR" sz="2400" smtClean="0"/>
              <a:t>Μια σχετικά νέα τραπεζική υπηρεσία η οποία</a:t>
            </a:r>
            <a:r>
              <a:rPr lang="en-US" sz="2400" smtClean="0"/>
              <a:t> </a:t>
            </a:r>
            <a:r>
              <a:rPr lang="el-GR" sz="2400" smtClean="0"/>
              <a:t>αποτελεί</a:t>
            </a:r>
            <a:endParaRPr lang="en-US" sz="2400" smtClean="0"/>
          </a:p>
          <a:p>
            <a:pPr eaLnBrk="1" hangingPunct="1">
              <a:buFontTx/>
              <a:buNone/>
            </a:pPr>
            <a:r>
              <a:rPr lang="el-GR" sz="2400" smtClean="0"/>
              <a:t>εναλλακτική λύση κάλυψης αναγκών κεφαλαίου κίνησης</a:t>
            </a:r>
            <a:endParaRPr lang="en-US" sz="2400" smtClean="0"/>
          </a:p>
          <a:p>
            <a:pPr eaLnBrk="1" hangingPunct="1">
              <a:buFontTx/>
              <a:buNone/>
            </a:pPr>
            <a:r>
              <a:rPr lang="el-GR" sz="2400" smtClean="0"/>
              <a:t>μέσω της εκχώρησης των απαιτήσεων (τιμολογίων) της</a:t>
            </a:r>
            <a:endParaRPr lang="en-US" sz="2400" smtClean="0"/>
          </a:p>
          <a:p>
            <a:pPr eaLnBrk="1" hangingPunct="1">
              <a:buFontTx/>
              <a:buNone/>
            </a:pPr>
            <a:r>
              <a:rPr lang="el-GR" sz="2400" smtClean="0"/>
              <a:t>επιχείρησης από τους πελάτες της στην εταιρεία </a:t>
            </a:r>
            <a:r>
              <a:rPr lang="en-US" sz="2400" smtClean="0"/>
              <a:t>Factoring</a:t>
            </a:r>
          </a:p>
          <a:p>
            <a:pPr lvl="2" eaLnBrk="1" hangingPunct="1">
              <a:buFontTx/>
              <a:buNone/>
            </a:pPr>
            <a:endParaRPr lang="el-GR" smtClean="0"/>
          </a:p>
          <a:p>
            <a:pPr eaLnBrk="1" hangingPunct="1">
              <a:buFontTx/>
              <a:buNone/>
            </a:pPr>
            <a:endParaRPr lang="el-GR" sz="2400" u="sng" smtClean="0"/>
          </a:p>
        </p:txBody>
      </p:sp>
      <p:pic>
        <p:nvPicPr>
          <p:cNvPr id="10245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1024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B7FDD-A66C-4149-BF4F-D58C64FFF3E9}" type="slidenum">
              <a:rPr lang="el-GR"/>
              <a:pPr>
                <a:defRPr/>
              </a:pPr>
              <a:t>9</a:t>
            </a:fld>
            <a:endParaRPr lang="el-G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solidFill>
                  <a:srgbClr val="FF0000"/>
                </a:solidFill>
              </a:rPr>
              <a:t>Χρηματοδότηση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l-GR" sz="2400" smtClean="0">
                <a:solidFill>
                  <a:srgbClr val="FF0000"/>
                </a:solidFill>
              </a:rPr>
              <a:t>Νέων Επιχειρήσεων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97025"/>
            <a:ext cx="8497887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l-GR" sz="2400" u="sng" smtClean="0">
                <a:solidFill>
                  <a:srgbClr val="66FF33"/>
                </a:solidFill>
              </a:rPr>
              <a:t>2. Πηγές &amp; Μορφές Χρηματοδότησης (συν.):</a:t>
            </a:r>
          </a:p>
          <a:p>
            <a:pPr eaLnBrk="1" hangingPunct="1">
              <a:buFontTx/>
              <a:buNone/>
            </a:pPr>
            <a:r>
              <a:rPr lang="el-GR" sz="2400" smtClean="0"/>
              <a:t> </a:t>
            </a:r>
            <a:r>
              <a:rPr lang="el-GR" sz="2400" u="sng" smtClean="0">
                <a:solidFill>
                  <a:srgbClr val="FF0000"/>
                </a:solidFill>
              </a:rPr>
              <a:t>Πρακτόρευση Επιχειρηματικών Απαιτήσεων </a:t>
            </a:r>
          </a:p>
          <a:p>
            <a:pPr algn="ctr" eaLnBrk="1" hangingPunct="1">
              <a:buFontTx/>
              <a:buNone/>
            </a:pPr>
            <a:r>
              <a:rPr lang="el-GR" sz="2400" u="sng" smtClean="0">
                <a:solidFill>
                  <a:srgbClr val="FF0000"/>
                </a:solidFill>
              </a:rPr>
              <a:t>(</a:t>
            </a:r>
            <a:r>
              <a:rPr lang="en-US" sz="2400" u="sng" smtClean="0">
                <a:solidFill>
                  <a:srgbClr val="FF0000"/>
                </a:solidFill>
              </a:rPr>
              <a:t>Factoring)</a:t>
            </a:r>
            <a:r>
              <a:rPr lang="el-GR" sz="2400" u="sng" smtClean="0">
                <a:solidFill>
                  <a:srgbClr val="FF0000"/>
                </a:solidFill>
              </a:rPr>
              <a:t> (συν.):</a:t>
            </a:r>
            <a:endParaRPr lang="en-US" sz="2400" u="sng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endParaRPr lang="el-GR" sz="2400" u="sng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l-GR" sz="2400" u="sng" smtClean="0">
                <a:solidFill>
                  <a:srgbClr val="FF0000"/>
                </a:solidFill>
              </a:rPr>
              <a:t>Προσφερόμενες Υπηρεσίες</a:t>
            </a:r>
            <a:endParaRPr lang="el-GR" sz="2400" smtClean="0">
              <a:solidFill>
                <a:srgbClr val="FF0000"/>
              </a:solidFill>
            </a:endParaRPr>
          </a:p>
          <a:p>
            <a:pPr eaLnBrk="1" hangingPunct="1"/>
            <a:r>
              <a:rPr lang="el-GR" sz="2400" smtClean="0"/>
              <a:t>Προεξόφληση Απαιτήσεων (70-90%)</a:t>
            </a:r>
          </a:p>
          <a:p>
            <a:pPr eaLnBrk="1" hangingPunct="1"/>
            <a:r>
              <a:rPr lang="el-GR" sz="2400" smtClean="0"/>
              <a:t>Λογιστική Παρακολούθηση &amp; Αξιολόγηση Πελατών</a:t>
            </a:r>
          </a:p>
          <a:p>
            <a:pPr eaLnBrk="1" hangingPunct="1"/>
            <a:r>
              <a:rPr lang="el-GR" sz="2400" smtClean="0"/>
              <a:t>Είσπραξη Απαιτήσεων</a:t>
            </a:r>
          </a:p>
          <a:p>
            <a:pPr eaLnBrk="1" hangingPunct="1"/>
            <a:r>
              <a:rPr lang="el-GR" sz="2400" smtClean="0"/>
              <a:t>Κάλυψη Πιστωτικού Κινδύνου Μη Πληρωμής Απαιτήσεων</a:t>
            </a:r>
          </a:p>
          <a:p>
            <a:pPr eaLnBrk="1" hangingPunct="1"/>
            <a:endParaRPr lang="en-US" sz="2400" smtClean="0"/>
          </a:p>
          <a:p>
            <a:pPr lvl="2" eaLnBrk="1" hangingPunct="1">
              <a:buFontTx/>
              <a:buNone/>
            </a:pPr>
            <a:endParaRPr lang="el-GR" smtClean="0"/>
          </a:p>
          <a:p>
            <a:pPr eaLnBrk="1" hangingPunct="1">
              <a:buFontTx/>
              <a:buNone/>
            </a:pPr>
            <a:endParaRPr lang="el-GR" sz="2400" u="sng" smtClean="0"/>
          </a:p>
        </p:txBody>
      </p:sp>
      <p:pic>
        <p:nvPicPr>
          <p:cNvPr id="11269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3"/>
            <a:ext cx="2124075" cy="4572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11268" grpId="0" build="p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Words>2780</Words>
  <Application>Microsoft Office PowerPoint</Application>
  <PresentationFormat>On-screen Show (4:3)</PresentationFormat>
  <Paragraphs>607</Paragraphs>
  <Slides>39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Wingdings</vt:lpstr>
      <vt:lpstr>Mountain Top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  <vt:lpstr>Χρηματοδότηση Νέων Επιχειρήσεων</vt:lpstr>
    </vt:vector>
  </TitlesOfParts>
  <Company>EFG EUROBANK ERGASIAS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Χρηματοδότηση ΜΜ Επιχειρήσεων</dc:title>
  <dc:creator>v_gglikos</dc:creator>
  <cp:lastModifiedBy>dkaloger</cp:lastModifiedBy>
  <cp:revision>92</cp:revision>
  <dcterms:created xsi:type="dcterms:W3CDTF">2010-09-06T13:03:38Z</dcterms:created>
  <dcterms:modified xsi:type="dcterms:W3CDTF">2011-11-25T12:56:07Z</dcterms:modified>
</cp:coreProperties>
</file>