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  <Default Extension="emf" ContentType="image/x-emf"/>
  <Override PartName="/ppt/presentation.xml" ContentType="application/vnd.openxmlformats-officedocument.presentationml.slideshow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2" r:id="rId1"/>
  </p:sldMasterIdLst>
  <p:notesMasterIdLst>
    <p:notesMasterId r:id="rId41"/>
  </p:notesMasterIdLst>
  <p:sldIdLst>
    <p:sldId id="256" r:id="rId2"/>
    <p:sldId id="257" r:id="rId3"/>
    <p:sldId id="258" r:id="rId4"/>
    <p:sldId id="259" r:id="rId5"/>
    <p:sldId id="260" r:id="rId6"/>
    <p:sldId id="293" r:id="rId7"/>
    <p:sldId id="292" r:id="rId8"/>
    <p:sldId id="294" r:id="rId9"/>
    <p:sldId id="295" r:id="rId10"/>
    <p:sldId id="268" r:id="rId11"/>
    <p:sldId id="272" r:id="rId12"/>
    <p:sldId id="273" r:id="rId13"/>
    <p:sldId id="276" r:id="rId14"/>
    <p:sldId id="274" r:id="rId15"/>
    <p:sldId id="275" r:id="rId16"/>
    <p:sldId id="261" r:id="rId17"/>
    <p:sldId id="290" r:id="rId18"/>
    <p:sldId id="262" r:id="rId19"/>
    <p:sldId id="263" r:id="rId20"/>
    <p:sldId id="264" r:id="rId21"/>
    <p:sldId id="265" r:id="rId22"/>
    <p:sldId id="288" r:id="rId23"/>
    <p:sldId id="266" r:id="rId24"/>
    <p:sldId id="269" r:id="rId25"/>
    <p:sldId id="270" r:id="rId26"/>
    <p:sldId id="271" r:id="rId27"/>
    <p:sldId id="277" r:id="rId28"/>
    <p:sldId id="278" r:id="rId29"/>
    <p:sldId id="279" r:id="rId30"/>
    <p:sldId id="280" r:id="rId31"/>
    <p:sldId id="281" r:id="rId32"/>
    <p:sldId id="282" r:id="rId33"/>
    <p:sldId id="285" r:id="rId34"/>
    <p:sldId id="283" r:id="rId35"/>
    <p:sldId id="286" r:id="rId36"/>
    <p:sldId id="267" r:id="rId37"/>
    <p:sldId id="284" r:id="rId38"/>
    <p:sldId id="287" r:id="rId39"/>
    <p:sldId id="289" r:id="rId40"/>
  </p:sldIdLst>
  <p:sldSz cx="9144000" cy="6858000" type="screen4x3"/>
  <p:notesSz cx="6858000" cy="9144000"/>
  <p:defaultTextStyle>
    <a:defPPr>
      <a:defRPr lang="el-GR"/>
    </a:defPPr>
    <a:lvl1pPr algn="ctr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FF33"/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 autoAdjust="0"/>
    <p:restoredTop sz="86441" autoAdjust="0"/>
  </p:normalViewPr>
  <p:slideViewPr>
    <p:cSldViewPr>
      <p:cViewPr varScale="1">
        <p:scale>
          <a:sx n="93" d="100"/>
          <a:sy n="93" d="100"/>
        </p:scale>
        <p:origin x="-504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 b="0"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b="0"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43012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noProof="0" smtClean="0"/>
              <a:t>Click to edit Master text styles</a:t>
            </a:r>
          </a:p>
          <a:p>
            <a:pPr lvl="1"/>
            <a:r>
              <a:rPr lang="el-GR" noProof="0" smtClean="0"/>
              <a:t>Second level</a:t>
            </a:r>
          </a:p>
          <a:p>
            <a:pPr lvl="2"/>
            <a:r>
              <a:rPr lang="el-GR" noProof="0" smtClean="0"/>
              <a:t>Third level</a:t>
            </a:r>
          </a:p>
          <a:p>
            <a:pPr lvl="3"/>
            <a:r>
              <a:rPr lang="el-GR" noProof="0" smtClean="0"/>
              <a:t>Fourth level</a:t>
            </a:r>
          </a:p>
          <a:p>
            <a:pPr lvl="4"/>
            <a:r>
              <a:rPr lang="el-GR" noProof="0" smtClean="0"/>
              <a:t>Fifth level</a:t>
            </a:r>
          </a:p>
        </p:txBody>
      </p:sp>
      <p:sp>
        <p:nvSpPr>
          <p:cNvPr id="614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 b="0"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14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b="0"/>
            </a:lvl1pPr>
          </a:lstStyle>
          <a:p>
            <a:pPr>
              <a:defRPr/>
            </a:pPr>
            <a:fld id="{0C11E1F0-D48A-4EB4-9700-03EAD16D5E98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61A29E3-7C0E-4B4F-AA57-CF38454BB5EA}" type="slidenum">
              <a:rPr lang="el-GR" smtClean="0"/>
              <a:pPr/>
              <a:t>1</a:t>
            </a:fld>
            <a:endParaRPr lang="el-GR" smtClean="0"/>
          </a:p>
        </p:txBody>
      </p:sp>
      <p:sp>
        <p:nvSpPr>
          <p:cNvPr id="4403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71508C6-0A56-4282-B513-743AE6FAEF19}" type="slidenum">
              <a:rPr lang="el-GR" smtClean="0"/>
              <a:pPr/>
              <a:t>13</a:t>
            </a:fld>
            <a:endParaRPr lang="el-GR" smtClean="0"/>
          </a:p>
        </p:txBody>
      </p:sp>
      <p:sp>
        <p:nvSpPr>
          <p:cNvPr id="5325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6C46825-16FD-4AF5-925E-615DFCD23B7F}" type="slidenum">
              <a:rPr lang="el-GR" smtClean="0"/>
              <a:pPr/>
              <a:t>14</a:t>
            </a:fld>
            <a:endParaRPr lang="el-GR" smtClean="0"/>
          </a:p>
        </p:txBody>
      </p:sp>
      <p:sp>
        <p:nvSpPr>
          <p:cNvPr id="5427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l-GR" smtClean="0"/>
              <a:t>Το </a:t>
            </a:r>
            <a:r>
              <a:rPr lang="en-US" smtClean="0"/>
              <a:t>CORALLIA </a:t>
            </a:r>
            <a:r>
              <a:rPr lang="el-GR" smtClean="0"/>
              <a:t>δεν είναι Θερμοκοιτίδα??</a:t>
            </a: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27B05EF-AC33-4B5C-A0BE-4F097B7C2D42}" type="slidenum">
              <a:rPr lang="el-GR" smtClean="0"/>
              <a:pPr/>
              <a:t>16</a:t>
            </a:fld>
            <a:endParaRPr lang="el-GR" smtClean="0"/>
          </a:p>
        </p:txBody>
      </p:sp>
      <p:sp>
        <p:nvSpPr>
          <p:cNvPr id="5529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 eaLnBrk="1" hangingPunct="1"/>
            <a:fld id="{7944135E-D8F2-4873-B15E-9F01833A3786}" type="slidenum">
              <a:rPr lang="el-GR" sz="1200" b="0"/>
              <a:pPr algn="r" eaLnBrk="1" hangingPunct="1"/>
              <a:t>17</a:t>
            </a:fld>
            <a:endParaRPr lang="el-GR" sz="1200" b="0"/>
          </a:p>
        </p:txBody>
      </p:sp>
      <p:sp>
        <p:nvSpPr>
          <p:cNvPr id="5632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8E7EAF0-64F1-454D-AD66-34F0C1FC2F1A}" type="slidenum">
              <a:rPr lang="el-GR" smtClean="0"/>
              <a:pPr/>
              <a:t>18</a:t>
            </a:fld>
            <a:endParaRPr lang="el-GR" smtClean="0"/>
          </a:p>
        </p:txBody>
      </p:sp>
      <p:sp>
        <p:nvSpPr>
          <p:cNvPr id="5734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C5DCBCD-381A-44F0-99DA-C8FC1DB85C64}" type="slidenum">
              <a:rPr lang="el-GR" smtClean="0"/>
              <a:pPr/>
              <a:t>21</a:t>
            </a:fld>
            <a:endParaRPr lang="el-GR" smtClean="0"/>
          </a:p>
        </p:txBody>
      </p:sp>
      <p:sp>
        <p:nvSpPr>
          <p:cNvPr id="5837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 eaLnBrk="1" hangingPunct="1"/>
            <a:fld id="{BF4B8C48-D340-4544-85CD-61253A49AA6A}" type="slidenum">
              <a:rPr lang="el-GR" sz="1200" b="0"/>
              <a:pPr algn="r" eaLnBrk="1" hangingPunct="1"/>
              <a:t>22</a:t>
            </a:fld>
            <a:endParaRPr lang="el-GR" sz="1200" b="0"/>
          </a:p>
        </p:txBody>
      </p:sp>
      <p:sp>
        <p:nvSpPr>
          <p:cNvPr id="5939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FC68F69-EBAA-47A3-A90A-BD935EC5A467}" type="slidenum">
              <a:rPr lang="el-GR" smtClean="0"/>
              <a:pPr/>
              <a:t>27</a:t>
            </a:fld>
            <a:endParaRPr lang="el-GR" smtClean="0"/>
          </a:p>
        </p:txBody>
      </p:sp>
      <p:sp>
        <p:nvSpPr>
          <p:cNvPr id="6041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b="1" smtClean="0"/>
              <a:t>Factoring – Forfaiting</a:t>
            </a:r>
          </a:p>
          <a:p>
            <a:pPr eaLnBrk="1" hangingPunct="1">
              <a:lnSpc>
                <a:spcPct val="90000"/>
              </a:lnSpc>
            </a:pPr>
            <a:r>
              <a:rPr lang="el-GR" b="1" smtClean="0"/>
              <a:t>Χαρακτηριστικά </a:t>
            </a:r>
            <a:r>
              <a:rPr lang="en-US" b="1" smtClean="0"/>
              <a:t>Factoring: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	- </a:t>
            </a:r>
            <a:r>
              <a:rPr lang="el-GR" smtClean="0"/>
              <a:t>Εναλλακτική λύση κάλυψη αναγκών της επιχείρησης σε κεφάλαιο κίνησης με την εκχώρηση των απαιτήσεών της από πελάτες</a:t>
            </a:r>
          </a:p>
          <a:p>
            <a:pPr eaLnBrk="1" hangingPunct="1">
              <a:lnSpc>
                <a:spcPct val="90000"/>
              </a:lnSpc>
            </a:pPr>
            <a:r>
              <a:rPr lang="el-GR" smtClean="0"/>
              <a:t>	  σε μια εταιρεία </a:t>
            </a:r>
            <a:r>
              <a:rPr lang="en-US" smtClean="0"/>
              <a:t>factoring</a:t>
            </a:r>
            <a:endParaRPr lang="el-GR" smtClean="0"/>
          </a:p>
          <a:p>
            <a:pPr eaLnBrk="1" hangingPunct="1">
              <a:lnSpc>
                <a:spcPct val="90000"/>
              </a:lnSpc>
            </a:pPr>
            <a:r>
              <a:rPr lang="el-GR" smtClean="0"/>
              <a:t>	- Η εταιρεία </a:t>
            </a:r>
            <a:r>
              <a:rPr lang="en-US" smtClean="0"/>
              <a:t>factoring </a:t>
            </a:r>
            <a:r>
              <a:rPr lang="el-GR" smtClean="0"/>
              <a:t>αγοράζει τις απαιτήσεις της εταιρείας (τιμολόγια) και αποδίδει το σύνολο ή μέρος της αξίας</a:t>
            </a:r>
          </a:p>
          <a:p>
            <a:pPr eaLnBrk="1" hangingPunct="1">
              <a:lnSpc>
                <a:spcPct val="90000"/>
              </a:lnSpc>
            </a:pPr>
            <a:r>
              <a:rPr lang="el-GR" smtClean="0"/>
              <a:t>	   συνήθως 80-90%</a:t>
            </a:r>
          </a:p>
          <a:p>
            <a:pPr eaLnBrk="1" hangingPunct="1">
              <a:lnSpc>
                <a:spcPct val="90000"/>
              </a:lnSpc>
            </a:pPr>
            <a:r>
              <a:rPr lang="el-GR" smtClean="0"/>
              <a:t>	- Το υπόλοιπο το αποδίδει κατά την εκκαθάριση της συναλλαγής αφού παρακρατήσει το ποσό της προμήθειας (1-2%)</a:t>
            </a:r>
          </a:p>
          <a:p>
            <a:pPr eaLnBrk="1" hangingPunct="1">
              <a:lnSpc>
                <a:spcPct val="90000"/>
              </a:lnSpc>
            </a:pPr>
            <a:r>
              <a:rPr lang="el-GR" smtClean="0"/>
              <a:t> 	   και των προεξοφλητικών τόκων (7-8%)</a:t>
            </a:r>
          </a:p>
          <a:p>
            <a:pPr eaLnBrk="1" hangingPunct="1">
              <a:lnSpc>
                <a:spcPct val="90000"/>
              </a:lnSpc>
            </a:pPr>
            <a:r>
              <a:rPr lang="el-GR" b="1" smtClean="0"/>
              <a:t>Χαρακτηριστικά </a:t>
            </a:r>
            <a:r>
              <a:rPr lang="en-US" b="1" smtClean="0"/>
              <a:t>Forfaiting</a:t>
            </a:r>
            <a:r>
              <a:rPr lang="el-GR" b="1" smtClean="0"/>
              <a:t>:</a:t>
            </a:r>
          </a:p>
          <a:p>
            <a:pPr eaLnBrk="1" hangingPunct="1">
              <a:lnSpc>
                <a:spcPct val="90000"/>
              </a:lnSpc>
            </a:pPr>
            <a:r>
              <a:rPr lang="el-GR" b="1" smtClean="0"/>
              <a:t>	</a:t>
            </a:r>
            <a:r>
              <a:rPr lang="el-GR" smtClean="0"/>
              <a:t>- Αφορά κυρίως απαιτήσεις που προκύπτουν από εξαγωγικές δραστηριότητες</a:t>
            </a:r>
            <a:r>
              <a:rPr lang="el-GR" b="1" smtClean="0"/>
              <a:t> </a:t>
            </a:r>
          </a:p>
          <a:p>
            <a:pPr eaLnBrk="1" hangingPunct="1">
              <a:lnSpc>
                <a:spcPct val="90000"/>
              </a:lnSpc>
            </a:pPr>
            <a:r>
              <a:rPr lang="el-GR" b="1" smtClean="0"/>
              <a:t>	- </a:t>
            </a:r>
            <a:r>
              <a:rPr lang="el-GR" smtClean="0"/>
              <a:t>Μία εταιρεία είσπραξης επιχειρηματικών απαιτήσεων αγοράζει αμετάκλητα από έναν εξαγωγέα τις </a:t>
            </a:r>
          </a:p>
          <a:p>
            <a:pPr eaLnBrk="1" hangingPunct="1">
              <a:lnSpc>
                <a:spcPct val="90000"/>
              </a:lnSpc>
            </a:pPr>
            <a:r>
              <a:rPr lang="el-GR" smtClean="0"/>
              <a:t>	   απαιτήσεις του από ένα αντίστοιχο εισαγωγέα, σε τιμή χαμηλότερη της ονομαστικής και προσπαθεί</a:t>
            </a:r>
          </a:p>
          <a:p>
            <a:pPr eaLnBrk="1" hangingPunct="1">
              <a:lnSpc>
                <a:spcPct val="90000"/>
              </a:lnSpc>
            </a:pPr>
            <a:r>
              <a:rPr lang="el-GR" smtClean="0"/>
              <a:t>	   να εισπράξει την απαίτηση, αναλαμβάνοντας τον κίνδυνο </a:t>
            </a:r>
          </a:p>
          <a:p>
            <a:pPr eaLnBrk="1" hangingPunct="1">
              <a:lnSpc>
                <a:spcPct val="90000"/>
              </a:lnSpc>
            </a:pPr>
            <a:endParaRPr lang="el-GR" b="1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851B7D5-2FC6-4129-A409-058F2BE816DB}" type="slidenum">
              <a:rPr lang="el-GR" smtClean="0"/>
              <a:pPr/>
              <a:t>2</a:t>
            </a:fld>
            <a:endParaRPr lang="el-GR" smtClean="0"/>
          </a:p>
        </p:txBody>
      </p:sp>
      <p:sp>
        <p:nvSpPr>
          <p:cNvPr id="4505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119BEA6-69D8-40F3-98A9-956519F188D6}" type="slidenum">
              <a:rPr lang="el-GR" smtClean="0"/>
              <a:pPr/>
              <a:t>4</a:t>
            </a:fld>
            <a:endParaRPr lang="el-GR" smtClean="0"/>
          </a:p>
        </p:txBody>
      </p:sp>
      <p:sp>
        <p:nvSpPr>
          <p:cNvPr id="4608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l-GR" smtClean="0"/>
              <a:t>Αποκαλούμενες και «ήπιες μορφές» χρηματοδότησης. </a:t>
            </a:r>
            <a:r>
              <a:rPr lang="el-GR" b="1" smtClean="0"/>
              <a:t>Ο κανόνας όμως είναι ότι δεν υπάρχει εύκολη χρηματοδότηση</a:t>
            </a:r>
          </a:p>
          <a:p>
            <a:pPr eaLnBrk="1" hangingPunct="1"/>
            <a:r>
              <a:rPr lang="el-GR" b="1" u="sng" smtClean="0"/>
              <a:t>Ίδια Κεφάλαια:</a:t>
            </a:r>
            <a:r>
              <a:rPr lang="el-GR" smtClean="0"/>
              <a:t> Τα Δικά σας Χρήματα – Χρήματα Συγγενών και Φίλων. </a:t>
            </a:r>
          </a:p>
          <a:p>
            <a:pPr eaLnBrk="1" hangingPunct="1"/>
            <a:r>
              <a:rPr lang="el-GR" b="1" u="sng" smtClean="0"/>
              <a:t>Κίνδυνοι:</a:t>
            </a:r>
            <a:r>
              <a:rPr lang="el-GR" smtClean="0"/>
              <a:t> Συνήθως οδηγεί σε αποτυχία, αν τα χρήματα αυτά δεν αποκτήθηκαν με κόπο. Προβλήματα με συγγενείς και τέλος της φιλίας</a:t>
            </a:r>
          </a:p>
          <a:p>
            <a:pPr eaLnBrk="1" hangingPunct="1"/>
            <a:endParaRPr lang="el-GR" smtClean="0"/>
          </a:p>
          <a:p>
            <a:pPr eaLnBrk="1" hangingPunct="1"/>
            <a:r>
              <a:rPr lang="el-GR" smtClean="0"/>
              <a:t> </a:t>
            </a:r>
          </a:p>
          <a:p>
            <a:pPr eaLnBrk="1" hangingPunct="1"/>
            <a:endParaRPr lang="el-GR" smtClean="0"/>
          </a:p>
          <a:p>
            <a:pPr eaLnBrk="1" hangingPunct="1"/>
            <a:endParaRPr lang="el-GR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45F8BDD-4405-4254-BD24-0078979A899E}" type="slidenum">
              <a:rPr lang="el-GR" smtClean="0"/>
              <a:pPr/>
              <a:t>5</a:t>
            </a:fld>
            <a:endParaRPr lang="el-GR" smtClean="0"/>
          </a:p>
        </p:txBody>
      </p:sp>
      <p:sp>
        <p:nvSpPr>
          <p:cNvPr id="4710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l-GR" smtClean="0"/>
              <a:t>Αποκαλούμενες και «μη ήπιες» μορφές χρηματοδότησης.</a:t>
            </a:r>
          </a:p>
          <a:p>
            <a:pPr eaLnBrk="1" hangingPunct="1"/>
            <a:r>
              <a:rPr lang="el-GR" smtClean="0"/>
              <a:t>Όμως προσοχή: γιατί υπάρχουν πολλοί τρόποι χρηματοδότησης, τόσοι όσοι περίπου είναι και οι τρόποι αποτυχίας</a:t>
            </a:r>
          </a:p>
          <a:p>
            <a:pPr eaLnBrk="1" hangingPunct="1"/>
            <a:r>
              <a:rPr lang="el-GR" b="1" smtClean="0"/>
              <a:t>Χαρακτηριστικά Βραχυπρόθεσμου Τραπεζικού Δανεισμού: </a:t>
            </a:r>
          </a:p>
          <a:p>
            <a:pPr eaLnBrk="1" hangingPunct="1"/>
            <a:r>
              <a:rPr lang="el-GR" smtClean="0"/>
              <a:t>	- Επιτόκια 6-9%</a:t>
            </a:r>
          </a:p>
          <a:p>
            <a:pPr eaLnBrk="1" hangingPunct="1"/>
            <a:r>
              <a:rPr lang="el-GR" smtClean="0"/>
              <a:t>	- Εξάμηνη χρέωση / καταβολή τόκων</a:t>
            </a:r>
          </a:p>
          <a:p>
            <a:pPr eaLnBrk="1" hangingPunct="1"/>
            <a:r>
              <a:rPr lang="el-GR" smtClean="0"/>
              <a:t>	- Προεξόφληση επιταγών</a:t>
            </a:r>
          </a:p>
          <a:p>
            <a:pPr eaLnBrk="1" hangingPunct="1"/>
            <a:r>
              <a:rPr lang="el-GR" b="1" smtClean="0"/>
              <a:t>Χαρακτηριστικά Μακροπρόθεσμου Τραπεζικού Δανεισμού:</a:t>
            </a:r>
            <a:r>
              <a:rPr lang="el-GR" smtClean="0"/>
              <a:t> </a:t>
            </a:r>
          </a:p>
          <a:p>
            <a:pPr eaLnBrk="1" hangingPunct="1"/>
            <a:r>
              <a:rPr lang="el-GR" smtClean="0"/>
              <a:t>	- Μικρότερα Επιτόκια 4-6%, διάρκεια 3-30 χρόνια</a:t>
            </a:r>
          </a:p>
          <a:p>
            <a:pPr eaLnBrk="1" hangingPunct="1"/>
            <a:r>
              <a:rPr lang="el-GR" smtClean="0"/>
              <a:t>	- Περίοδο χάριτος για μη αποπληρωμή χρεολυσίου (κεφαλαίου) 1-2 χρόνια</a:t>
            </a:r>
          </a:p>
          <a:p>
            <a:pPr eaLnBrk="1" hangingPunct="1"/>
            <a:r>
              <a:rPr lang="el-GR" smtClean="0"/>
              <a:t>	- Καταβολή τόκων ανά τρίμηνο</a:t>
            </a:r>
          </a:p>
          <a:p>
            <a:pPr eaLnBrk="1" hangingPunct="1"/>
            <a:r>
              <a:rPr lang="el-GR" smtClean="0"/>
              <a:t>	- Συνήθως ζητούνται πρόσθετες εγγυήσεις και αυξημένα </a:t>
            </a:r>
            <a:r>
              <a:rPr lang="en-US" smtClean="0"/>
              <a:t>spreads </a:t>
            </a:r>
            <a:r>
              <a:rPr lang="el-GR" smtClean="0"/>
              <a:t>για νέους επιχειρηματίες (λόγω χαμηλής</a:t>
            </a:r>
            <a:endParaRPr lang="en-US" smtClean="0"/>
          </a:p>
          <a:p>
            <a:pPr eaLnBrk="1" hangingPunct="1"/>
            <a:r>
              <a:rPr lang="en-US" smtClean="0"/>
              <a:t>           </a:t>
            </a:r>
            <a:r>
              <a:rPr lang="el-GR" smtClean="0"/>
              <a:t>πιστοληπτικής ικανότητας)</a:t>
            </a:r>
          </a:p>
          <a:p>
            <a:pPr eaLnBrk="1" hangingPunct="1"/>
            <a:r>
              <a:rPr lang="el-GR" b="1" smtClean="0"/>
              <a:t>Χαρακτηριστικά Χρηματοδοτικής Μίσθωσης (</a:t>
            </a:r>
            <a:r>
              <a:rPr lang="en-US" b="1" smtClean="0"/>
              <a:t>Leasing):</a:t>
            </a:r>
          </a:p>
          <a:p>
            <a:pPr eaLnBrk="1" hangingPunct="1"/>
            <a:r>
              <a:rPr lang="el-GR" smtClean="0"/>
              <a:t>	- Χρηματοδότηση 100% της επένδυσης</a:t>
            </a:r>
            <a:r>
              <a:rPr lang="en-US" smtClean="0"/>
              <a:t>, </a:t>
            </a:r>
            <a:r>
              <a:rPr lang="el-GR" smtClean="0"/>
              <a:t>χωρίς εγγυήσεις</a:t>
            </a:r>
          </a:p>
          <a:p>
            <a:pPr eaLnBrk="1" hangingPunct="1"/>
            <a:r>
              <a:rPr lang="el-GR" smtClean="0"/>
              <a:t>	- Απλή και γρήγορη διαδικασία</a:t>
            </a:r>
          </a:p>
          <a:p>
            <a:pPr eaLnBrk="1" hangingPunct="1"/>
            <a:r>
              <a:rPr lang="el-GR" smtClean="0"/>
              <a:t>	- Φορολογική έκπτωση μισθωμάτων</a:t>
            </a:r>
          </a:p>
          <a:p>
            <a:pPr eaLnBrk="1" hangingPunct="1"/>
            <a:r>
              <a:rPr lang="el-GR" smtClean="0"/>
              <a:t>	- Διατήρηση πλεονεκτημάτων των επενδυτικών νόμων</a:t>
            </a:r>
          </a:p>
          <a:p>
            <a:pPr eaLnBrk="1" hangingPunct="1"/>
            <a:r>
              <a:rPr lang="el-GR" smtClean="0"/>
              <a:t>	- Απελευθέρωση χρηματικών πόρων με το </a:t>
            </a:r>
            <a:r>
              <a:rPr lang="en-US" smtClean="0"/>
              <a:t>Lease Back </a:t>
            </a:r>
            <a:r>
              <a:rPr lang="el-GR" smtClean="0"/>
              <a:t>ακινήτων</a:t>
            </a:r>
          </a:p>
          <a:p>
            <a:pPr eaLnBrk="1" hangingPunct="1"/>
            <a:r>
              <a:rPr lang="el-GR" smtClean="0"/>
              <a:t>	- Πολύ καλό εργαλείο ειδικά για νέους επιχειρηματίες</a:t>
            </a:r>
          </a:p>
          <a:p>
            <a:pPr eaLnBrk="1" hangingPunct="1"/>
            <a:r>
              <a:rPr lang="el-GR" smtClean="0"/>
              <a:t>	- Δεν επιβαρύνει τους χρηματοοικονομικούς δείκτες δανεισμού της εταιρείας     </a:t>
            </a:r>
            <a:endParaRPr lang="en-US" smtClean="0"/>
          </a:p>
          <a:p>
            <a:pPr eaLnBrk="1" hangingPunct="1"/>
            <a:endParaRPr lang="el-GR" b="1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 eaLnBrk="1" hangingPunct="1"/>
            <a:fld id="{408C7162-5953-4A4E-9DAE-8D89C20F9D9E}" type="slidenum">
              <a:rPr lang="el-GR" sz="1200" b="0"/>
              <a:pPr algn="r" eaLnBrk="1" hangingPunct="1"/>
              <a:t>6</a:t>
            </a:fld>
            <a:endParaRPr lang="el-GR" sz="1200" b="0"/>
          </a:p>
        </p:txBody>
      </p:sp>
      <p:sp>
        <p:nvSpPr>
          <p:cNvPr id="4813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l-GR" smtClean="0"/>
              <a:t>Αποκαλούμενες και «μη ήπιες» μορφές χρηματοδότησης.</a:t>
            </a:r>
          </a:p>
          <a:p>
            <a:pPr eaLnBrk="1" hangingPunct="1"/>
            <a:r>
              <a:rPr lang="el-GR" smtClean="0"/>
              <a:t>Όμως προσοχή: γιατί υπάρχουν πολλοί τρόποι χρηματοδότησης, τόσοι όσοι περίπου είναι και οι τρόποι αποτυχίας</a:t>
            </a:r>
          </a:p>
          <a:p>
            <a:pPr eaLnBrk="1" hangingPunct="1"/>
            <a:r>
              <a:rPr lang="el-GR" b="1" smtClean="0"/>
              <a:t>Χαρακτηριστικά Βραχυπρόθεσμου Τραπεζικού Δανεισμού: </a:t>
            </a:r>
          </a:p>
          <a:p>
            <a:pPr eaLnBrk="1" hangingPunct="1"/>
            <a:r>
              <a:rPr lang="el-GR" smtClean="0"/>
              <a:t>	- Επιτόκια 6-9%</a:t>
            </a:r>
          </a:p>
          <a:p>
            <a:pPr eaLnBrk="1" hangingPunct="1"/>
            <a:r>
              <a:rPr lang="el-GR" smtClean="0"/>
              <a:t>	- Εξάμηνη χρέωση / καταβολή τόκων</a:t>
            </a:r>
          </a:p>
          <a:p>
            <a:pPr eaLnBrk="1" hangingPunct="1"/>
            <a:r>
              <a:rPr lang="el-GR" smtClean="0"/>
              <a:t>	- Προεξόφληση επιταγών</a:t>
            </a:r>
          </a:p>
          <a:p>
            <a:pPr eaLnBrk="1" hangingPunct="1"/>
            <a:r>
              <a:rPr lang="el-GR" b="1" smtClean="0"/>
              <a:t>Χαρακτηριστικά Μακροπρόθεσμου Τραπεζικού Δανεισμού:</a:t>
            </a:r>
            <a:r>
              <a:rPr lang="el-GR" smtClean="0"/>
              <a:t> </a:t>
            </a:r>
          </a:p>
          <a:p>
            <a:pPr eaLnBrk="1" hangingPunct="1"/>
            <a:r>
              <a:rPr lang="el-GR" smtClean="0"/>
              <a:t>	- Μικρότερα Επιτόκια 4-6%, διάρκεια 3-30 χρόνια</a:t>
            </a:r>
          </a:p>
          <a:p>
            <a:pPr eaLnBrk="1" hangingPunct="1"/>
            <a:r>
              <a:rPr lang="el-GR" smtClean="0"/>
              <a:t>	- Περίοδο χάριτος για μη αποπληρωμή χρεολυσίου (κεφαλαίου) 1-2 χρόνια</a:t>
            </a:r>
          </a:p>
          <a:p>
            <a:pPr eaLnBrk="1" hangingPunct="1"/>
            <a:r>
              <a:rPr lang="el-GR" smtClean="0"/>
              <a:t>	- Καταβολή τόκων ανά τρίμηνο</a:t>
            </a:r>
          </a:p>
          <a:p>
            <a:pPr eaLnBrk="1" hangingPunct="1"/>
            <a:r>
              <a:rPr lang="el-GR" smtClean="0"/>
              <a:t>	- Συνήθως ζητούνται πρόσθετες εγγυήσεις και αυξημένα </a:t>
            </a:r>
            <a:r>
              <a:rPr lang="en-US" smtClean="0"/>
              <a:t>spreads </a:t>
            </a:r>
            <a:r>
              <a:rPr lang="el-GR" smtClean="0"/>
              <a:t>για νέους επιχειρηματίες (λόγω χαμηλής</a:t>
            </a:r>
            <a:endParaRPr lang="en-US" smtClean="0"/>
          </a:p>
          <a:p>
            <a:pPr eaLnBrk="1" hangingPunct="1"/>
            <a:r>
              <a:rPr lang="en-US" smtClean="0"/>
              <a:t>           </a:t>
            </a:r>
            <a:r>
              <a:rPr lang="el-GR" smtClean="0"/>
              <a:t>πιστοληπτικής ικανότητας)</a:t>
            </a:r>
          </a:p>
          <a:p>
            <a:pPr eaLnBrk="1" hangingPunct="1"/>
            <a:r>
              <a:rPr lang="el-GR" b="1" smtClean="0"/>
              <a:t>Χαρακτηριστικά Χρηματοδοτικής Μίσθωσης (</a:t>
            </a:r>
            <a:r>
              <a:rPr lang="en-US" b="1" smtClean="0"/>
              <a:t>Leasing):</a:t>
            </a:r>
          </a:p>
          <a:p>
            <a:pPr eaLnBrk="1" hangingPunct="1"/>
            <a:r>
              <a:rPr lang="el-GR" smtClean="0"/>
              <a:t>	- Χρηματοδότηση 100% της επένδυσης</a:t>
            </a:r>
            <a:r>
              <a:rPr lang="en-US" smtClean="0"/>
              <a:t>, </a:t>
            </a:r>
            <a:r>
              <a:rPr lang="el-GR" smtClean="0"/>
              <a:t>χωρίς εγγυήσεις</a:t>
            </a:r>
          </a:p>
          <a:p>
            <a:pPr eaLnBrk="1" hangingPunct="1"/>
            <a:r>
              <a:rPr lang="el-GR" smtClean="0"/>
              <a:t>	- Απλή και γρήγορη διαδικασία</a:t>
            </a:r>
          </a:p>
          <a:p>
            <a:pPr eaLnBrk="1" hangingPunct="1"/>
            <a:r>
              <a:rPr lang="el-GR" smtClean="0"/>
              <a:t>	- Φορολογική έκπτωση μισθωμάτων</a:t>
            </a:r>
          </a:p>
          <a:p>
            <a:pPr eaLnBrk="1" hangingPunct="1"/>
            <a:r>
              <a:rPr lang="el-GR" smtClean="0"/>
              <a:t>	- Διατήρηση πλεονεκτημάτων των επενδυτικών νόμων</a:t>
            </a:r>
          </a:p>
          <a:p>
            <a:pPr eaLnBrk="1" hangingPunct="1"/>
            <a:r>
              <a:rPr lang="el-GR" smtClean="0"/>
              <a:t>	- Απελευθέρωση χρηματικών πόρων με το </a:t>
            </a:r>
            <a:r>
              <a:rPr lang="en-US" smtClean="0"/>
              <a:t>Lease Back </a:t>
            </a:r>
            <a:r>
              <a:rPr lang="el-GR" smtClean="0"/>
              <a:t>ακινήτων</a:t>
            </a:r>
          </a:p>
          <a:p>
            <a:pPr eaLnBrk="1" hangingPunct="1"/>
            <a:r>
              <a:rPr lang="el-GR" smtClean="0"/>
              <a:t>	- Πολύ καλό εργαλείο ειδικά για νέους επιχειρηματίες</a:t>
            </a:r>
          </a:p>
          <a:p>
            <a:pPr eaLnBrk="1" hangingPunct="1"/>
            <a:r>
              <a:rPr lang="el-GR" smtClean="0"/>
              <a:t>	- Δεν επιβαρύνει τους χρηματοοικονομικούς δείκτες δανεισμού της εταιρείας     </a:t>
            </a:r>
            <a:endParaRPr lang="en-US" smtClean="0"/>
          </a:p>
          <a:p>
            <a:pPr eaLnBrk="1" hangingPunct="1"/>
            <a:endParaRPr lang="el-GR" b="1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 eaLnBrk="1" hangingPunct="1"/>
            <a:fld id="{5DC05B79-888F-4904-85DB-668E4C14F415}" type="slidenum">
              <a:rPr lang="el-GR" sz="1200" b="0"/>
              <a:pPr algn="r" eaLnBrk="1" hangingPunct="1"/>
              <a:t>7</a:t>
            </a:fld>
            <a:endParaRPr lang="el-GR" sz="1200" b="0"/>
          </a:p>
        </p:txBody>
      </p:sp>
      <p:sp>
        <p:nvSpPr>
          <p:cNvPr id="4915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l-GR" smtClean="0"/>
              <a:t>Αποκαλούμενες και «μη ήπιες» μορφές χρηματοδότησης.</a:t>
            </a:r>
          </a:p>
          <a:p>
            <a:pPr eaLnBrk="1" hangingPunct="1"/>
            <a:r>
              <a:rPr lang="el-GR" smtClean="0"/>
              <a:t>Όμως προσοχή: γιατί υπάρχουν πολλοί τρόποι χρηματοδότησης, τόσοι όσοι περίπου είναι και οι τρόποι αποτυχίας</a:t>
            </a:r>
          </a:p>
          <a:p>
            <a:pPr eaLnBrk="1" hangingPunct="1"/>
            <a:r>
              <a:rPr lang="el-GR" b="1" smtClean="0"/>
              <a:t>Χαρακτηριστικά Βραχυπρόθεσμου Τραπεζικού Δανεισμού: </a:t>
            </a:r>
          </a:p>
          <a:p>
            <a:pPr eaLnBrk="1" hangingPunct="1"/>
            <a:r>
              <a:rPr lang="el-GR" smtClean="0"/>
              <a:t>	- Επιτόκια 6-9%</a:t>
            </a:r>
          </a:p>
          <a:p>
            <a:pPr eaLnBrk="1" hangingPunct="1"/>
            <a:r>
              <a:rPr lang="el-GR" smtClean="0"/>
              <a:t>	- Εξάμηνη χρέωση / καταβολή τόκων</a:t>
            </a:r>
          </a:p>
          <a:p>
            <a:pPr eaLnBrk="1" hangingPunct="1"/>
            <a:r>
              <a:rPr lang="el-GR" smtClean="0"/>
              <a:t>	- Προεξόφληση επιταγών</a:t>
            </a:r>
          </a:p>
          <a:p>
            <a:pPr eaLnBrk="1" hangingPunct="1"/>
            <a:r>
              <a:rPr lang="el-GR" b="1" smtClean="0"/>
              <a:t>Χαρακτηριστικά Μακροπρόθεσμου Τραπεζικού Δανεισμού:</a:t>
            </a:r>
            <a:r>
              <a:rPr lang="el-GR" smtClean="0"/>
              <a:t> </a:t>
            </a:r>
          </a:p>
          <a:p>
            <a:pPr eaLnBrk="1" hangingPunct="1"/>
            <a:r>
              <a:rPr lang="el-GR" smtClean="0"/>
              <a:t>	- Μικρότερα Επιτόκια 4-6%, διάρκεια 3-30 χρόνια</a:t>
            </a:r>
          </a:p>
          <a:p>
            <a:pPr eaLnBrk="1" hangingPunct="1"/>
            <a:r>
              <a:rPr lang="el-GR" smtClean="0"/>
              <a:t>	- Περίοδο χάριτος για μη αποπληρωμή χρεολυσίου (κεφαλαίου) 1-2 χρόνια</a:t>
            </a:r>
          </a:p>
          <a:p>
            <a:pPr eaLnBrk="1" hangingPunct="1"/>
            <a:r>
              <a:rPr lang="el-GR" smtClean="0"/>
              <a:t>	- Καταβολή τόκων ανά τρίμηνο</a:t>
            </a:r>
          </a:p>
          <a:p>
            <a:pPr eaLnBrk="1" hangingPunct="1"/>
            <a:r>
              <a:rPr lang="el-GR" smtClean="0"/>
              <a:t>	- Συνήθως ζητούνται πρόσθετες εγγυήσεις και αυξημένα </a:t>
            </a:r>
            <a:r>
              <a:rPr lang="en-US" smtClean="0"/>
              <a:t>spreads </a:t>
            </a:r>
            <a:r>
              <a:rPr lang="el-GR" smtClean="0"/>
              <a:t>για νέους επιχειρηματίες (λόγω χαμηλής</a:t>
            </a:r>
            <a:endParaRPr lang="en-US" smtClean="0"/>
          </a:p>
          <a:p>
            <a:pPr eaLnBrk="1" hangingPunct="1"/>
            <a:r>
              <a:rPr lang="en-US" smtClean="0"/>
              <a:t>           </a:t>
            </a:r>
            <a:r>
              <a:rPr lang="el-GR" smtClean="0"/>
              <a:t>πιστοληπτικής ικανότητας)</a:t>
            </a:r>
          </a:p>
          <a:p>
            <a:pPr eaLnBrk="1" hangingPunct="1"/>
            <a:r>
              <a:rPr lang="el-GR" b="1" smtClean="0"/>
              <a:t>Χαρακτηριστικά Χρηματοδοτικής Μίσθωσης (</a:t>
            </a:r>
            <a:r>
              <a:rPr lang="en-US" b="1" smtClean="0"/>
              <a:t>Leasing):</a:t>
            </a:r>
          </a:p>
          <a:p>
            <a:pPr eaLnBrk="1" hangingPunct="1"/>
            <a:r>
              <a:rPr lang="el-GR" smtClean="0"/>
              <a:t>	- Χρηματοδότηση 100% της επένδυσης</a:t>
            </a:r>
            <a:r>
              <a:rPr lang="en-US" smtClean="0"/>
              <a:t>, </a:t>
            </a:r>
            <a:r>
              <a:rPr lang="el-GR" smtClean="0"/>
              <a:t>χωρίς εγγυήσεις</a:t>
            </a:r>
          </a:p>
          <a:p>
            <a:pPr eaLnBrk="1" hangingPunct="1"/>
            <a:r>
              <a:rPr lang="el-GR" smtClean="0"/>
              <a:t>	- Απλή και γρήγορη διαδικασία</a:t>
            </a:r>
          </a:p>
          <a:p>
            <a:pPr eaLnBrk="1" hangingPunct="1"/>
            <a:r>
              <a:rPr lang="el-GR" smtClean="0"/>
              <a:t>	- Φορολογική έκπτωση μισθωμάτων</a:t>
            </a:r>
          </a:p>
          <a:p>
            <a:pPr eaLnBrk="1" hangingPunct="1"/>
            <a:r>
              <a:rPr lang="el-GR" smtClean="0"/>
              <a:t>	- Διατήρηση πλεονεκτημάτων των επενδυτικών νόμων</a:t>
            </a:r>
          </a:p>
          <a:p>
            <a:pPr eaLnBrk="1" hangingPunct="1"/>
            <a:r>
              <a:rPr lang="el-GR" smtClean="0"/>
              <a:t>	- Απελευθέρωση χρηματικών πόρων με το </a:t>
            </a:r>
            <a:r>
              <a:rPr lang="en-US" smtClean="0"/>
              <a:t>Lease Back </a:t>
            </a:r>
            <a:r>
              <a:rPr lang="el-GR" smtClean="0"/>
              <a:t>ακινήτων</a:t>
            </a:r>
          </a:p>
          <a:p>
            <a:pPr eaLnBrk="1" hangingPunct="1"/>
            <a:r>
              <a:rPr lang="el-GR" smtClean="0"/>
              <a:t>	- Πολύ καλό εργαλείο ειδικά για νέους επιχειρηματίες</a:t>
            </a:r>
          </a:p>
          <a:p>
            <a:pPr eaLnBrk="1" hangingPunct="1"/>
            <a:r>
              <a:rPr lang="el-GR" smtClean="0"/>
              <a:t>	- Δεν επιβαρύνει τους χρηματοοικονομικούς δείκτες δανεισμού της εταιρείας     </a:t>
            </a:r>
            <a:endParaRPr lang="en-US" smtClean="0"/>
          </a:p>
          <a:p>
            <a:pPr eaLnBrk="1" hangingPunct="1"/>
            <a:endParaRPr lang="el-GR" b="1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 eaLnBrk="1" hangingPunct="1"/>
            <a:fld id="{6E642D8F-951E-460A-A972-B8ECA1B6EC44}" type="slidenum">
              <a:rPr lang="el-GR" sz="1200" b="0"/>
              <a:pPr algn="r" eaLnBrk="1" hangingPunct="1"/>
              <a:t>8</a:t>
            </a:fld>
            <a:endParaRPr lang="el-GR" sz="1200" b="0"/>
          </a:p>
        </p:txBody>
      </p:sp>
      <p:sp>
        <p:nvSpPr>
          <p:cNvPr id="5017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l-GR" smtClean="0"/>
              <a:t>Αποκαλούμενες και «μη ήπιες» μορφές χρηματοδότησης.</a:t>
            </a:r>
          </a:p>
          <a:p>
            <a:pPr eaLnBrk="1" hangingPunct="1"/>
            <a:r>
              <a:rPr lang="el-GR" smtClean="0"/>
              <a:t>Όμως προσοχή: γιατί υπάρχουν πολλοί τρόποι χρηματοδότησης, τόσοι όσοι περίπου είναι και οι τρόποι αποτυχίας</a:t>
            </a:r>
          </a:p>
          <a:p>
            <a:pPr eaLnBrk="1" hangingPunct="1"/>
            <a:r>
              <a:rPr lang="el-GR" b="1" smtClean="0"/>
              <a:t>Χαρακτηριστικά Βραχυπρόθεσμου Τραπεζικού Δανεισμού: </a:t>
            </a:r>
          </a:p>
          <a:p>
            <a:pPr eaLnBrk="1" hangingPunct="1"/>
            <a:r>
              <a:rPr lang="el-GR" smtClean="0"/>
              <a:t>	- Επιτόκια 6-9%</a:t>
            </a:r>
          </a:p>
          <a:p>
            <a:pPr eaLnBrk="1" hangingPunct="1"/>
            <a:r>
              <a:rPr lang="el-GR" smtClean="0"/>
              <a:t>	- Εξάμηνη χρέωση / καταβολή τόκων</a:t>
            </a:r>
          </a:p>
          <a:p>
            <a:pPr eaLnBrk="1" hangingPunct="1"/>
            <a:r>
              <a:rPr lang="el-GR" smtClean="0"/>
              <a:t>	- Προεξόφληση επιταγών</a:t>
            </a:r>
          </a:p>
          <a:p>
            <a:pPr eaLnBrk="1" hangingPunct="1"/>
            <a:r>
              <a:rPr lang="el-GR" b="1" smtClean="0"/>
              <a:t>Χαρακτηριστικά Μακροπρόθεσμου Τραπεζικού Δανεισμού:</a:t>
            </a:r>
            <a:r>
              <a:rPr lang="el-GR" smtClean="0"/>
              <a:t> </a:t>
            </a:r>
          </a:p>
          <a:p>
            <a:pPr eaLnBrk="1" hangingPunct="1"/>
            <a:r>
              <a:rPr lang="el-GR" smtClean="0"/>
              <a:t>	- Μικρότερα Επιτόκια 4-6%, διάρκεια 3-30 χρόνια</a:t>
            </a:r>
          </a:p>
          <a:p>
            <a:pPr eaLnBrk="1" hangingPunct="1"/>
            <a:r>
              <a:rPr lang="el-GR" smtClean="0"/>
              <a:t>	- Περίοδο χάριτος για μη αποπληρωμή χρεολυσίου (κεφαλαίου) 1-2 χρόνια</a:t>
            </a:r>
          </a:p>
          <a:p>
            <a:pPr eaLnBrk="1" hangingPunct="1"/>
            <a:r>
              <a:rPr lang="el-GR" smtClean="0"/>
              <a:t>	- Καταβολή τόκων ανά τρίμηνο</a:t>
            </a:r>
          </a:p>
          <a:p>
            <a:pPr eaLnBrk="1" hangingPunct="1"/>
            <a:r>
              <a:rPr lang="el-GR" smtClean="0"/>
              <a:t>	- Συνήθως ζητούνται πρόσθετες εγγυήσεις και αυξημένα </a:t>
            </a:r>
            <a:r>
              <a:rPr lang="en-US" smtClean="0"/>
              <a:t>spreads </a:t>
            </a:r>
            <a:r>
              <a:rPr lang="el-GR" smtClean="0"/>
              <a:t>για νέους επιχειρηματίες (λόγω χαμηλής</a:t>
            </a:r>
            <a:endParaRPr lang="en-US" smtClean="0"/>
          </a:p>
          <a:p>
            <a:pPr eaLnBrk="1" hangingPunct="1"/>
            <a:r>
              <a:rPr lang="en-US" smtClean="0"/>
              <a:t>           </a:t>
            </a:r>
            <a:r>
              <a:rPr lang="el-GR" smtClean="0"/>
              <a:t>πιστοληπτικής ικανότητας)</a:t>
            </a:r>
          </a:p>
          <a:p>
            <a:pPr eaLnBrk="1" hangingPunct="1"/>
            <a:r>
              <a:rPr lang="el-GR" b="1" smtClean="0"/>
              <a:t>Χαρακτηριστικά Χρηματοδοτικής Μίσθωσης (</a:t>
            </a:r>
            <a:r>
              <a:rPr lang="en-US" b="1" smtClean="0"/>
              <a:t>Leasing):</a:t>
            </a:r>
          </a:p>
          <a:p>
            <a:pPr eaLnBrk="1" hangingPunct="1"/>
            <a:r>
              <a:rPr lang="el-GR" smtClean="0"/>
              <a:t>	- Χρηματοδότηση 100% της επένδυσης</a:t>
            </a:r>
            <a:r>
              <a:rPr lang="en-US" smtClean="0"/>
              <a:t>, </a:t>
            </a:r>
            <a:r>
              <a:rPr lang="el-GR" smtClean="0"/>
              <a:t>χωρίς εγγυήσεις</a:t>
            </a:r>
          </a:p>
          <a:p>
            <a:pPr eaLnBrk="1" hangingPunct="1"/>
            <a:r>
              <a:rPr lang="el-GR" smtClean="0"/>
              <a:t>	- Απλή και γρήγορη διαδικασία</a:t>
            </a:r>
          </a:p>
          <a:p>
            <a:pPr eaLnBrk="1" hangingPunct="1"/>
            <a:r>
              <a:rPr lang="el-GR" smtClean="0"/>
              <a:t>	- Φορολογική έκπτωση μισθωμάτων</a:t>
            </a:r>
          </a:p>
          <a:p>
            <a:pPr eaLnBrk="1" hangingPunct="1"/>
            <a:r>
              <a:rPr lang="el-GR" smtClean="0"/>
              <a:t>	- Διατήρηση πλεονεκτημάτων των επενδυτικών νόμων</a:t>
            </a:r>
          </a:p>
          <a:p>
            <a:pPr eaLnBrk="1" hangingPunct="1"/>
            <a:r>
              <a:rPr lang="el-GR" smtClean="0"/>
              <a:t>	- Απελευθέρωση χρηματικών πόρων με το </a:t>
            </a:r>
            <a:r>
              <a:rPr lang="en-US" smtClean="0"/>
              <a:t>Lease Back </a:t>
            </a:r>
            <a:r>
              <a:rPr lang="el-GR" smtClean="0"/>
              <a:t>ακινήτων</a:t>
            </a:r>
          </a:p>
          <a:p>
            <a:pPr eaLnBrk="1" hangingPunct="1"/>
            <a:r>
              <a:rPr lang="el-GR" smtClean="0"/>
              <a:t>	- Πολύ καλό εργαλείο ειδικά για νέους επιχειρηματίες</a:t>
            </a:r>
          </a:p>
          <a:p>
            <a:pPr eaLnBrk="1" hangingPunct="1"/>
            <a:r>
              <a:rPr lang="el-GR" smtClean="0"/>
              <a:t>	- Δεν επιβαρύνει τους χρηματοοικονομικούς δείκτες δανεισμού της εταιρείας     </a:t>
            </a:r>
            <a:endParaRPr lang="en-US" smtClean="0"/>
          </a:p>
          <a:p>
            <a:pPr eaLnBrk="1" hangingPunct="1"/>
            <a:endParaRPr lang="el-GR" b="1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 eaLnBrk="1" hangingPunct="1"/>
            <a:fld id="{95A9E244-C5A5-443D-80E4-5B03AE54D80C}" type="slidenum">
              <a:rPr lang="el-GR" sz="1200" b="0"/>
              <a:pPr algn="r" eaLnBrk="1" hangingPunct="1"/>
              <a:t>9</a:t>
            </a:fld>
            <a:endParaRPr lang="el-GR" sz="1200" b="0"/>
          </a:p>
        </p:txBody>
      </p:sp>
      <p:sp>
        <p:nvSpPr>
          <p:cNvPr id="5120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l-GR" smtClean="0"/>
              <a:t>Αποκαλούμενες και «μη ήπιες» μορφές χρηματοδότησης.</a:t>
            </a:r>
          </a:p>
          <a:p>
            <a:pPr eaLnBrk="1" hangingPunct="1"/>
            <a:r>
              <a:rPr lang="el-GR" smtClean="0"/>
              <a:t>Όμως προσοχή: γιατί υπάρχουν πολλοί τρόποι χρηματοδότησης, τόσοι όσοι περίπου είναι και οι τρόποι αποτυχίας</a:t>
            </a:r>
          </a:p>
          <a:p>
            <a:pPr eaLnBrk="1" hangingPunct="1"/>
            <a:r>
              <a:rPr lang="el-GR" b="1" smtClean="0"/>
              <a:t>Χαρακτηριστικά Βραχυπρόθεσμου Τραπεζικού Δανεισμού: </a:t>
            </a:r>
          </a:p>
          <a:p>
            <a:pPr eaLnBrk="1" hangingPunct="1"/>
            <a:r>
              <a:rPr lang="el-GR" smtClean="0"/>
              <a:t>	- Επιτόκια 6-9%</a:t>
            </a:r>
          </a:p>
          <a:p>
            <a:pPr eaLnBrk="1" hangingPunct="1"/>
            <a:r>
              <a:rPr lang="el-GR" smtClean="0"/>
              <a:t>	- Εξάμηνη χρέωση / καταβολή τόκων</a:t>
            </a:r>
          </a:p>
          <a:p>
            <a:pPr eaLnBrk="1" hangingPunct="1"/>
            <a:r>
              <a:rPr lang="el-GR" smtClean="0"/>
              <a:t>	- Προεξόφληση επιταγών</a:t>
            </a:r>
          </a:p>
          <a:p>
            <a:pPr eaLnBrk="1" hangingPunct="1"/>
            <a:r>
              <a:rPr lang="el-GR" b="1" smtClean="0"/>
              <a:t>Χαρακτηριστικά Μακροπρόθεσμου Τραπεζικού Δανεισμού:</a:t>
            </a:r>
            <a:r>
              <a:rPr lang="el-GR" smtClean="0"/>
              <a:t> </a:t>
            </a:r>
          </a:p>
          <a:p>
            <a:pPr eaLnBrk="1" hangingPunct="1"/>
            <a:r>
              <a:rPr lang="el-GR" smtClean="0"/>
              <a:t>	- Μικρότερα Επιτόκια 4-6%, διάρκεια 3-30 χρόνια</a:t>
            </a:r>
          </a:p>
          <a:p>
            <a:pPr eaLnBrk="1" hangingPunct="1"/>
            <a:r>
              <a:rPr lang="el-GR" smtClean="0"/>
              <a:t>	- Περίοδο χάριτος για μη αποπληρωμή χρεολυσίου (κεφαλαίου) 1-2 χρόνια</a:t>
            </a:r>
          </a:p>
          <a:p>
            <a:pPr eaLnBrk="1" hangingPunct="1"/>
            <a:r>
              <a:rPr lang="el-GR" smtClean="0"/>
              <a:t>	- Καταβολή τόκων ανά τρίμηνο</a:t>
            </a:r>
          </a:p>
          <a:p>
            <a:pPr eaLnBrk="1" hangingPunct="1"/>
            <a:r>
              <a:rPr lang="el-GR" smtClean="0"/>
              <a:t>	- Συνήθως ζητούνται πρόσθετες εγγυήσεις και αυξημένα </a:t>
            </a:r>
            <a:r>
              <a:rPr lang="en-US" smtClean="0"/>
              <a:t>spreads </a:t>
            </a:r>
            <a:r>
              <a:rPr lang="el-GR" smtClean="0"/>
              <a:t>για νέους επιχειρηματίες (λόγω χαμηλής</a:t>
            </a:r>
            <a:endParaRPr lang="en-US" smtClean="0"/>
          </a:p>
          <a:p>
            <a:pPr eaLnBrk="1" hangingPunct="1"/>
            <a:r>
              <a:rPr lang="en-US" smtClean="0"/>
              <a:t>           </a:t>
            </a:r>
            <a:r>
              <a:rPr lang="el-GR" smtClean="0"/>
              <a:t>πιστοληπτικής ικανότητας)</a:t>
            </a:r>
          </a:p>
          <a:p>
            <a:pPr eaLnBrk="1" hangingPunct="1"/>
            <a:r>
              <a:rPr lang="el-GR" b="1" smtClean="0"/>
              <a:t>Χαρακτηριστικά Χρηματοδοτικής Μίσθωσης (</a:t>
            </a:r>
            <a:r>
              <a:rPr lang="en-US" b="1" smtClean="0"/>
              <a:t>Leasing):</a:t>
            </a:r>
          </a:p>
          <a:p>
            <a:pPr eaLnBrk="1" hangingPunct="1"/>
            <a:r>
              <a:rPr lang="el-GR" smtClean="0"/>
              <a:t>	- Χρηματοδότηση 100% της επένδυσης</a:t>
            </a:r>
            <a:r>
              <a:rPr lang="en-US" smtClean="0"/>
              <a:t>, </a:t>
            </a:r>
            <a:r>
              <a:rPr lang="el-GR" smtClean="0"/>
              <a:t>χωρίς εγγυήσεις</a:t>
            </a:r>
          </a:p>
          <a:p>
            <a:pPr eaLnBrk="1" hangingPunct="1"/>
            <a:r>
              <a:rPr lang="el-GR" smtClean="0"/>
              <a:t>	- Απλή και γρήγορη διαδικασία</a:t>
            </a:r>
          </a:p>
          <a:p>
            <a:pPr eaLnBrk="1" hangingPunct="1"/>
            <a:r>
              <a:rPr lang="el-GR" smtClean="0"/>
              <a:t>	- Φορολογική έκπτωση μισθωμάτων</a:t>
            </a:r>
          </a:p>
          <a:p>
            <a:pPr eaLnBrk="1" hangingPunct="1"/>
            <a:r>
              <a:rPr lang="el-GR" smtClean="0"/>
              <a:t>	- Διατήρηση πλεονεκτημάτων των επενδυτικών νόμων</a:t>
            </a:r>
          </a:p>
          <a:p>
            <a:pPr eaLnBrk="1" hangingPunct="1"/>
            <a:r>
              <a:rPr lang="el-GR" smtClean="0"/>
              <a:t>	- Απελευθέρωση χρηματικών πόρων με το </a:t>
            </a:r>
            <a:r>
              <a:rPr lang="en-US" smtClean="0"/>
              <a:t>Lease Back </a:t>
            </a:r>
            <a:r>
              <a:rPr lang="el-GR" smtClean="0"/>
              <a:t>ακινήτων</a:t>
            </a:r>
          </a:p>
          <a:p>
            <a:pPr eaLnBrk="1" hangingPunct="1"/>
            <a:r>
              <a:rPr lang="el-GR" smtClean="0"/>
              <a:t>	- Πολύ καλό εργαλείο ειδικά για νέους επιχειρηματίες</a:t>
            </a:r>
          </a:p>
          <a:p>
            <a:pPr eaLnBrk="1" hangingPunct="1"/>
            <a:r>
              <a:rPr lang="el-GR" smtClean="0"/>
              <a:t>	- Δεν επιβαρύνει τους χρηματοοικονομικούς δείκτες δανεισμού της εταιρείας     </a:t>
            </a:r>
            <a:endParaRPr lang="en-US" smtClean="0"/>
          </a:p>
          <a:p>
            <a:pPr eaLnBrk="1" hangingPunct="1"/>
            <a:endParaRPr lang="el-GR" b="1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17DD5AD-D7E1-4460-9DFF-C343D230CEB1}" type="slidenum">
              <a:rPr lang="el-GR" smtClean="0"/>
              <a:pPr/>
              <a:t>10</a:t>
            </a:fld>
            <a:endParaRPr lang="el-GR" smtClean="0"/>
          </a:p>
        </p:txBody>
      </p:sp>
      <p:sp>
        <p:nvSpPr>
          <p:cNvPr id="5222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-6350" y="20638"/>
            <a:ext cx="9144000" cy="6858000"/>
            <a:chOff x="0" y="0"/>
            <a:chExt cx="5760" cy="4320"/>
          </a:xfrm>
        </p:grpSpPr>
        <p:sp>
          <p:nvSpPr>
            <p:cNvPr id="5" name="Freeform 3"/>
            <p:cNvSpPr>
              <a:spLocks/>
            </p:cNvSpPr>
            <p:nvPr/>
          </p:nvSpPr>
          <p:spPr bwMode="hidden">
            <a:xfrm>
              <a:off x="0" y="3072"/>
              <a:ext cx="5760" cy="1248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l">
                <a:defRPr/>
              </a:pPr>
              <a:endParaRPr lang="el-GR"/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hidden">
            <a:xfrm>
              <a:off x="0" y="0"/>
              <a:ext cx="5760" cy="3072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l">
                <a:defRPr/>
              </a:pPr>
              <a:endParaRPr lang="el-GR"/>
            </a:p>
          </p:txBody>
        </p:sp>
      </p:grpSp>
      <p:sp>
        <p:nvSpPr>
          <p:cNvPr id="7" name="Freeform 5"/>
          <p:cNvSpPr>
            <a:spLocks/>
          </p:cNvSpPr>
          <p:nvPr/>
        </p:nvSpPr>
        <p:spPr bwMode="hidden">
          <a:xfrm>
            <a:off x="6242050" y="6269038"/>
            <a:ext cx="2895600" cy="609600"/>
          </a:xfrm>
          <a:custGeom>
            <a:avLst/>
            <a:gdLst/>
            <a:ahLst/>
            <a:cxnLst>
              <a:cxn ang="0">
                <a:pos x="5748" y="246"/>
              </a:cxn>
              <a:cxn ang="0">
                <a:pos x="0" y="246"/>
              </a:cxn>
              <a:cxn ang="0">
                <a:pos x="0" y="0"/>
              </a:cxn>
              <a:cxn ang="0">
                <a:pos x="5748" y="0"/>
              </a:cxn>
              <a:cxn ang="0">
                <a:pos x="5748" y="246"/>
              </a:cxn>
              <a:cxn ang="0">
                <a:pos x="5748" y="246"/>
              </a:cxn>
            </a:cxnLst>
            <a:rect l="0" t="0" r="r" b="b"/>
            <a:pathLst>
              <a:path w="5748" h="246">
                <a:moveTo>
                  <a:pt x="5748" y="246"/>
                </a:moveTo>
                <a:lnTo>
                  <a:pt x="0" y="246"/>
                </a:lnTo>
                <a:lnTo>
                  <a:pt x="0" y="0"/>
                </a:lnTo>
                <a:lnTo>
                  <a:pt x="5748" y="0"/>
                </a:lnTo>
                <a:lnTo>
                  <a:pt x="5748" y="246"/>
                </a:lnTo>
                <a:lnTo>
                  <a:pt x="5748" y="246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pPr algn="l">
              <a:defRPr/>
            </a:pPr>
            <a:endParaRPr lang="el-GR"/>
          </a:p>
        </p:txBody>
      </p:sp>
      <p:grpSp>
        <p:nvGrpSpPr>
          <p:cNvPr id="8" name="Group 6"/>
          <p:cNvGrpSpPr>
            <a:grpSpLocks/>
          </p:cNvGrpSpPr>
          <p:nvPr/>
        </p:nvGrpSpPr>
        <p:grpSpPr bwMode="auto">
          <a:xfrm>
            <a:off x="-1588" y="6034088"/>
            <a:ext cx="7845426" cy="850900"/>
            <a:chOff x="0" y="3792"/>
            <a:chExt cx="4942" cy="536"/>
          </a:xfrm>
        </p:grpSpPr>
        <p:sp>
          <p:nvSpPr>
            <p:cNvPr id="9" name="Freeform 7"/>
            <p:cNvSpPr>
              <a:spLocks/>
            </p:cNvSpPr>
            <p:nvPr userDrawn="1"/>
          </p:nvSpPr>
          <p:spPr bwMode="ltGray">
            <a:xfrm>
              <a:off x="1488" y="3792"/>
              <a:ext cx="3240" cy="536"/>
            </a:xfrm>
            <a:custGeom>
              <a:avLst/>
              <a:gdLst/>
              <a:ahLst/>
              <a:cxnLst>
                <a:cxn ang="0">
                  <a:pos x="3132" y="469"/>
                </a:cxn>
                <a:cxn ang="0">
                  <a:pos x="2995" y="395"/>
                </a:cxn>
                <a:cxn ang="0">
                  <a:pos x="2911" y="375"/>
                </a:cxn>
                <a:cxn ang="0">
                  <a:pos x="2678" y="228"/>
                </a:cxn>
                <a:cxn ang="0">
                  <a:pos x="2553" y="74"/>
                </a:cxn>
                <a:cxn ang="0">
                  <a:pos x="2457" y="7"/>
                </a:cxn>
                <a:cxn ang="0">
                  <a:pos x="2403" y="47"/>
                </a:cxn>
                <a:cxn ang="0">
                  <a:pos x="2289" y="74"/>
                </a:cxn>
                <a:cxn ang="0">
                  <a:pos x="2134" y="74"/>
                </a:cxn>
                <a:cxn ang="0">
                  <a:pos x="2044" y="128"/>
                </a:cxn>
                <a:cxn ang="0">
                  <a:pos x="1775" y="222"/>
                </a:cxn>
                <a:cxn ang="0">
                  <a:pos x="1602" y="181"/>
                </a:cxn>
                <a:cxn ang="0">
                  <a:pos x="1560" y="101"/>
                </a:cxn>
                <a:cxn ang="0">
                  <a:pos x="1542" y="87"/>
                </a:cxn>
                <a:cxn ang="0">
                  <a:pos x="1446" y="60"/>
                </a:cxn>
                <a:cxn ang="0">
                  <a:pos x="1375" y="74"/>
                </a:cxn>
                <a:cxn ang="0">
                  <a:pos x="1309" y="87"/>
                </a:cxn>
                <a:cxn ang="0">
                  <a:pos x="1243" y="13"/>
                </a:cxn>
                <a:cxn ang="0">
                  <a:pos x="1225" y="0"/>
                </a:cxn>
                <a:cxn ang="0">
                  <a:pos x="1189" y="0"/>
                </a:cxn>
                <a:cxn ang="0">
                  <a:pos x="1106" y="34"/>
                </a:cxn>
                <a:cxn ang="0">
                  <a:pos x="1106" y="34"/>
                </a:cxn>
                <a:cxn ang="0">
                  <a:pos x="1094" y="40"/>
                </a:cxn>
                <a:cxn ang="0">
                  <a:pos x="1070" y="54"/>
                </a:cxn>
                <a:cxn ang="0">
                  <a:pos x="1034" y="74"/>
                </a:cxn>
                <a:cxn ang="0">
                  <a:pos x="1004" y="74"/>
                </a:cxn>
                <a:cxn ang="0">
                  <a:pos x="986" y="74"/>
                </a:cxn>
                <a:cxn ang="0">
                  <a:pos x="956" y="81"/>
                </a:cxn>
                <a:cxn ang="0">
                  <a:pos x="920" y="94"/>
                </a:cxn>
                <a:cxn ang="0">
                  <a:pos x="884" y="107"/>
                </a:cxn>
                <a:cxn ang="0">
                  <a:pos x="843" y="128"/>
                </a:cxn>
                <a:cxn ang="0">
                  <a:pos x="813" y="141"/>
                </a:cxn>
                <a:cxn ang="0">
                  <a:pos x="789" y="148"/>
                </a:cxn>
                <a:cxn ang="0">
                  <a:pos x="783" y="154"/>
                </a:cxn>
                <a:cxn ang="0">
                  <a:pos x="556" y="228"/>
                </a:cxn>
                <a:cxn ang="0">
                  <a:pos x="394" y="294"/>
                </a:cxn>
                <a:cxn ang="0">
                  <a:pos x="107" y="462"/>
                </a:cxn>
                <a:cxn ang="0">
                  <a:pos x="0" y="536"/>
                </a:cxn>
                <a:cxn ang="0">
                  <a:pos x="3240" y="536"/>
                </a:cxn>
                <a:cxn ang="0">
                  <a:pos x="3132" y="469"/>
                </a:cxn>
                <a:cxn ang="0">
                  <a:pos x="3132" y="469"/>
                </a:cxn>
              </a:cxnLst>
              <a:rect l="0" t="0" r="r" b="b"/>
              <a:pathLst>
                <a:path w="3240" h="536">
                  <a:moveTo>
                    <a:pt x="3132" y="469"/>
                  </a:moveTo>
                  <a:lnTo>
                    <a:pt x="2995" y="395"/>
                  </a:lnTo>
                  <a:lnTo>
                    <a:pt x="2911" y="375"/>
                  </a:lnTo>
                  <a:lnTo>
                    <a:pt x="2678" y="228"/>
                  </a:lnTo>
                  <a:lnTo>
                    <a:pt x="2553" y="74"/>
                  </a:lnTo>
                  <a:lnTo>
                    <a:pt x="2457" y="7"/>
                  </a:lnTo>
                  <a:lnTo>
                    <a:pt x="2403" y="47"/>
                  </a:lnTo>
                  <a:lnTo>
                    <a:pt x="2289" y="74"/>
                  </a:lnTo>
                  <a:lnTo>
                    <a:pt x="2134" y="74"/>
                  </a:lnTo>
                  <a:lnTo>
                    <a:pt x="2044" y="128"/>
                  </a:lnTo>
                  <a:lnTo>
                    <a:pt x="1775" y="222"/>
                  </a:lnTo>
                  <a:lnTo>
                    <a:pt x="1602" y="181"/>
                  </a:lnTo>
                  <a:lnTo>
                    <a:pt x="1560" y="101"/>
                  </a:lnTo>
                  <a:lnTo>
                    <a:pt x="1542" y="87"/>
                  </a:lnTo>
                  <a:lnTo>
                    <a:pt x="1446" y="60"/>
                  </a:lnTo>
                  <a:lnTo>
                    <a:pt x="1375" y="74"/>
                  </a:lnTo>
                  <a:lnTo>
                    <a:pt x="1309" y="87"/>
                  </a:lnTo>
                  <a:lnTo>
                    <a:pt x="1243" y="13"/>
                  </a:lnTo>
                  <a:lnTo>
                    <a:pt x="1225" y="0"/>
                  </a:lnTo>
                  <a:lnTo>
                    <a:pt x="1189" y="0"/>
                  </a:lnTo>
                  <a:lnTo>
                    <a:pt x="1106" y="34"/>
                  </a:lnTo>
                  <a:lnTo>
                    <a:pt x="1106" y="34"/>
                  </a:lnTo>
                  <a:lnTo>
                    <a:pt x="1094" y="40"/>
                  </a:lnTo>
                  <a:lnTo>
                    <a:pt x="1070" y="54"/>
                  </a:lnTo>
                  <a:lnTo>
                    <a:pt x="1034" y="74"/>
                  </a:lnTo>
                  <a:lnTo>
                    <a:pt x="1004" y="74"/>
                  </a:lnTo>
                  <a:lnTo>
                    <a:pt x="986" y="74"/>
                  </a:lnTo>
                  <a:lnTo>
                    <a:pt x="956" y="81"/>
                  </a:lnTo>
                  <a:lnTo>
                    <a:pt x="920" y="94"/>
                  </a:lnTo>
                  <a:lnTo>
                    <a:pt x="884" y="107"/>
                  </a:lnTo>
                  <a:lnTo>
                    <a:pt x="843" y="128"/>
                  </a:lnTo>
                  <a:lnTo>
                    <a:pt x="813" y="141"/>
                  </a:lnTo>
                  <a:lnTo>
                    <a:pt x="789" y="148"/>
                  </a:lnTo>
                  <a:lnTo>
                    <a:pt x="783" y="154"/>
                  </a:lnTo>
                  <a:lnTo>
                    <a:pt x="556" y="228"/>
                  </a:lnTo>
                  <a:lnTo>
                    <a:pt x="394" y="294"/>
                  </a:lnTo>
                  <a:lnTo>
                    <a:pt x="107" y="462"/>
                  </a:lnTo>
                  <a:lnTo>
                    <a:pt x="0" y="536"/>
                  </a:lnTo>
                  <a:lnTo>
                    <a:pt x="3240" y="536"/>
                  </a:lnTo>
                  <a:lnTo>
                    <a:pt x="3132" y="469"/>
                  </a:lnTo>
                  <a:lnTo>
                    <a:pt x="3132" y="469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l">
                <a:defRPr/>
              </a:pPr>
              <a:endParaRPr lang="el-GR"/>
            </a:p>
          </p:txBody>
        </p:sp>
        <p:grpSp>
          <p:nvGrpSpPr>
            <p:cNvPr id="10" name="Group 8"/>
            <p:cNvGrpSpPr>
              <a:grpSpLocks/>
            </p:cNvGrpSpPr>
            <p:nvPr userDrawn="1"/>
          </p:nvGrpSpPr>
          <p:grpSpPr bwMode="auto">
            <a:xfrm>
              <a:off x="2486" y="3792"/>
              <a:ext cx="2456" cy="536"/>
              <a:chOff x="2486" y="3792"/>
              <a:chExt cx="2456" cy="536"/>
            </a:xfrm>
          </p:grpSpPr>
          <p:sp>
            <p:nvSpPr>
              <p:cNvPr id="12" name="Freeform 9"/>
              <p:cNvSpPr>
                <a:spLocks/>
              </p:cNvSpPr>
              <p:nvPr userDrawn="1"/>
            </p:nvSpPr>
            <p:spPr bwMode="ltGray">
              <a:xfrm>
                <a:off x="3948" y="3799"/>
                <a:ext cx="994" cy="529"/>
              </a:xfrm>
              <a:custGeom>
                <a:avLst/>
                <a:gdLst/>
                <a:ahLst/>
                <a:cxnLst>
                  <a:cxn ang="0">
                    <a:pos x="636" y="373"/>
                  </a:cxn>
                  <a:cxn ang="0">
                    <a:pos x="495" y="370"/>
                  </a:cxn>
                  <a:cxn ang="0">
                    <a:pos x="280" y="249"/>
                  </a:cxn>
                  <a:cxn ang="0">
                    <a:pos x="127" y="66"/>
                  </a:cxn>
                  <a:cxn ang="0">
                    <a:pos x="0" y="0"/>
                  </a:cxn>
                  <a:cxn ang="0">
                    <a:pos x="22" y="26"/>
                  </a:cxn>
                  <a:cxn ang="0">
                    <a:pos x="0" y="65"/>
                  </a:cxn>
                  <a:cxn ang="0">
                    <a:pos x="30" y="119"/>
                  </a:cxn>
                  <a:cxn ang="0">
                    <a:pos x="75" y="243"/>
                  </a:cxn>
                  <a:cxn ang="0">
                    <a:pos x="45" y="422"/>
                  </a:cxn>
                  <a:cxn ang="0">
                    <a:pos x="200" y="329"/>
                  </a:cxn>
                  <a:cxn ang="0">
                    <a:pos x="592" y="527"/>
                  </a:cxn>
                  <a:cxn ang="0">
                    <a:pos x="994" y="529"/>
                  </a:cxn>
                  <a:cxn ang="0">
                    <a:pos x="828" y="473"/>
                  </a:cxn>
                  <a:cxn ang="0">
                    <a:pos x="636" y="373"/>
                  </a:cxn>
                </a:cxnLst>
                <a:rect l="0" t="0" r="r" b="b"/>
                <a:pathLst>
                  <a:path w="994" h="529">
                    <a:moveTo>
                      <a:pt x="636" y="373"/>
                    </a:moveTo>
                    <a:lnTo>
                      <a:pt x="495" y="370"/>
                    </a:lnTo>
                    <a:lnTo>
                      <a:pt x="280" y="249"/>
                    </a:lnTo>
                    <a:lnTo>
                      <a:pt x="127" y="66"/>
                    </a:lnTo>
                    <a:lnTo>
                      <a:pt x="0" y="0"/>
                    </a:lnTo>
                    <a:lnTo>
                      <a:pt x="22" y="26"/>
                    </a:lnTo>
                    <a:lnTo>
                      <a:pt x="0" y="65"/>
                    </a:lnTo>
                    <a:lnTo>
                      <a:pt x="30" y="119"/>
                    </a:lnTo>
                    <a:lnTo>
                      <a:pt x="75" y="243"/>
                    </a:lnTo>
                    <a:lnTo>
                      <a:pt x="45" y="422"/>
                    </a:lnTo>
                    <a:lnTo>
                      <a:pt x="200" y="329"/>
                    </a:lnTo>
                    <a:lnTo>
                      <a:pt x="592" y="527"/>
                    </a:lnTo>
                    <a:lnTo>
                      <a:pt x="994" y="529"/>
                    </a:lnTo>
                    <a:lnTo>
                      <a:pt x="828" y="473"/>
                    </a:lnTo>
                    <a:lnTo>
                      <a:pt x="636" y="373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l">
                  <a:defRPr/>
                </a:pPr>
                <a:endParaRPr lang="el-GR"/>
              </a:p>
            </p:txBody>
          </p:sp>
          <p:sp>
            <p:nvSpPr>
              <p:cNvPr id="13" name="Freeform 10"/>
              <p:cNvSpPr>
                <a:spLocks/>
              </p:cNvSpPr>
              <p:nvPr userDrawn="1"/>
            </p:nvSpPr>
            <p:spPr bwMode="ltGray">
              <a:xfrm>
                <a:off x="2677" y="3792"/>
                <a:ext cx="186" cy="395"/>
              </a:xfrm>
              <a:custGeom>
                <a:avLst/>
                <a:gdLst/>
                <a:ahLst/>
                <a:cxnLst>
                  <a:cxn ang="0">
                    <a:pos x="36" y="0"/>
                  </a:cxn>
                  <a:cxn ang="0">
                    <a:pos x="54" y="18"/>
                  </a:cxn>
                  <a:cxn ang="0">
                    <a:pos x="24" y="30"/>
                  </a:cxn>
                  <a:cxn ang="0">
                    <a:pos x="18" y="66"/>
                  </a:cxn>
                  <a:cxn ang="0">
                    <a:pos x="42" y="114"/>
                  </a:cxn>
                  <a:cxn ang="0">
                    <a:pos x="48" y="162"/>
                  </a:cxn>
                  <a:cxn ang="0">
                    <a:pos x="0" y="353"/>
                  </a:cxn>
                  <a:cxn ang="0">
                    <a:pos x="54" y="233"/>
                  </a:cxn>
                  <a:cxn ang="0">
                    <a:pos x="84" y="216"/>
                  </a:cxn>
                  <a:cxn ang="0">
                    <a:pos x="126" y="126"/>
                  </a:cxn>
                  <a:cxn ang="0">
                    <a:pos x="144" y="120"/>
                  </a:cxn>
                  <a:cxn ang="0">
                    <a:pos x="144" y="90"/>
                  </a:cxn>
                  <a:cxn ang="0">
                    <a:pos x="186" y="66"/>
                  </a:cxn>
                  <a:cxn ang="0">
                    <a:pos x="162" y="60"/>
                  </a:cxn>
                  <a:cxn ang="0">
                    <a:pos x="36" y="0"/>
                  </a:cxn>
                  <a:cxn ang="0">
                    <a:pos x="36" y="0"/>
                  </a:cxn>
                </a:cxnLst>
                <a:rect l="0" t="0" r="r" b="b"/>
                <a:pathLst>
                  <a:path w="186" h="353">
                    <a:moveTo>
                      <a:pt x="36" y="0"/>
                    </a:moveTo>
                    <a:lnTo>
                      <a:pt x="54" y="18"/>
                    </a:lnTo>
                    <a:lnTo>
                      <a:pt x="24" y="30"/>
                    </a:lnTo>
                    <a:lnTo>
                      <a:pt x="18" y="66"/>
                    </a:lnTo>
                    <a:lnTo>
                      <a:pt x="42" y="114"/>
                    </a:lnTo>
                    <a:lnTo>
                      <a:pt x="48" y="162"/>
                    </a:lnTo>
                    <a:lnTo>
                      <a:pt x="0" y="353"/>
                    </a:lnTo>
                    <a:lnTo>
                      <a:pt x="54" y="233"/>
                    </a:lnTo>
                    <a:lnTo>
                      <a:pt x="84" y="216"/>
                    </a:lnTo>
                    <a:lnTo>
                      <a:pt x="126" y="126"/>
                    </a:lnTo>
                    <a:lnTo>
                      <a:pt x="144" y="120"/>
                    </a:lnTo>
                    <a:lnTo>
                      <a:pt x="144" y="90"/>
                    </a:lnTo>
                    <a:lnTo>
                      <a:pt x="186" y="66"/>
                    </a:lnTo>
                    <a:lnTo>
                      <a:pt x="162" y="60"/>
                    </a:lnTo>
                    <a:lnTo>
                      <a:pt x="36" y="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l">
                  <a:defRPr/>
                </a:pPr>
                <a:endParaRPr lang="el-GR"/>
              </a:p>
            </p:txBody>
          </p:sp>
          <p:sp>
            <p:nvSpPr>
              <p:cNvPr id="14" name="Freeform 11"/>
              <p:cNvSpPr>
                <a:spLocks/>
              </p:cNvSpPr>
              <p:nvPr userDrawn="1"/>
            </p:nvSpPr>
            <p:spPr bwMode="ltGray">
              <a:xfrm>
                <a:off x="3030" y="3893"/>
                <a:ext cx="378" cy="271"/>
              </a:xfrm>
              <a:custGeom>
                <a:avLst/>
                <a:gdLst/>
                <a:ahLst/>
                <a:cxnLst>
                  <a:cxn ang="0">
                    <a:pos x="18" y="0"/>
                  </a:cxn>
                  <a:cxn ang="0">
                    <a:pos x="12" y="13"/>
                  </a:cxn>
                  <a:cxn ang="0">
                    <a:pos x="0" y="40"/>
                  </a:cxn>
                  <a:cxn ang="0">
                    <a:pos x="60" y="121"/>
                  </a:cxn>
                  <a:cxn ang="0">
                    <a:pos x="310" y="271"/>
                  </a:cxn>
                  <a:cxn ang="0">
                    <a:pos x="290" y="139"/>
                  </a:cxn>
                  <a:cxn ang="0">
                    <a:pos x="378" y="76"/>
                  </a:cxn>
                  <a:cxn ang="0">
                    <a:pos x="251" y="94"/>
                  </a:cxn>
                  <a:cxn ang="0">
                    <a:pos x="90" y="54"/>
                  </a:cxn>
                  <a:cxn ang="0">
                    <a:pos x="18" y="0"/>
                  </a:cxn>
                  <a:cxn ang="0">
                    <a:pos x="18" y="0"/>
                  </a:cxn>
                </a:cxnLst>
                <a:rect l="0" t="0" r="r" b="b"/>
                <a:pathLst>
                  <a:path w="378" h="271">
                    <a:moveTo>
                      <a:pt x="18" y="0"/>
                    </a:moveTo>
                    <a:lnTo>
                      <a:pt x="12" y="13"/>
                    </a:lnTo>
                    <a:lnTo>
                      <a:pt x="0" y="40"/>
                    </a:lnTo>
                    <a:lnTo>
                      <a:pt x="60" y="121"/>
                    </a:lnTo>
                    <a:lnTo>
                      <a:pt x="310" y="271"/>
                    </a:lnTo>
                    <a:lnTo>
                      <a:pt x="290" y="139"/>
                    </a:lnTo>
                    <a:lnTo>
                      <a:pt x="378" y="76"/>
                    </a:lnTo>
                    <a:lnTo>
                      <a:pt x="251" y="94"/>
                    </a:lnTo>
                    <a:lnTo>
                      <a:pt x="90" y="54"/>
                    </a:lnTo>
                    <a:lnTo>
                      <a:pt x="18" y="0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l">
                  <a:defRPr/>
                </a:pPr>
                <a:endParaRPr lang="el-GR"/>
              </a:p>
            </p:txBody>
          </p:sp>
          <p:sp>
            <p:nvSpPr>
              <p:cNvPr id="15" name="Freeform 12"/>
              <p:cNvSpPr>
                <a:spLocks/>
              </p:cNvSpPr>
              <p:nvPr userDrawn="1"/>
            </p:nvSpPr>
            <p:spPr bwMode="ltGray">
              <a:xfrm>
                <a:off x="3628" y="3866"/>
                <a:ext cx="155" cy="74"/>
              </a:xfrm>
              <a:custGeom>
                <a:avLst/>
                <a:gdLst/>
                <a:ahLst/>
                <a:cxnLst>
                  <a:cxn ang="0">
                    <a:pos x="114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6" y="6"/>
                  </a:cxn>
                  <a:cxn ang="0">
                    <a:pos x="6" y="18"/>
                  </a:cxn>
                  <a:cxn ang="0">
                    <a:pos x="0" y="24"/>
                  </a:cxn>
                  <a:cxn ang="0">
                    <a:pos x="78" y="60"/>
                  </a:cxn>
                  <a:cxn ang="0">
                    <a:pos x="96" y="42"/>
                  </a:cxn>
                  <a:cxn ang="0">
                    <a:pos x="155" y="66"/>
                  </a:cxn>
                  <a:cxn ang="0">
                    <a:pos x="126" y="24"/>
                  </a:cxn>
                  <a:cxn ang="0">
                    <a:pos x="149" y="0"/>
                  </a:cxn>
                  <a:cxn ang="0">
                    <a:pos x="114" y="0"/>
                  </a:cxn>
                  <a:cxn ang="0">
                    <a:pos x="114" y="0"/>
                  </a:cxn>
                </a:cxnLst>
                <a:rect l="0" t="0" r="r" b="b"/>
                <a:pathLst>
                  <a:path w="155" h="66">
                    <a:moveTo>
                      <a:pt x="114" y="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6" y="6"/>
                    </a:lnTo>
                    <a:lnTo>
                      <a:pt x="6" y="18"/>
                    </a:lnTo>
                    <a:lnTo>
                      <a:pt x="0" y="24"/>
                    </a:lnTo>
                    <a:lnTo>
                      <a:pt x="78" y="60"/>
                    </a:lnTo>
                    <a:lnTo>
                      <a:pt x="96" y="42"/>
                    </a:lnTo>
                    <a:lnTo>
                      <a:pt x="155" y="66"/>
                    </a:lnTo>
                    <a:lnTo>
                      <a:pt x="126" y="24"/>
                    </a:lnTo>
                    <a:lnTo>
                      <a:pt x="149" y="0"/>
                    </a:lnTo>
                    <a:lnTo>
                      <a:pt x="114" y="0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l">
                  <a:defRPr/>
                </a:pPr>
                <a:endParaRPr lang="el-GR"/>
              </a:p>
            </p:txBody>
          </p:sp>
          <p:sp>
            <p:nvSpPr>
              <p:cNvPr id="16" name="Freeform 13"/>
              <p:cNvSpPr>
                <a:spLocks/>
              </p:cNvSpPr>
              <p:nvPr userDrawn="1"/>
            </p:nvSpPr>
            <p:spPr bwMode="ltGray">
              <a:xfrm>
                <a:off x="2486" y="3859"/>
                <a:ext cx="42" cy="81"/>
              </a:xfrm>
              <a:custGeom>
                <a:avLst/>
                <a:gdLst/>
                <a:ahLst/>
                <a:cxnLst>
                  <a:cxn ang="0">
                    <a:pos x="6" y="36"/>
                  </a:cxn>
                  <a:cxn ang="0">
                    <a:pos x="0" y="18"/>
                  </a:cxn>
                  <a:cxn ang="0">
                    <a:pos x="12" y="6"/>
                  </a:cxn>
                  <a:cxn ang="0">
                    <a:pos x="0" y="6"/>
                  </a:cxn>
                  <a:cxn ang="0">
                    <a:pos x="12" y="6"/>
                  </a:cxn>
                  <a:cxn ang="0">
                    <a:pos x="24" y="6"/>
                  </a:cxn>
                  <a:cxn ang="0">
                    <a:pos x="36" y="6"/>
                  </a:cxn>
                  <a:cxn ang="0">
                    <a:pos x="42" y="0"/>
                  </a:cxn>
                  <a:cxn ang="0">
                    <a:pos x="30" y="18"/>
                  </a:cxn>
                  <a:cxn ang="0">
                    <a:pos x="42" y="48"/>
                  </a:cxn>
                  <a:cxn ang="0">
                    <a:pos x="12" y="72"/>
                  </a:cxn>
                  <a:cxn ang="0">
                    <a:pos x="6" y="36"/>
                  </a:cxn>
                  <a:cxn ang="0">
                    <a:pos x="6" y="36"/>
                  </a:cxn>
                </a:cxnLst>
                <a:rect l="0" t="0" r="r" b="b"/>
                <a:pathLst>
                  <a:path w="42" h="72">
                    <a:moveTo>
                      <a:pt x="6" y="36"/>
                    </a:moveTo>
                    <a:lnTo>
                      <a:pt x="0" y="18"/>
                    </a:lnTo>
                    <a:lnTo>
                      <a:pt x="12" y="6"/>
                    </a:lnTo>
                    <a:lnTo>
                      <a:pt x="0" y="6"/>
                    </a:lnTo>
                    <a:lnTo>
                      <a:pt x="12" y="6"/>
                    </a:lnTo>
                    <a:lnTo>
                      <a:pt x="24" y="6"/>
                    </a:lnTo>
                    <a:lnTo>
                      <a:pt x="36" y="6"/>
                    </a:lnTo>
                    <a:lnTo>
                      <a:pt x="42" y="0"/>
                    </a:lnTo>
                    <a:lnTo>
                      <a:pt x="30" y="18"/>
                    </a:lnTo>
                    <a:lnTo>
                      <a:pt x="42" y="48"/>
                    </a:lnTo>
                    <a:lnTo>
                      <a:pt x="12" y="72"/>
                    </a:lnTo>
                    <a:lnTo>
                      <a:pt x="6" y="36"/>
                    </a:lnTo>
                    <a:lnTo>
                      <a:pt x="6" y="36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l">
                  <a:defRPr/>
                </a:pPr>
                <a:endParaRPr lang="el-GR"/>
              </a:p>
            </p:txBody>
          </p:sp>
        </p:grpSp>
        <p:sp>
          <p:nvSpPr>
            <p:cNvPr id="11" name="Freeform 14"/>
            <p:cNvSpPr>
              <a:spLocks/>
            </p:cNvSpPr>
            <p:nvPr userDrawn="1"/>
          </p:nvSpPr>
          <p:spPr bwMode="ltGray">
            <a:xfrm>
              <a:off x="0" y="3792"/>
              <a:ext cx="3976" cy="535"/>
            </a:xfrm>
            <a:custGeom>
              <a:avLst/>
              <a:gdLst/>
              <a:ahLst/>
              <a:cxnLst>
                <a:cxn ang="0">
                  <a:pos x="3976" y="527"/>
                </a:cxn>
                <a:cxn ang="0">
                  <a:pos x="3970" y="527"/>
                </a:cxn>
                <a:cxn ang="0">
                  <a:pos x="3844" y="509"/>
                </a:cxn>
                <a:cxn ang="0">
                  <a:pos x="2487" y="305"/>
                </a:cxn>
                <a:cxn ang="0">
                  <a:pos x="2039" y="36"/>
                </a:cxn>
                <a:cxn ang="0">
                  <a:pos x="1907" y="24"/>
                </a:cxn>
                <a:cxn ang="0">
                  <a:pos x="1883" y="54"/>
                </a:cxn>
                <a:cxn ang="0">
                  <a:pos x="1859" y="54"/>
                </a:cxn>
                <a:cxn ang="0">
                  <a:pos x="1830" y="30"/>
                </a:cxn>
                <a:cxn ang="0">
                  <a:pos x="1704" y="102"/>
                </a:cxn>
                <a:cxn ang="0">
                  <a:pos x="1608" y="126"/>
                </a:cxn>
                <a:cxn ang="0">
                  <a:pos x="1561" y="132"/>
                </a:cxn>
                <a:cxn ang="0">
                  <a:pos x="1495" y="102"/>
                </a:cxn>
                <a:cxn ang="0">
                  <a:pos x="1357" y="126"/>
                </a:cxn>
                <a:cxn ang="0">
                  <a:pos x="1285" y="24"/>
                </a:cxn>
                <a:cxn ang="0">
                  <a:pos x="1280" y="18"/>
                </a:cxn>
                <a:cxn ang="0">
                  <a:pos x="1262" y="12"/>
                </a:cxn>
                <a:cxn ang="0">
                  <a:pos x="1238" y="6"/>
                </a:cxn>
                <a:cxn ang="0">
                  <a:pos x="1220" y="0"/>
                </a:cxn>
                <a:cxn ang="0">
                  <a:pos x="1196" y="0"/>
                </a:cxn>
                <a:cxn ang="0">
                  <a:pos x="1166" y="0"/>
                </a:cxn>
                <a:cxn ang="0">
                  <a:pos x="1142" y="0"/>
                </a:cxn>
                <a:cxn ang="0">
                  <a:pos x="1136" y="0"/>
                </a:cxn>
                <a:cxn ang="0">
                  <a:pos x="1130" y="0"/>
                </a:cxn>
                <a:cxn ang="0">
                  <a:pos x="1124" y="6"/>
                </a:cxn>
                <a:cxn ang="0">
                  <a:pos x="1118" y="12"/>
                </a:cxn>
                <a:cxn ang="0">
                  <a:pos x="1100" y="18"/>
                </a:cxn>
                <a:cxn ang="0">
                  <a:pos x="1088" y="18"/>
                </a:cxn>
                <a:cxn ang="0">
                  <a:pos x="1070" y="24"/>
                </a:cxn>
                <a:cxn ang="0">
                  <a:pos x="1052" y="30"/>
                </a:cxn>
                <a:cxn ang="0">
                  <a:pos x="1034" y="36"/>
                </a:cxn>
                <a:cxn ang="0">
                  <a:pos x="1028" y="42"/>
                </a:cxn>
                <a:cxn ang="0">
                  <a:pos x="969" y="60"/>
                </a:cxn>
                <a:cxn ang="0">
                  <a:pos x="921" y="72"/>
                </a:cxn>
                <a:cxn ang="0">
                  <a:pos x="855" y="48"/>
                </a:cxn>
                <a:cxn ang="0">
                  <a:pos x="825" y="48"/>
                </a:cxn>
                <a:cxn ang="0">
                  <a:pos x="759" y="72"/>
                </a:cxn>
                <a:cxn ang="0">
                  <a:pos x="735" y="72"/>
                </a:cxn>
                <a:cxn ang="0">
                  <a:pos x="706" y="60"/>
                </a:cxn>
                <a:cxn ang="0">
                  <a:pos x="640" y="60"/>
                </a:cxn>
                <a:cxn ang="0">
                  <a:pos x="544" y="72"/>
                </a:cxn>
                <a:cxn ang="0">
                  <a:pos x="389" y="18"/>
                </a:cxn>
                <a:cxn ang="0">
                  <a:pos x="323" y="60"/>
                </a:cxn>
                <a:cxn ang="0">
                  <a:pos x="317" y="60"/>
                </a:cxn>
                <a:cxn ang="0">
                  <a:pos x="305" y="72"/>
                </a:cxn>
                <a:cxn ang="0">
                  <a:pos x="287" y="78"/>
                </a:cxn>
                <a:cxn ang="0">
                  <a:pos x="263" y="90"/>
                </a:cxn>
                <a:cxn ang="0">
                  <a:pos x="203" y="120"/>
                </a:cxn>
                <a:cxn ang="0">
                  <a:pos x="149" y="150"/>
                </a:cxn>
                <a:cxn ang="0">
                  <a:pos x="78" y="168"/>
                </a:cxn>
                <a:cxn ang="0">
                  <a:pos x="0" y="180"/>
                </a:cxn>
                <a:cxn ang="0">
                  <a:pos x="0" y="527"/>
                </a:cxn>
                <a:cxn ang="0">
                  <a:pos x="1010" y="527"/>
                </a:cxn>
                <a:cxn ang="0">
                  <a:pos x="3725" y="527"/>
                </a:cxn>
                <a:cxn ang="0">
                  <a:pos x="3976" y="527"/>
                </a:cxn>
                <a:cxn ang="0">
                  <a:pos x="3976" y="527"/>
                </a:cxn>
              </a:cxnLst>
              <a:rect l="0" t="0" r="r" b="b"/>
              <a:pathLst>
                <a:path w="3976" h="527">
                  <a:moveTo>
                    <a:pt x="3976" y="527"/>
                  </a:moveTo>
                  <a:lnTo>
                    <a:pt x="3970" y="527"/>
                  </a:lnTo>
                  <a:lnTo>
                    <a:pt x="3844" y="509"/>
                  </a:lnTo>
                  <a:lnTo>
                    <a:pt x="2487" y="305"/>
                  </a:lnTo>
                  <a:lnTo>
                    <a:pt x="2039" y="36"/>
                  </a:lnTo>
                  <a:lnTo>
                    <a:pt x="1907" y="24"/>
                  </a:lnTo>
                  <a:lnTo>
                    <a:pt x="1883" y="54"/>
                  </a:lnTo>
                  <a:lnTo>
                    <a:pt x="1859" y="54"/>
                  </a:lnTo>
                  <a:lnTo>
                    <a:pt x="1830" y="30"/>
                  </a:lnTo>
                  <a:lnTo>
                    <a:pt x="1704" y="102"/>
                  </a:lnTo>
                  <a:lnTo>
                    <a:pt x="1608" y="126"/>
                  </a:lnTo>
                  <a:lnTo>
                    <a:pt x="1561" y="132"/>
                  </a:lnTo>
                  <a:lnTo>
                    <a:pt x="1495" y="102"/>
                  </a:lnTo>
                  <a:lnTo>
                    <a:pt x="1357" y="126"/>
                  </a:lnTo>
                  <a:lnTo>
                    <a:pt x="1285" y="24"/>
                  </a:lnTo>
                  <a:lnTo>
                    <a:pt x="1280" y="18"/>
                  </a:lnTo>
                  <a:lnTo>
                    <a:pt x="1262" y="12"/>
                  </a:lnTo>
                  <a:lnTo>
                    <a:pt x="1238" y="6"/>
                  </a:lnTo>
                  <a:lnTo>
                    <a:pt x="1220" y="0"/>
                  </a:lnTo>
                  <a:lnTo>
                    <a:pt x="1196" y="0"/>
                  </a:lnTo>
                  <a:lnTo>
                    <a:pt x="1166" y="0"/>
                  </a:lnTo>
                  <a:lnTo>
                    <a:pt x="1142" y="0"/>
                  </a:lnTo>
                  <a:lnTo>
                    <a:pt x="1136" y="0"/>
                  </a:lnTo>
                  <a:lnTo>
                    <a:pt x="1130" y="0"/>
                  </a:lnTo>
                  <a:lnTo>
                    <a:pt x="1124" y="6"/>
                  </a:lnTo>
                  <a:lnTo>
                    <a:pt x="1118" y="12"/>
                  </a:lnTo>
                  <a:lnTo>
                    <a:pt x="1100" y="18"/>
                  </a:lnTo>
                  <a:lnTo>
                    <a:pt x="1088" y="18"/>
                  </a:lnTo>
                  <a:lnTo>
                    <a:pt x="1070" y="24"/>
                  </a:lnTo>
                  <a:lnTo>
                    <a:pt x="1052" y="30"/>
                  </a:lnTo>
                  <a:lnTo>
                    <a:pt x="1034" y="36"/>
                  </a:lnTo>
                  <a:lnTo>
                    <a:pt x="1028" y="42"/>
                  </a:lnTo>
                  <a:lnTo>
                    <a:pt x="969" y="60"/>
                  </a:lnTo>
                  <a:lnTo>
                    <a:pt x="921" y="72"/>
                  </a:lnTo>
                  <a:lnTo>
                    <a:pt x="855" y="48"/>
                  </a:lnTo>
                  <a:lnTo>
                    <a:pt x="825" y="48"/>
                  </a:lnTo>
                  <a:lnTo>
                    <a:pt x="759" y="72"/>
                  </a:lnTo>
                  <a:lnTo>
                    <a:pt x="735" y="72"/>
                  </a:lnTo>
                  <a:lnTo>
                    <a:pt x="706" y="60"/>
                  </a:lnTo>
                  <a:lnTo>
                    <a:pt x="640" y="60"/>
                  </a:lnTo>
                  <a:lnTo>
                    <a:pt x="544" y="72"/>
                  </a:lnTo>
                  <a:lnTo>
                    <a:pt x="389" y="18"/>
                  </a:lnTo>
                  <a:lnTo>
                    <a:pt x="323" y="60"/>
                  </a:lnTo>
                  <a:lnTo>
                    <a:pt x="317" y="60"/>
                  </a:lnTo>
                  <a:lnTo>
                    <a:pt x="305" y="72"/>
                  </a:lnTo>
                  <a:lnTo>
                    <a:pt x="287" y="78"/>
                  </a:lnTo>
                  <a:lnTo>
                    <a:pt x="263" y="90"/>
                  </a:lnTo>
                  <a:lnTo>
                    <a:pt x="203" y="120"/>
                  </a:lnTo>
                  <a:lnTo>
                    <a:pt x="149" y="150"/>
                  </a:lnTo>
                  <a:lnTo>
                    <a:pt x="78" y="168"/>
                  </a:lnTo>
                  <a:lnTo>
                    <a:pt x="0" y="180"/>
                  </a:lnTo>
                  <a:lnTo>
                    <a:pt x="0" y="527"/>
                  </a:lnTo>
                  <a:lnTo>
                    <a:pt x="1010" y="527"/>
                  </a:lnTo>
                  <a:lnTo>
                    <a:pt x="3725" y="527"/>
                  </a:lnTo>
                  <a:lnTo>
                    <a:pt x="3976" y="527"/>
                  </a:lnTo>
                  <a:lnTo>
                    <a:pt x="3976" y="527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75686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l">
                <a:defRPr/>
              </a:pPr>
              <a:endParaRPr lang="el-GR"/>
            </a:p>
          </p:txBody>
        </p:sp>
      </p:grpSp>
      <p:grpSp>
        <p:nvGrpSpPr>
          <p:cNvPr id="17" name="Group 15"/>
          <p:cNvGrpSpPr>
            <a:grpSpLocks/>
          </p:cNvGrpSpPr>
          <p:nvPr/>
        </p:nvGrpSpPr>
        <p:grpSpPr bwMode="auto">
          <a:xfrm>
            <a:off x="627063" y="6021388"/>
            <a:ext cx="5684837" cy="849312"/>
            <a:chOff x="395" y="3793"/>
            <a:chExt cx="3581" cy="535"/>
          </a:xfrm>
        </p:grpSpPr>
        <p:sp>
          <p:nvSpPr>
            <p:cNvPr id="18" name="Freeform 16"/>
            <p:cNvSpPr>
              <a:spLocks/>
            </p:cNvSpPr>
            <p:nvPr userDrawn="1"/>
          </p:nvSpPr>
          <p:spPr bwMode="auto">
            <a:xfrm>
              <a:off x="1196" y="3793"/>
              <a:ext cx="365" cy="291"/>
            </a:xfrm>
            <a:custGeom>
              <a:avLst/>
              <a:gdLst/>
              <a:ahLst/>
              <a:cxnLst>
                <a:cxn ang="0">
                  <a:pos x="24" y="24"/>
                </a:cxn>
                <a:cxn ang="0">
                  <a:pos x="0" y="60"/>
                </a:cxn>
                <a:cxn ang="0">
                  <a:pos x="66" y="108"/>
                </a:cxn>
                <a:cxn ang="0">
                  <a:pos x="143" y="180"/>
                </a:cxn>
                <a:cxn ang="0">
                  <a:pos x="191" y="168"/>
                </a:cxn>
                <a:cxn ang="0">
                  <a:pos x="341" y="287"/>
                </a:cxn>
                <a:cxn ang="0">
                  <a:pos x="305" y="174"/>
                </a:cxn>
                <a:cxn ang="0">
                  <a:pos x="365" y="132"/>
                </a:cxn>
                <a:cxn ang="0">
                  <a:pos x="359" y="126"/>
                </a:cxn>
                <a:cxn ang="0">
                  <a:pos x="335" y="114"/>
                </a:cxn>
                <a:cxn ang="0">
                  <a:pos x="299" y="90"/>
                </a:cxn>
                <a:cxn ang="0">
                  <a:pos x="257" y="72"/>
                </a:cxn>
                <a:cxn ang="0">
                  <a:pos x="215" y="54"/>
                </a:cxn>
                <a:cxn ang="0">
                  <a:pos x="173" y="36"/>
                </a:cxn>
                <a:cxn ang="0">
                  <a:pos x="143" y="24"/>
                </a:cxn>
                <a:cxn ang="0">
                  <a:pos x="131" y="18"/>
                </a:cxn>
                <a:cxn ang="0">
                  <a:pos x="107" y="18"/>
                </a:cxn>
                <a:cxn ang="0">
                  <a:pos x="95" y="18"/>
                </a:cxn>
                <a:cxn ang="0">
                  <a:pos x="72" y="12"/>
                </a:cxn>
                <a:cxn ang="0">
                  <a:pos x="66" y="12"/>
                </a:cxn>
                <a:cxn ang="0">
                  <a:pos x="54" y="6"/>
                </a:cxn>
                <a:cxn ang="0">
                  <a:pos x="42" y="0"/>
                </a:cxn>
                <a:cxn ang="0">
                  <a:pos x="30" y="0"/>
                </a:cxn>
                <a:cxn ang="0">
                  <a:pos x="24" y="24"/>
                </a:cxn>
                <a:cxn ang="0">
                  <a:pos x="24" y="24"/>
                </a:cxn>
              </a:cxnLst>
              <a:rect l="0" t="0" r="r" b="b"/>
              <a:pathLst>
                <a:path w="365" h="287">
                  <a:moveTo>
                    <a:pt x="24" y="24"/>
                  </a:moveTo>
                  <a:lnTo>
                    <a:pt x="0" y="60"/>
                  </a:lnTo>
                  <a:lnTo>
                    <a:pt x="66" y="108"/>
                  </a:lnTo>
                  <a:lnTo>
                    <a:pt x="143" y="180"/>
                  </a:lnTo>
                  <a:lnTo>
                    <a:pt x="191" y="168"/>
                  </a:lnTo>
                  <a:lnTo>
                    <a:pt x="341" y="287"/>
                  </a:lnTo>
                  <a:lnTo>
                    <a:pt x="305" y="174"/>
                  </a:lnTo>
                  <a:lnTo>
                    <a:pt x="365" y="132"/>
                  </a:lnTo>
                  <a:lnTo>
                    <a:pt x="359" y="126"/>
                  </a:lnTo>
                  <a:lnTo>
                    <a:pt x="335" y="114"/>
                  </a:lnTo>
                  <a:lnTo>
                    <a:pt x="299" y="90"/>
                  </a:lnTo>
                  <a:lnTo>
                    <a:pt x="257" y="72"/>
                  </a:lnTo>
                  <a:lnTo>
                    <a:pt x="215" y="54"/>
                  </a:lnTo>
                  <a:lnTo>
                    <a:pt x="173" y="36"/>
                  </a:lnTo>
                  <a:lnTo>
                    <a:pt x="143" y="24"/>
                  </a:lnTo>
                  <a:lnTo>
                    <a:pt x="131" y="18"/>
                  </a:lnTo>
                  <a:lnTo>
                    <a:pt x="107" y="18"/>
                  </a:lnTo>
                  <a:lnTo>
                    <a:pt x="95" y="18"/>
                  </a:lnTo>
                  <a:lnTo>
                    <a:pt x="72" y="12"/>
                  </a:lnTo>
                  <a:lnTo>
                    <a:pt x="66" y="12"/>
                  </a:lnTo>
                  <a:lnTo>
                    <a:pt x="54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24" y="24"/>
                  </a:lnTo>
                  <a:lnTo>
                    <a:pt x="24" y="2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l">
                <a:defRPr/>
              </a:pPr>
              <a:endParaRPr lang="el-GR"/>
            </a:p>
          </p:txBody>
        </p:sp>
        <p:sp>
          <p:nvSpPr>
            <p:cNvPr id="19" name="Freeform 17"/>
            <p:cNvSpPr>
              <a:spLocks/>
            </p:cNvSpPr>
            <p:nvPr userDrawn="1"/>
          </p:nvSpPr>
          <p:spPr bwMode="auto">
            <a:xfrm>
              <a:off x="1943" y="3829"/>
              <a:ext cx="2033" cy="499"/>
            </a:xfrm>
            <a:custGeom>
              <a:avLst/>
              <a:gdLst/>
              <a:ahLst/>
              <a:cxnLst>
                <a:cxn ang="0">
                  <a:pos x="186" y="18"/>
                </a:cxn>
                <a:cxn ang="0">
                  <a:pos x="138" y="6"/>
                </a:cxn>
                <a:cxn ang="0">
                  <a:pos x="96" y="0"/>
                </a:cxn>
                <a:cxn ang="0">
                  <a:pos x="36" y="0"/>
                </a:cxn>
                <a:cxn ang="0">
                  <a:pos x="12" y="25"/>
                </a:cxn>
                <a:cxn ang="0">
                  <a:pos x="0" y="128"/>
                </a:cxn>
                <a:cxn ang="0">
                  <a:pos x="60" y="104"/>
                </a:cxn>
                <a:cxn ang="0">
                  <a:pos x="90" y="134"/>
                </a:cxn>
                <a:cxn ang="0">
                  <a:pos x="150" y="153"/>
                </a:cxn>
                <a:cxn ang="0">
                  <a:pos x="209" y="273"/>
                </a:cxn>
                <a:cxn ang="0">
                  <a:pos x="401" y="359"/>
                </a:cxn>
                <a:cxn ang="0">
                  <a:pos x="777" y="359"/>
                </a:cxn>
                <a:cxn ang="0">
                  <a:pos x="2033" y="499"/>
                </a:cxn>
                <a:cxn ang="0">
                  <a:pos x="2033" y="499"/>
                </a:cxn>
                <a:cxn ang="0">
                  <a:pos x="1991" y="493"/>
                </a:cxn>
                <a:cxn ang="0">
                  <a:pos x="676" y="243"/>
                </a:cxn>
                <a:cxn ang="0">
                  <a:pos x="514" y="159"/>
                </a:cxn>
                <a:cxn ang="0">
                  <a:pos x="425" y="110"/>
                </a:cxn>
                <a:cxn ang="0">
                  <a:pos x="365" y="92"/>
                </a:cxn>
                <a:cxn ang="0">
                  <a:pos x="281" y="61"/>
                </a:cxn>
                <a:cxn ang="0">
                  <a:pos x="186" y="18"/>
                </a:cxn>
                <a:cxn ang="0">
                  <a:pos x="186" y="18"/>
                </a:cxn>
              </a:cxnLst>
              <a:rect l="0" t="0" r="r" b="b"/>
              <a:pathLst>
                <a:path w="2033" h="499">
                  <a:moveTo>
                    <a:pt x="186" y="18"/>
                  </a:moveTo>
                  <a:lnTo>
                    <a:pt x="138" y="6"/>
                  </a:lnTo>
                  <a:lnTo>
                    <a:pt x="96" y="0"/>
                  </a:lnTo>
                  <a:lnTo>
                    <a:pt x="36" y="0"/>
                  </a:lnTo>
                  <a:lnTo>
                    <a:pt x="12" y="25"/>
                  </a:lnTo>
                  <a:lnTo>
                    <a:pt x="0" y="128"/>
                  </a:lnTo>
                  <a:lnTo>
                    <a:pt x="60" y="104"/>
                  </a:lnTo>
                  <a:lnTo>
                    <a:pt x="90" y="134"/>
                  </a:lnTo>
                  <a:lnTo>
                    <a:pt x="150" y="153"/>
                  </a:lnTo>
                  <a:lnTo>
                    <a:pt x="209" y="273"/>
                  </a:lnTo>
                  <a:lnTo>
                    <a:pt x="401" y="359"/>
                  </a:lnTo>
                  <a:lnTo>
                    <a:pt x="777" y="359"/>
                  </a:lnTo>
                  <a:lnTo>
                    <a:pt x="2033" y="499"/>
                  </a:lnTo>
                  <a:lnTo>
                    <a:pt x="2033" y="499"/>
                  </a:lnTo>
                  <a:lnTo>
                    <a:pt x="1991" y="493"/>
                  </a:lnTo>
                  <a:lnTo>
                    <a:pt x="676" y="243"/>
                  </a:lnTo>
                  <a:lnTo>
                    <a:pt x="514" y="159"/>
                  </a:lnTo>
                  <a:lnTo>
                    <a:pt x="425" y="110"/>
                  </a:lnTo>
                  <a:lnTo>
                    <a:pt x="365" y="92"/>
                  </a:lnTo>
                  <a:lnTo>
                    <a:pt x="281" y="61"/>
                  </a:lnTo>
                  <a:lnTo>
                    <a:pt x="186" y="18"/>
                  </a:lnTo>
                  <a:lnTo>
                    <a:pt x="186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l">
                <a:defRPr/>
              </a:pPr>
              <a:endParaRPr lang="el-GR"/>
            </a:p>
          </p:txBody>
        </p:sp>
        <p:sp>
          <p:nvSpPr>
            <p:cNvPr id="20" name="Freeform 18"/>
            <p:cNvSpPr>
              <a:spLocks/>
            </p:cNvSpPr>
            <p:nvPr userDrawn="1"/>
          </p:nvSpPr>
          <p:spPr bwMode="auto">
            <a:xfrm>
              <a:off x="1830" y="3823"/>
              <a:ext cx="71" cy="61"/>
            </a:xfrm>
            <a:custGeom>
              <a:avLst/>
              <a:gdLst/>
              <a:ahLst/>
              <a:cxnLst>
                <a:cxn ang="0">
                  <a:pos x="0" y="18"/>
                </a:cxn>
                <a:cxn ang="0">
                  <a:pos x="6" y="18"/>
                </a:cxn>
                <a:cxn ang="0">
                  <a:pos x="12" y="12"/>
                </a:cxn>
                <a:cxn ang="0">
                  <a:pos x="6" y="6"/>
                </a:cxn>
                <a:cxn ang="0">
                  <a:pos x="0" y="0"/>
                </a:cxn>
                <a:cxn ang="0">
                  <a:pos x="29" y="18"/>
                </a:cxn>
                <a:cxn ang="0">
                  <a:pos x="53" y="18"/>
                </a:cxn>
                <a:cxn ang="0">
                  <a:pos x="59" y="30"/>
                </a:cxn>
                <a:cxn ang="0">
                  <a:pos x="65" y="42"/>
                </a:cxn>
                <a:cxn ang="0">
                  <a:pos x="71" y="54"/>
                </a:cxn>
                <a:cxn ang="0">
                  <a:pos x="71" y="60"/>
                </a:cxn>
                <a:cxn ang="0">
                  <a:pos x="59" y="54"/>
                </a:cxn>
                <a:cxn ang="0">
                  <a:pos x="47" y="42"/>
                </a:cxn>
                <a:cxn ang="0">
                  <a:pos x="23" y="30"/>
                </a:cxn>
                <a:cxn ang="0">
                  <a:pos x="23" y="36"/>
                </a:cxn>
                <a:cxn ang="0">
                  <a:pos x="18" y="42"/>
                </a:cxn>
                <a:cxn ang="0">
                  <a:pos x="12" y="48"/>
                </a:cxn>
                <a:cxn ang="0">
                  <a:pos x="6" y="48"/>
                </a:cxn>
                <a:cxn ang="0">
                  <a:pos x="6" y="48"/>
                </a:cxn>
                <a:cxn ang="0">
                  <a:pos x="6" y="36"/>
                </a:cxn>
                <a:cxn ang="0">
                  <a:pos x="0" y="18"/>
                </a:cxn>
                <a:cxn ang="0">
                  <a:pos x="0" y="18"/>
                </a:cxn>
              </a:cxnLst>
              <a:rect l="0" t="0" r="r" b="b"/>
              <a:pathLst>
                <a:path w="71" h="60">
                  <a:moveTo>
                    <a:pt x="0" y="18"/>
                  </a:moveTo>
                  <a:lnTo>
                    <a:pt x="6" y="18"/>
                  </a:lnTo>
                  <a:lnTo>
                    <a:pt x="12" y="12"/>
                  </a:lnTo>
                  <a:lnTo>
                    <a:pt x="6" y="6"/>
                  </a:lnTo>
                  <a:lnTo>
                    <a:pt x="0" y="0"/>
                  </a:lnTo>
                  <a:lnTo>
                    <a:pt x="29" y="18"/>
                  </a:lnTo>
                  <a:lnTo>
                    <a:pt x="53" y="18"/>
                  </a:lnTo>
                  <a:lnTo>
                    <a:pt x="59" y="30"/>
                  </a:lnTo>
                  <a:lnTo>
                    <a:pt x="65" y="42"/>
                  </a:lnTo>
                  <a:lnTo>
                    <a:pt x="71" y="54"/>
                  </a:lnTo>
                  <a:lnTo>
                    <a:pt x="71" y="60"/>
                  </a:lnTo>
                  <a:lnTo>
                    <a:pt x="59" y="54"/>
                  </a:lnTo>
                  <a:lnTo>
                    <a:pt x="47" y="42"/>
                  </a:lnTo>
                  <a:lnTo>
                    <a:pt x="23" y="30"/>
                  </a:lnTo>
                  <a:lnTo>
                    <a:pt x="23" y="36"/>
                  </a:lnTo>
                  <a:lnTo>
                    <a:pt x="18" y="42"/>
                  </a:lnTo>
                  <a:lnTo>
                    <a:pt x="12" y="48"/>
                  </a:lnTo>
                  <a:lnTo>
                    <a:pt x="6" y="48"/>
                  </a:lnTo>
                  <a:lnTo>
                    <a:pt x="6" y="48"/>
                  </a:lnTo>
                  <a:lnTo>
                    <a:pt x="6" y="36"/>
                  </a:lnTo>
                  <a:lnTo>
                    <a:pt x="0" y="18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l">
                <a:defRPr/>
              </a:pPr>
              <a:endParaRPr lang="el-GR"/>
            </a:p>
          </p:txBody>
        </p:sp>
        <p:sp>
          <p:nvSpPr>
            <p:cNvPr id="21" name="Freeform 19"/>
            <p:cNvSpPr>
              <a:spLocks/>
            </p:cNvSpPr>
            <p:nvPr userDrawn="1"/>
          </p:nvSpPr>
          <p:spPr bwMode="auto">
            <a:xfrm>
              <a:off x="855" y="3842"/>
              <a:ext cx="161" cy="164"/>
            </a:xfrm>
            <a:custGeom>
              <a:avLst/>
              <a:gdLst/>
              <a:ahLst/>
              <a:cxnLst>
                <a:cxn ang="0">
                  <a:pos x="30" y="0"/>
                </a:cxn>
                <a:cxn ang="0">
                  <a:pos x="48" y="6"/>
                </a:cxn>
                <a:cxn ang="0">
                  <a:pos x="72" y="6"/>
                </a:cxn>
                <a:cxn ang="0">
                  <a:pos x="114" y="12"/>
                </a:cxn>
                <a:cxn ang="0">
                  <a:pos x="96" y="54"/>
                </a:cxn>
                <a:cxn ang="0">
                  <a:pos x="96" y="60"/>
                </a:cxn>
                <a:cxn ang="0">
                  <a:pos x="102" y="72"/>
                </a:cxn>
                <a:cxn ang="0">
                  <a:pos x="108" y="84"/>
                </a:cxn>
                <a:cxn ang="0">
                  <a:pos x="120" y="96"/>
                </a:cxn>
                <a:cxn ang="0">
                  <a:pos x="143" y="114"/>
                </a:cxn>
                <a:cxn ang="0">
                  <a:pos x="155" y="138"/>
                </a:cxn>
                <a:cxn ang="0">
                  <a:pos x="161" y="156"/>
                </a:cxn>
                <a:cxn ang="0">
                  <a:pos x="161" y="162"/>
                </a:cxn>
                <a:cxn ang="0">
                  <a:pos x="96" y="102"/>
                </a:cxn>
                <a:cxn ang="0">
                  <a:pos x="30" y="54"/>
                </a:cxn>
                <a:cxn ang="0">
                  <a:pos x="0" y="0"/>
                </a:cxn>
                <a:cxn ang="0">
                  <a:pos x="30" y="0"/>
                </a:cxn>
                <a:cxn ang="0">
                  <a:pos x="30" y="0"/>
                </a:cxn>
              </a:cxnLst>
              <a:rect l="0" t="0" r="r" b="b"/>
              <a:pathLst>
                <a:path w="161" h="162">
                  <a:moveTo>
                    <a:pt x="30" y="0"/>
                  </a:moveTo>
                  <a:lnTo>
                    <a:pt x="48" y="6"/>
                  </a:lnTo>
                  <a:lnTo>
                    <a:pt x="72" y="6"/>
                  </a:lnTo>
                  <a:lnTo>
                    <a:pt x="114" y="12"/>
                  </a:lnTo>
                  <a:lnTo>
                    <a:pt x="96" y="54"/>
                  </a:lnTo>
                  <a:lnTo>
                    <a:pt x="96" y="60"/>
                  </a:lnTo>
                  <a:lnTo>
                    <a:pt x="102" y="72"/>
                  </a:lnTo>
                  <a:lnTo>
                    <a:pt x="108" y="84"/>
                  </a:lnTo>
                  <a:lnTo>
                    <a:pt x="120" y="96"/>
                  </a:lnTo>
                  <a:lnTo>
                    <a:pt x="143" y="114"/>
                  </a:lnTo>
                  <a:lnTo>
                    <a:pt x="155" y="138"/>
                  </a:lnTo>
                  <a:lnTo>
                    <a:pt x="161" y="156"/>
                  </a:lnTo>
                  <a:lnTo>
                    <a:pt x="161" y="162"/>
                  </a:lnTo>
                  <a:lnTo>
                    <a:pt x="96" y="102"/>
                  </a:lnTo>
                  <a:lnTo>
                    <a:pt x="30" y="54"/>
                  </a:lnTo>
                  <a:lnTo>
                    <a:pt x="0" y="0"/>
                  </a:lnTo>
                  <a:lnTo>
                    <a:pt x="30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l">
                <a:defRPr/>
              </a:pPr>
              <a:endParaRPr lang="el-GR"/>
            </a:p>
          </p:txBody>
        </p:sp>
        <p:sp>
          <p:nvSpPr>
            <p:cNvPr id="22" name="Freeform 20"/>
            <p:cNvSpPr>
              <a:spLocks/>
            </p:cNvSpPr>
            <p:nvPr userDrawn="1"/>
          </p:nvSpPr>
          <p:spPr bwMode="auto">
            <a:xfrm>
              <a:off x="706" y="3854"/>
              <a:ext cx="59" cy="61"/>
            </a:xfrm>
            <a:custGeom>
              <a:avLst/>
              <a:gdLst/>
              <a:ahLst/>
              <a:cxnLst>
                <a:cxn ang="0">
                  <a:pos x="59" y="6"/>
                </a:cxn>
                <a:cxn ang="0">
                  <a:pos x="41" y="30"/>
                </a:cxn>
                <a:cxn ang="0">
                  <a:pos x="41" y="36"/>
                </a:cxn>
                <a:cxn ang="0">
                  <a:pos x="47" y="42"/>
                </a:cxn>
                <a:cxn ang="0">
                  <a:pos x="53" y="54"/>
                </a:cxn>
                <a:cxn ang="0">
                  <a:pos x="53" y="60"/>
                </a:cxn>
                <a:cxn ang="0">
                  <a:pos x="47" y="54"/>
                </a:cxn>
                <a:cxn ang="0">
                  <a:pos x="35" y="48"/>
                </a:cxn>
                <a:cxn ang="0">
                  <a:pos x="23" y="36"/>
                </a:cxn>
                <a:cxn ang="0">
                  <a:pos x="17" y="30"/>
                </a:cxn>
                <a:cxn ang="0">
                  <a:pos x="0" y="0"/>
                </a:cxn>
                <a:cxn ang="0">
                  <a:pos x="59" y="6"/>
                </a:cxn>
                <a:cxn ang="0">
                  <a:pos x="59" y="6"/>
                </a:cxn>
              </a:cxnLst>
              <a:rect l="0" t="0" r="r" b="b"/>
              <a:pathLst>
                <a:path w="59" h="60">
                  <a:moveTo>
                    <a:pt x="59" y="6"/>
                  </a:moveTo>
                  <a:lnTo>
                    <a:pt x="41" y="30"/>
                  </a:lnTo>
                  <a:lnTo>
                    <a:pt x="41" y="36"/>
                  </a:lnTo>
                  <a:lnTo>
                    <a:pt x="47" y="42"/>
                  </a:lnTo>
                  <a:lnTo>
                    <a:pt x="53" y="54"/>
                  </a:lnTo>
                  <a:lnTo>
                    <a:pt x="53" y="60"/>
                  </a:lnTo>
                  <a:lnTo>
                    <a:pt x="47" y="54"/>
                  </a:lnTo>
                  <a:lnTo>
                    <a:pt x="35" y="48"/>
                  </a:lnTo>
                  <a:lnTo>
                    <a:pt x="23" y="36"/>
                  </a:lnTo>
                  <a:lnTo>
                    <a:pt x="17" y="30"/>
                  </a:lnTo>
                  <a:lnTo>
                    <a:pt x="0" y="0"/>
                  </a:lnTo>
                  <a:lnTo>
                    <a:pt x="59" y="6"/>
                  </a:lnTo>
                  <a:lnTo>
                    <a:pt x="59" y="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l">
                <a:defRPr/>
              </a:pPr>
              <a:endParaRPr lang="el-GR"/>
            </a:p>
          </p:txBody>
        </p:sp>
        <p:sp>
          <p:nvSpPr>
            <p:cNvPr id="23" name="Freeform 21"/>
            <p:cNvSpPr>
              <a:spLocks/>
            </p:cNvSpPr>
            <p:nvPr userDrawn="1"/>
          </p:nvSpPr>
          <p:spPr bwMode="auto">
            <a:xfrm>
              <a:off x="395" y="3811"/>
              <a:ext cx="245" cy="207"/>
            </a:xfrm>
            <a:custGeom>
              <a:avLst/>
              <a:gdLst/>
              <a:ahLst/>
              <a:cxnLst>
                <a:cxn ang="0">
                  <a:pos x="233" y="36"/>
                </a:cxn>
                <a:cxn ang="0">
                  <a:pos x="245" y="42"/>
                </a:cxn>
                <a:cxn ang="0">
                  <a:pos x="209" y="84"/>
                </a:cxn>
                <a:cxn ang="0">
                  <a:pos x="143" y="132"/>
                </a:cxn>
                <a:cxn ang="0">
                  <a:pos x="167" y="156"/>
                </a:cxn>
                <a:cxn ang="0">
                  <a:pos x="179" y="204"/>
                </a:cxn>
                <a:cxn ang="0">
                  <a:pos x="77" y="132"/>
                </a:cxn>
                <a:cxn ang="0">
                  <a:pos x="47" y="84"/>
                </a:cxn>
                <a:cxn ang="0">
                  <a:pos x="89" y="66"/>
                </a:cxn>
                <a:cxn ang="0">
                  <a:pos x="59" y="36"/>
                </a:cxn>
                <a:cxn ang="0">
                  <a:pos x="0" y="12"/>
                </a:cxn>
                <a:cxn ang="0">
                  <a:pos x="0" y="0"/>
                </a:cxn>
                <a:cxn ang="0">
                  <a:pos x="6" y="0"/>
                </a:cxn>
                <a:cxn ang="0">
                  <a:pos x="12" y="0"/>
                </a:cxn>
                <a:cxn ang="0">
                  <a:pos x="47" y="6"/>
                </a:cxn>
                <a:cxn ang="0">
                  <a:pos x="77" y="6"/>
                </a:cxn>
                <a:cxn ang="0">
                  <a:pos x="83" y="6"/>
                </a:cxn>
                <a:cxn ang="0">
                  <a:pos x="89" y="6"/>
                </a:cxn>
                <a:cxn ang="0">
                  <a:pos x="101" y="12"/>
                </a:cxn>
                <a:cxn ang="0">
                  <a:pos x="125" y="12"/>
                </a:cxn>
                <a:cxn ang="0">
                  <a:pos x="143" y="18"/>
                </a:cxn>
                <a:cxn ang="0">
                  <a:pos x="149" y="18"/>
                </a:cxn>
                <a:cxn ang="0">
                  <a:pos x="149" y="18"/>
                </a:cxn>
                <a:cxn ang="0">
                  <a:pos x="203" y="24"/>
                </a:cxn>
                <a:cxn ang="0">
                  <a:pos x="233" y="36"/>
                </a:cxn>
                <a:cxn ang="0">
                  <a:pos x="233" y="36"/>
                </a:cxn>
              </a:cxnLst>
              <a:rect l="0" t="0" r="r" b="b"/>
              <a:pathLst>
                <a:path w="245" h="204">
                  <a:moveTo>
                    <a:pt x="233" y="36"/>
                  </a:moveTo>
                  <a:lnTo>
                    <a:pt x="245" y="42"/>
                  </a:lnTo>
                  <a:lnTo>
                    <a:pt x="209" y="84"/>
                  </a:lnTo>
                  <a:lnTo>
                    <a:pt x="143" y="132"/>
                  </a:lnTo>
                  <a:lnTo>
                    <a:pt x="167" y="156"/>
                  </a:lnTo>
                  <a:lnTo>
                    <a:pt x="179" y="204"/>
                  </a:lnTo>
                  <a:lnTo>
                    <a:pt x="77" y="132"/>
                  </a:lnTo>
                  <a:lnTo>
                    <a:pt x="47" y="84"/>
                  </a:lnTo>
                  <a:lnTo>
                    <a:pt x="89" y="66"/>
                  </a:lnTo>
                  <a:lnTo>
                    <a:pt x="59" y="36"/>
                  </a:lnTo>
                  <a:lnTo>
                    <a:pt x="0" y="12"/>
                  </a:lnTo>
                  <a:lnTo>
                    <a:pt x="0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47" y="6"/>
                  </a:lnTo>
                  <a:lnTo>
                    <a:pt x="77" y="6"/>
                  </a:lnTo>
                  <a:lnTo>
                    <a:pt x="83" y="6"/>
                  </a:lnTo>
                  <a:lnTo>
                    <a:pt x="89" y="6"/>
                  </a:lnTo>
                  <a:lnTo>
                    <a:pt x="101" y="12"/>
                  </a:lnTo>
                  <a:lnTo>
                    <a:pt x="125" y="12"/>
                  </a:lnTo>
                  <a:lnTo>
                    <a:pt x="143" y="18"/>
                  </a:lnTo>
                  <a:lnTo>
                    <a:pt x="149" y="18"/>
                  </a:lnTo>
                  <a:lnTo>
                    <a:pt x="149" y="18"/>
                  </a:lnTo>
                  <a:lnTo>
                    <a:pt x="203" y="24"/>
                  </a:lnTo>
                  <a:lnTo>
                    <a:pt x="233" y="36"/>
                  </a:lnTo>
                  <a:lnTo>
                    <a:pt x="233" y="3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l">
                <a:defRPr/>
              </a:pPr>
              <a:endParaRPr lang="el-GR"/>
            </a:p>
          </p:txBody>
        </p:sp>
      </p:grpSp>
      <p:sp>
        <p:nvSpPr>
          <p:cNvPr id="59414" name="Rectangle 22"/>
          <p:cNvSpPr>
            <a:spLocks noGrp="1" noChangeArrowheads="1"/>
          </p:cNvSpPr>
          <p:nvPr>
            <p:ph type="ctrTitle" sz="quarter"/>
          </p:nvPr>
        </p:nvSpPr>
        <p:spPr>
          <a:xfrm>
            <a:off x="457200" y="1447800"/>
            <a:ext cx="8229600" cy="1736725"/>
          </a:xfrm>
        </p:spPr>
        <p:txBody>
          <a:bodyPr/>
          <a:lstStyle>
            <a:lvl1pPr>
              <a:defRPr/>
            </a:lvl1pPr>
          </a:lstStyle>
          <a:p>
            <a:r>
              <a:rPr lang="el-GR"/>
              <a:t>Click to edit Master title style</a:t>
            </a:r>
          </a:p>
        </p:txBody>
      </p:sp>
      <p:sp>
        <p:nvSpPr>
          <p:cNvPr id="59415" name="Rectangle 2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4290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l-GR"/>
              <a:t>Click to edit Master subtitle style</a:t>
            </a:r>
          </a:p>
        </p:txBody>
      </p:sp>
      <p:sp>
        <p:nvSpPr>
          <p:cNvPr id="24" name="Rectangle 24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55A9E1-97F2-4F41-8C14-E5D5C08BA38D}" type="datetime1">
              <a:rPr lang="el-GR"/>
              <a:pPr>
                <a:defRPr/>
              </a:pPr>
              <a:t>25/11/2011</a:t>
            </a:fld>
            <a:endParaRPr lang="el-GR"/>
          </a:p>
        </p:txBody>
      </p:sp>
      <p:sp>
        <p:nvSpPr>
          <p:cNvPr id="25" name="Rectangle 25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9A6BB7-5DCA-4AF1-A4DE-AC86F37015F8}" type="slidenum">
              <a:rPr lang="el-GR"/>
              <a:pPr>
                <a:defRPr/>
              </a:pPr>
              <a:t>‹#›</a:t>
            </a:fld>
            <a:endParaRPr lang="el-GR"/>
          </a:p>
        </p:txBody>
      </p:sp>
      <p:sp>
        <p:nvSpPr>
          <p:cNvPr id="26" name="Rectangle 26"/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9E9C80-CDA6-432F-B216-E939A4D8112A}" type="datetime1">
              <a:rPr lang="el-GR"/>
              <a:pPr>
                <a:defRPr/>
              </a:pPr>
              <a:t>25/11/2011</a:t>
            </a:fld>
            <a:endParaRPr lang="el-GR"/>
          </a:p>
        </p:txBody>
      </p:sp>
      <p:sp>
        <p:nvSpPr>
          <p:cNvPr id="5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CF9102-770E-4605-BB21-3D2CE6FD3CE5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28600"/>
            <a:ext cx="2057400" cy="5867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28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2E1EE2-DE15-414B-9B5A-8099B4E4D05F}" type="datetime1">
              <a:rPr lang="el-GR"/>
              <a:pPr>
                <a:defRPr/>
              </a:pPr>
              <a:t>25/11/2011</a:t>
            </a:fld>
            <a:endParaRPr lang="el-GR"/>
          </a:p>
        </p:txBody>
      </p:sp>
      <p:sp>
        <p:nvSpPr>
          <p:cNvPr id="5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BC45BA-CF96-4A12-8430-6AD1D54AEDAB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13E1B1-B282-4DC9-ADAA-CE96D4D56C2D}" type="datetime1">
              <a:rPr lang="el-GR"/>
              <a:pPr>
                <a:defRPr/>
              </a:pPr>
              <a:t>25/11/2011</a:t>
            </a:fld>
            <a:endParaRPr lang="el-GR"/>
          </a:p>
        </p:txBody>
      </p:sp>
      <p:sp>
        <p:nvSpPr>
          <p:cNvPr id="5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6A04A5-F556-413C-BB8A-20A71403F829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278000-AD2D-4222-A416-2672B0181AE1}" type="datetime1">
              <a:rPr lang="el-GR"/>
              <a:pPr>
                <a:defRPr/>
              </a:pPr>
              <a:t>25/11/2011</a:t>
            </a:fld>
            <a:endParaRPr lang="el-GR"/>
          </a:p>
        </p:txBody>
      </p:sp>
      <p:sp>
        <p:nvSpPr>
          <p:cNvPr id="5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962662-E3D3-4E08-91CC-1407CE3A7E3B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C993C4-D357-45C3-9D1F-AEFFB461F516}" type="datetime1">
              <a:rPr lang="el-GR"/>
              <a:pPr>
                <a:defRPr/>
              </a:pPr>
              <a:t>25/11/2011</a:t>
            </a:fld>
            <a:endParaRPr lang="el-GR"/>
          </a:p>
        </p:txBody>
      </p:sp>
      <p:sp>
        <p:nvSpPr>
          <p:cNvPr id="6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F0B699-1C98-438A-A0F0-3385135A87BE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7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94F729-6084-4762-BC0D-95B21B5FA647}" type="datetime1">
              <a:rPr lang="el-GR"/>
              <a:pPr>
                <a:defRPr/>
              </a:pPr>
              <a:t>25/11/2011</a:t>
            </a:fld>
            <a:endParaRPr lang="el-GR"/>
          </a:p>
        </p:txBody>
      </p:sp>
      <p:sp>
        <p:nvSpPr>
          <p:cNvPr id="8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9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41FA05-87D1-42E4-88E7-EAB1B63B3646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69B150-EF0E-4430-85B5-91DB7C263184}" type="datetime1">
              <a:rPr lang="el-GR"/>
              <a:pPr>
                <a:defRPr/>
              </a:pPr>
              <a:t>25/11/2011</a:t>
            </a:fld>
            <a:endParaRPr lang="el-GR"/>
          </a:p>
        </p:txBody>
      </p:sp>
      <p:sp>
        <p:nvSpPr>
          <p:cNvPr id="4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F7BB77-790F-482F-979C-8ED779444721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2CC12D-6247-4DC7-B91A-EC2C8A986FCA}" type="datetime1">
              <a:rPr lang="el-GR"/>
              <a:pPr>
                <a:defRPr/>
              </a:pPr>
              <a:t>25/11/2011</a:t>
            </a:fld>
            <a:endParaRPr lang="el-GR"/>
          </a:p>
        </p:txBody>
      </p:sp>
      <p:sp>
        <p:nvSpPr>
          <p:cNvPr id="3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4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E9E43D-3033-4813-AE03-E14E5F7C2A26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B159FF-0ED8-4F51-B1F8-D0551C3797A3}" type="datetime1">
              <a:rPr lang="el-GR"/>
              <a:pPr>
                <a:defRPr/>
              </a:pPr>
              <a:t>25/11/2011</a:t>
            </a:fld>
            <a:endParaRPr lang="el-GR"/>
          </a:p>
        </p:txBody>
      </p:sp>
      <p:sp>
        <p:nvSpPr>
          <p:cNvPr id="6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990F09-68DF-4768-B944-F18DC9D09494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l-GR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8CAF5A-8D71-43CF-B712-5537C32A5FEA}" type="datetime1">
              <a:rPr lang="el-GR"/>
              <a:pPr>
                <a:defRPr/>
              </a:pPr>
              <a:t>25/11/2011</a:t>
            </a:fld>
            <a:endParaRPr lang="el-GR"/>
          </a:p>
        </p:txBody>
      </p:sp>
      <p:sp>
        <p:nvSpPr>
          <p:cNvPr id="6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98C992-D4E3-41FB-A394-BC486E5CA494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>
                <a:gamma/>
                <a:shade val="46275"/>
                <a:invGamma/>
              </a:schemeClr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58371" name="Freeform 3"/>
            <p:cNvSpPr>
              <a:spLocks/>
            </p:cNvSpPr>
            <p:nvPr/>
          </p:nvSpPr>
          <p:spPr bwMode="hidden">
            <a:xfrm>
              <a:off x="0" y="3072"/>
              <a:ext cx="5760" cy="1248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l">
                <a:defRPr/>
              </a:pPr>
              <a:endParaRPr lang="el-GR"/>
            </a:p>
          </p:txBody>
        </p:sp>
        <p:sp>
          <p:nvSpPr>
            <p:cNvPr id="58372" name="Freeform 4"/>
            <p:cNvSpPr>
              <a:spLocks/>
            </p:cNvSpPr>
            <p:nvPr/>
          </p:nvSpPr>
          <p:spPr bwMode="hidden">
            <a:xfrm>
              <a:off x="0" y="0"/>
              <a:ext cx="5760" cy="3072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l">
                <a:defRPr/>
              </a:pPr>
              <a:endParaRPr lang="el-GR"/>
            </a:p>
          </p:txBody>
        </p:sp>
      </p:grpSp>
      <p:sp>
        <p:nvSpPr>
          <p:cNvPr id="58373" name="Freeform 5"/>
          <p:cNvSpPr>
            <a:spLocks/>
          </p:cNvSpPr>
          <p:nvPr/>
        </p:nvSpPr>
        <p:spPr bwMode="hidden">
          <a:xfrm>
            <a:off x="6248400" y="6262688"/>
            <a:ext cx="2895600" cy="609600"/>
          </a:xfrm>
          <a:custGeom>
            <a:avLst/>
            <a:gdLst/>
            <a:ahLst/>
            <a:cxnLst>
              <a:cxn ang="0">
                <a:pos x="5748" y="246"/>
              </a:cxn>
              <a:cxn ang="0">
                <a:pos x="0" y="246"/>
              </a:cxn>
              <a:cxn ang="0">
                <a:pos x="0" y="0"/>
              </a:cxn>
              <a:cxn ang="0">
                <a:pos x="5748" y="0"/>
              </a:cxn>
              <a:cxn ang="0">
                <a:pos x="5748" y="246"/>
              </a:cxn>
              <a:cxn ang="0">
                <a:pos x="5748" y="246"/>
              </a:cxn>
            </a:cxnLst>
            <a:rect l="0" t="0" r="r" b="b"/>
            <a:pathLst>
              <a:path w="5748" h="246">
                <a:moveTo>
                  <a:pt x="5748" y="246"/>
                </a:moveTo>
                <a:lnTo>
                  <a:pt x="0" y="246"/>
                </a:lnTo>
                <a:lnTo>
                  <a:pt x="0" y="0"/>
                </a:lnTo>
                <a:lnTo>
                  <a:pt x="5748" y="0"/>
                </a:lnTo>
                <a:lnTo>
                  <a:pt x="5748" y="246"/>
                </a:lnTo>
                <a:lnTo>
                  <a:pt x="5748" y="246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pPr algn="l">
              <a:defRPr/>
            </a:pPr>
            <a:endParaRPr lang="el-GR"/>
          </a:p>
        </p:txBody>
      </p:sp>
      <p:grpSp>
        <p:nvGrpSpPr>
          <p:cNvPr id="1028" name="Group 6"/>
          <p:cNvGrpSpPr>
            <a:grpSpLocks/>
          </p:cNvGrpSpPr>
          <p:nvPr/>
        </p:nvGrpSpPr>
        <p:grpSpPr bwMode="auto">
          <a:xfrm>
            <a:off x="0" y="6019800"/>
            <a:ext cx="7848600" cy="857250"/>
            <a:chOff x="0" y="3792"/>
            <a:chExt cx="4944" cy="540"/>
          </a:xfrm>
        </p:grpSpPr>
        <p:sp>
          <p:nvSpPr>
            <p:cNvPr id="58375" name="Freeform 7"/>
            <p:cNvSpPr>
              <a:spLocks/>
            </p:cNvSpPr>
            <p:nvPr userDrawn="1"/>
          </p:nvSpPr>
          <p:spPr bwMode="ltGray">
            <a:xfrm>
              <a:off x="1488" y="3792"/>
              <a:ext cx="3240" cy="536"/>
            </a:xfrm>
            <a:custGeom>
              <a:avLst/>
              <a:gdLst/>
              <a:ahLst/>
              <a:cxnLst>
                <a:cxn ang="0">
                  <a:pos x="3132" y="469"/>
                </a:cxn>
                <a:cxn ang="0">
                  <a:pos x="2995" y="395"/>
                </a:cxn>
                <a:cxn ang="0">
                  <a:pos x="2911" y="375"/>
                </a:cxn>
                <a:cxn ang="0">
                  <a:pos x="2678" y="228"/>
                </a:cxn>
                <a:cxn ang="0">
                  <a:pos x="2553" y="74"/>
                </a:cxn>
                <a:cxn ang="0">
                  <a:pos x="2457" y="7"/>
                </a:cxn>
                <a:cxn ang="0">
                  <a:pos x="2403" y="47"/>
                </a:cxn>
                <a:cxn ang="0">
                  <a:pos x="2289" y="74"/>
                </a:cxn>
                <a:cxn ang="0">
                  <a:pos x="2134" y="74"/>
                </a:cxn>
                <a:cxn ang="0">
                  <a:pos x="2044" y="128"/>
                </a:cxn>
                <a:cxn ang="0">
                  <a:pos x="1775" y="222"/>
                </a:cxn>
                <a:cxn ang="0">
                  <a:pos x="1602" y="181"/>
                </a:cxn>
                <a:cxn ang="0">
                  <a:pos x="1560" y="101"/>
                </a:cxn>
                <a:cxn ang="0">
                  <a:pos x="1542" y="87"/>
                </a:cxn>
                <a:cxn ang="0">
                  <a:pos x="1446" y="60"/>
                </a:cxn>
                <a:cxn ang="0">
                  <a:pos x="1375" y="74"/>
                </a:cxn>
                <a:cxn ang="0">
                  <a:pos x="1309" y="87"/>
                </a:cxn>
                <a:cxn ang="0">
                  <a:pos x="1243" y="13"/>
                </a:cxn>
                <a:cxn ang="0">
                  <a:pos x="1225" y="0"/>
                </a:cxn>
                <a:cxn ang="0">
                  <a:pos x="1189" y="0"/>
                </a:cxn>
                <a:cxn ang="0">
                  <a:pos x="1106" y="34"/>
                </a:cxn>
                <a:cxn ang="0">
                  <a:pos x="1106" y="34"/>
                </a:cxn>
                <a:cxn ang="0">
                  <a:pos x="1094" y="40"/>
                </a:cxn>
                <a:cxn ang="0">
                  <a:pos x="1070" y="54"/>
                </a:cxn>
                <a:cxn ang="0">
                  <a:pos x="1034" y="74"/>
                </a:cxn>
                <a:cxn ang="0">
                  <a:pos x="1004" y="74"/>
                </a:cxn>
                <a:cxn ang="0">
                  <a:pos x="986" y="74"/>
                </a:cxn>
                <a:cxn ang="0">
                  <a:pos x="956" y="81"/>
                </a:cxn>
                <a:cxn ang="0">
                  <a:pos x="920" y="94"/>
                </a:cxn>
                <a:cxn ang="0">
                  <a:pos x="884" y="107"/>
                </a:cxn>
                <a:cxn ang="0">
                  <a:pos x="843" y="128"/>
                </a:cxn>
                <a:cxn ang="0">
                  <a:pos x="813" y="141"/>
                </a:cxn>
                <a:cxn ang="0">
                  <a:pos x="789" y="148"/>
                </a:cxn>
                <a:cxn ang="0">
                  <a:pos x="783" y="154"/>
                </a:cxn>
                <a:cxn ang="0">
                  <a:pos x="556" y="228"/>
                </a:cxn>
                <a:cxn ang="0">
                  <a:pos x="394" y="294"/>
                </a:cxn>
                <a:cxn ang="0">
                  <a:pos x="107" y="462"/>
                </a:cxn>
                <a:cxn ang="0">
                  <a:pos x="0" y="536"/>
                </a:cxn>
                <a:cxn ang="0">
                  <a:pos x="3240" y="536"/>
                </a:cxn>
                <a:cxn ang="0">
                  <a:pos x="3132" y="469"/>
                </a:cxn>
                <a:cxn ang="0">
                  <a:pos x="3132" y="469"/>
                </a:cxn>
              </a:cxnLst>
              <a:rect l="0" t="0" r="r" b="b"/>
              <a:pathLst>
                <a:path w="3240" h="536">
                  <a:moveTo>
                    <a:pt x="3132" y="469"/>
                  </a:moveTo>
                  <a:lnTo>
                    <a:pt x="2995" y="395"/>
                  </a:lnTo>
                  <a:lnTo>
                    <a:pt x="2911" y="375"/>
                  </a:lnTo>
                  <a:lnTo>
                    <a:pt x="2678" y="228"/>
                  </a:lnTo>
                  <a:lnTo>
                    <a:pt x="2553" y="74"/>
                  </a:lnTo>
                  <a:lnTo>
                    <a:pt x="2457" y="7"/>
                  </a:lnTo>
                  <a:lnTo>
                    <a:pt x="2403" y="47"/>
                  </a:lnTo>
                  <a:lnTo>
                    <a:pt x="2289" y="74"/>
                  </a:lnTo>
                  <a:lnTo>
                    <a:pt x="2134" y="74"/>
                  </a:lnTo>
                  <a:lnTo>
                    <a:pt x="2044" y="128"/>
                  </a:lnTo>
                  <a:lnTo>
                    <a:pt x="1775" y="222"/>
                  </a:lnTo>
                  <a:lnTo>
                    <a:pt x="1602" y="181"/>
                  </a:lnTo>
                  <a:lnTo>
                    <a:pt x="1560" y="101"/>
                  </a:lnTo>
                  <a:lnTo>
                    <a:pt x="1542" y="87"/>
                  </a:lnTo>
                  <a:lnTo>
                    <a:pt x="1446" y="60"/>
                  </a:lnTo>
                  <a:lnTo>
                    <a:pt x="1375" y="74"/>
                  </a:lnTo>
                  <a:lnTo>
                    <a:pt x="1309" y="87"/>
                  </a:lnTo>
                  <a:lnTo>
                    <a:pt x="1243" y="13"/>
                  </a:lnTo>
                  <a:lnTo>
                    <a:pt x="1225" y="0"/>
                  </a:lnTo>
                  <a:lnTo>
                    <a:pt x="1189" y="0"/>
                  </a:lnTo>
                  <a:lnTo>
                    <a:pt x="1106" y="34"/>
                  </a:lnTo>
                  <a:lnTo>
                    <a:pt x="1106" y="34"/>
                  </a:lnTo>
                  <a:lnTo>
                    <a:pt x="1094" y="40"/>
                  </a:lnTo>
                  <a:lnTo>
                    <a:pt x="1070" y="54"/>
                  </a:lnTo>
                  <a:lnTo>
                    <a:pt x="1034" y="74"/>
                  </a:lnTo>
                  <a:lnTo>
                    <a:pt x="1004" y="74"/>
                  </a:lnTo>
                  <a:lnTo>
                    <a:pt x="986" y="74"/>
                  </a:lnTo>
                  <a:lnTo>
                    <a:pt x="956" y="81"/>
                  </a:lnTo>
                  <a:lnTo>
                    <a:pt x="920" y="94"/>
                  </a:lnTo>
                  <a:lnTo>
                    <a:pt x="884" y="107"/>
                  </a:lnTo>
                  <a:lnTo>
                    <a:pt x="843" y="128"/>
                  </a:lnTo>
                  <a:lnTo>
                    <a:pt x="813" y="141"/>
                  </a:lnTo>
                  <a:lnTo>
                    <a:pt x="789" y="148"/>
                  </a:lnTo>
                  <a:lnTo>
                    <a:pt x="783" y="154"/>
                  </a:lnTo>
                  <a:lnTo>
                    <a:pt x="556" y="228"/>
                  </a:lnTo>
                  <a:lnTo>
                    <a:pt x="394" y="294"/>
                  </a:lnTo>
                  <a:lnTo>
                    <a:pt x="107" y="462"/>
                  </a:lnTo>
                  <a:lnTo>
                    <a:pt x="0" y="536"/>
                  </a:lnTo>
                  <a:lnTo>
                    <a:pt x="3240" y="536"/>
                  </a:lnTo>
                  <a:lnTo>
                    <a:pt x="3132" y="469"/>
                  </a:lnTo>
                  <a:lnTo>
                    <a:pt x="3132" y="469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l">
                <a:defRPr/>
              </a:pPr>
              <a:endParaRPr lang="el-GR"/>
            </a:p>
          </p:txBody>
        </p:sp>
        <p:grpSp>
          <p:nvGrpSpPr>
            <p:cNvPr id="1042" name="Group 8"/>
            <p:cNvGrpSpPr>
              <a:grpSpLocks/>
            </p:cNvGrpSpPr>
            <p:nvPr userDrawn="1"/>
          </p:nvGrpSpPr>
          <p:grpSpPr bwMode="auto">
            <a:xfrm>
              <a:off x="2486" y="3792"/>
              <a:ext cx="2458" cy="540"/>
              <a:chOff x="2486" y="3792"/>
              <a:chExt cx="2458" cy="540"/>
            </a:xfrm>
          </p:grpSpPr>
          <p:sp>
            <p:nvSpPr>
              <p:cNvPr id="58377" name="Freeform 9"/>
              <p:cNvSpPr>
                <a:spLocks/>
              </p:cNvSpPr>
              <p:nvPr userDrawn="1"/>
            </p:nvSpPr>
            <p:spPr bwMode="ltGray">
              <a:xfrm>
                <a:off x="3948" y="3799"/>
                <a:ext cx="996" cy="533"/>
              </a:xfrm>
              <a:custGeom>
                <a:avLst/>
                <a:gdLst/>
                <a:ahLst/>
                <a:cxnLst>
                  <a:cxn ang="0">
                    <a:pos x="636" y="373"/>
                  </a:cxn>
                  <a:cxn ang="0">
                    <a:pos x="495" y="370"/>
                  </a:cxn>
                  <a:cxn ang="0">
                    <a:pos x="280" y="249"/>
                  </a:cxn>
                  <a:cxn ang="0">
                    <a:pos x="127" y="66"/>
                  </a:cxn>
                  <a:cxn ang="0">
                    <a:pos x="0" y="0"/>
                  </a:cxn>
                  <a:cxn ang="0">
                    <a:pos x="22" y="26"/>
                  </a:cxn>
                  <a:cxn ang="0">
                    <a:pos x="0" y="65"/>
                  </a:cxn>
                  <a:cxn ang="0">
                    <a:pos x="30" y="119"/>
                  </a:cxn>
                  <a:cxn ang="0">
                    <a:pos x="75" y="243"/>
                  </a:cxn>
                  <a:cxn ang="0">
                    <a:pos x="45" y="422"/>
                  </a:cxn>
                  <a:cxn ang="0">
                    <a:pos x="200" y="329"/>
                  </a:cxn>
                  <a:cxn ang="0">
                    <a:pos x="612" y="533"/>
                  </a:cxn>
                  <a:cxn ang="0">
                    <a:pos x="996" y="529"/>
                  </a:cxn>
                  <a:cxn ang="0">
                    <a:pos x="828" y="473"/>
                  </a:cxn>
                  <a:cxn ang="0">
                    <a:pos x="636" y="373"/>
                  </a:cxn>
                </a:cxnLst>
                <a:rect l="0" t="0" r="r" b="b"/>
                <a:pathLst>
                  <a:path w="996" h="533">
                    <a:moveTo>
                      <a:pt x="636" y="373"/>
                    </a:moveTo>
                    <a:lnTo>
                      <a:pt x="495" y="370"/>
                    </a:lnTo>
                    <a:lnTo>
                      <a:pt x="280" y="249"/>
                    </a:lnTo>
                    <a:lnTo>
                      <a:pt x="127" y="66"/>
                    </a:lnTo>
                    <a:lnTo>
                      <a:pt x="0" y="0"/>
                    </a:lnTo>
                    <a:lnTo>
                      <a:pt x="22" y="26"/>
                    </a:lnTo>
                    <a:lnTo>
                      <a:pt x="0" y="65"/>
                    </a:lnTo>
                    <a:lnTo>
                      <a:pt x="30" y="119"/>
                    </a:lnTo>
                    <a:lnTo>
                      <a:pt x="75" y="243"/>
                    </a:lnTo>
                    <a:lnTo>
                      <a:pt x="45" y="422"/>
                    </a:lnTo>
                    <a:lnTo>
                      <a:pt x="200" y="329"/>
                    </a:lnTo>
                    <a:lnTo>
                      <a:pt x="612" y="533"/>
                    </a:lnTo>
                    <a:lnTo>
                      <a:pt x="996" y="529"/>
                    </a:lnTo>
                    <a:lnTo>
                      <a:pt x="828" y="473"/>
                    </a:lnTo>
                    <a:lnTo>
                      <a:pt x="636" y="373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l">
                  <a:defRPr/>
                </a:pPr>
                <a:endParaRPr lang="el-GR"/>
              </a:p>
            </p:txBody>
          </p:sp>
          <p:sp>
            <p:nvSpPr>
              <p:cNvPr id="58378" name="Freeform 10"/>
              <p:cNvSpPr>
                <a:spLocks/>
              </p:cNvSpPr>
              <p:nvPr userDrawn="1"/>
            </p:nvSpPr>
            <p:spPr bwMode="ltGray">
              <a:xfrm>
                <a:off x="2677" y="3792"/>
                <a:ext cx="186" cy="395"/>
              </a:xfrm>
              <a:custGeom>
                <a:avLst/>
                <a:gdLst/>
                <a:ahLst/>
                <a:cxnLst>
                  <a:cxn ang="0">
                    <a:pos x="36" y="0"/>
                  </a:cxn>
                  <a:cxn ang="0">
                    <a:pos x="54" y="18"/>
                  </a:cxn>
                  <a:cxn ang="0">
                    <a:pos x="24" y="30"/>
                  </a:cxn>
                  <a:cxn ang="0">
                    <a:pos x="18" y="66"/>
                  </a:cxn>
                  <a:cxn ang="0">
                    <a:pos x="42" y="114"/>
                  </a:cxn>
                  <a:cxn ang="0">
                    <a:pos x="48" y="162"/>
                  </a:cxn>
                  <a:cxn ang="0">
                    <a:pos x="0" y="353"/>
                  </a:cxn>
                  <a:cxn ang="0">
                    <a:pos x="54" y="233"/>
                  </a:cxn>
                  <a:cxn ang="0">
                    <a:pos x="84" y="216"/>
                  </a:cxn>
                  <a:cxn ang="0">
                    <a:pos x="126" y="126"/>
                  </a:cxn>
                  <a:cxn ang="0">
                    <a:pos x="144" y="120"/>
                  </a:cxn>
                  <a:cxn ang="0">
                    <a:pos x="144" y="90"/>
                  </a:cxn>
                  <a:cxn ang="0">
                    <a:pos x="186" y="66"/>
                  </a:cxn>
                  <a:cxn ang="0">
                    <a:pos x="162" y="60"/>
                  </a:cxn>
                  <a:cxn ang="0">
                    <a:pos x="36" y="0"/>
                  </a:cxn>
                  <a:cxn ang="0">
                    <a:pos x="36" y="0"/>
                  </a:cxn>
                </a:cxnLst>
                <a:rect l="0" t="0" r="r" b="b"/>
                <a:pathLst>
                  <a:path w="186" h="353">
                    <a:moveTo>
                      <a:pt x="36" y="0"/>
                    </a:moveTo>
                    <a:lnTo>
                      <a:pt x="54" y="18"/>
                    </a:lnTo>
                    <a:lnTo>
                      <a:pt x="24" y="30"/>
                    </a:lnTo>
                    <a:lnTo>
                      <a:pt x="18" y="66"/>
                    </a:lnTo>
                    <a:lnTo>
                      <a:pt x="42" y="114"/>
                    </a:lnTo>
                    <a:lnTo>
                      <a:pt x="48" y="162"/>
                    </a:lnTo>
                    <a:lnTo>
                      <a:pt x="0" y="353"/>
                    </a:lnTo>
                    <a:lnTo>
                      <a:pt x="54" y="233"/>
                    </a:lnTo>
                    <a:lnTo>
                      <a:pt x="84" y="216"/>
                    </a:lnTo>
                    <a:lnTo>
                      <a:pt x="126" y="126"/>
                    </a:lnTo>
                    <a:lnTo>
                      <a:pt x="144" y="120"/>
                    </a:lnTo>
                    <a:lnTo>
                      <a:pt x="144" y="90"/>
                    </a:lnTo>
                    <a:lnTo>
                      <a:pt x="186" y="66"/>
                    </a:lnTo>
                    <a:lnTo>
                      <a:pt x="162" y="60"/>
                    </a:lnTo>
                    <a:lnTo>
                      <a:pt x="36" y="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l">
                  <a:defRPr/>
                </a:pPr>
                <a:endParaRPr lang="el-GR"/>
              </a:p>
            </p:txBody>
          </p:sp>
          <p:sp>
            <p:nvSpPr>
              <p:cNvPr id="58379" name="Freeform 11"/>
              <p:cNvSpPr>
                <a:spLocks/>
              </p:cNvSpPr>
              <p:nvPr userDrawn="1"/>
            </p:nvSpPr>
            <p:spPr bwMode="ltGray">
              <a:xfrm>
                <a:off x="3030" y="3893"/>
                <a:ext cx="378" cy="271"/>
              </a:xfrm>
              <a:custGeom>
                <a:avLst/>
                <a:gdLst/>
                <a:ahLst/>
                <a:cxnLst>
                  <a:cxn ang="0">
                    <a:pos x="18" y="0"/>
                  </a:cxn>
                  <a:cxn ang="0">
                    <a:pos x="12" y="13"/>
                  </a:cxn>
                  <a:cxn ang="0">
                    <a:pos x="0" y="40"/>
                  </a:cxn>
                  <a:cxn ang="0">
                    <a:pos x="60" y="121"/>
                  </a:cxn>
                  <a:cxn ang="0">
                    <a:pos x="310" y="271"/>
                  </a:cxn>
                  <a:cxn ang="0">
                    <a:pos x="290" y="139"/>
                  </a:cxn>
                  <a:cxn ang="0">
                    <a:pos x="378" y="76"/>
                  </a:cxn>
                  <a:cxn ang="0">
                    <a:pos x="251" y="94"/>
                  </a:cxn>
                  <a:cxn ang="0">
                    <a:pos x="90" y="54"/>
                  </a:cxn>
                  <a:cxn ang="0">
                    <a:pos x="18" y="0"/>
                  </a:cxn>
                  <a:cxn ang="0">
                    <a:pos x="18" y="0"/>
                  </a:cxn>
                </a:cxnLst>
                <a:rect l="0" t="0" r="r" b="b"/>
                <a:pathLst>
                  <a:path w="378" h="271">
                    <a:moveTo>
                      <a:pt x="18" y="0"/>
                    </a:moveTo>
                    <a:lnTo>
                      <a:pt x="12" y="13"/>
                    </a:lnTo>
                    <a:lnTo>
                      <a:pt x="0" y="40"/>
                    </a:lnTo>
                    <a:lnTo>
                      <a:pt x="60" y="121"/>
                    </a:lnTo>
                    <a:lnTo>
                      <a:pt x="310" y="271"/>
                    </a:lnTo>
                    <a:lnTo>
                      <a:pt x="290" y="139"/>
                    </a:lnTo>
                    <a:lnTo>
                      <a:pt x="378" y="76"/>
                    </a:lnTo>
                    <a:lnTo>
                      <a:pt x="251" y="94"/>
                    </a:lnTo>
                    <a:lnTo>
                      <a:pt x="90" y="54"/>
                    </a:lnTo>
                    <a:lnTo>
                      <a:pt x="18" y="0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l">
                  <a:defRPr/>
                </a:pPr>
                <a:endParaRPr lang="el-GR"/>
              </a:p>
            </p:txBody>
          </p:sp>
          <p:sp>
            <p:nvSpPr>
              <p:cNvPr id="58380" name="Freeform 12"/>
              <p:cNvSpPr>
                <a:spLocks/>
              </p:cNvSpPr>
              <p:nvPr userDrawn="1"/>
            </p:nvSpPr>
            <p:spPr bwMode="ltGray">
              <a:xfrm>
                <a:off x="3628" y="3866"/>
                <a:ext cx="155" cy="74"/>
              </a:xfrm>
              <a:custGeom>
                <a:avLst/>
                <a:gdLst/>
                <a:ahLst/>
                <a:cxnLst>
                  <a:cxn ang="0">
                    <a:pos x="114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6" y="6"/>
                  </a:cxn>
                  <a:cxn ang="0">
                    <a:pos x="6" y="18"/>
                  </a:cxn>
                  <a:cxn ang="0">
                    <a:pos x="0" y="24"/>
                  </a:cxn>
                  <a:cxn ang="0">
                    <a:pos x="78" y="60"/>
                  </a:cxn>
                  <a:cxn ang="0">
                    <a:pos x="96" y="42"/>
                  </a:cxn>
                  <a:cxn ang="0">
                    <a:pos x="155" y="66"/>
                  </a:cxn>
                  <a:cxn ang="0">
                    <a:pos x="126" y="24"/>
                  </a:cxn>
                  <a:cxn ang="0">
                    <a:pos x="149" y="0"/>
                  </a:cxn>
                  <a:cxn ang="0">
                    <a:pos x="114" y="0"/>
                  </a:cxn>
                  <a:cxn ang="0">
                    <a:pos x="114" y="0"/>
                  </a:cxn>
                </a:cxnLst>
                <a:rect l="0" t="0" r="r" b="b"/>
                <a:pathLst>
                  <a:path w="155" h="66">
                    <a:moveTo>
                      <a:pt x="114" y="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6" y="6"/>
                    </a:lnTo>
                    <a:lnTo>
                      <a:pt x="6" y="18"/>
                    </a:lnTo>
                    <a:lnTo>
                      <a:pt x="0" y="24"/>
                    </a:lnTo>
                    <a:lnTo>
                      <a:pt x="78" y="60"/>
                    </a:lnTo>
                    <a:lnTo>
                      <a:pt x="96" y="42"/>
                    </a:lnTo>
                    <a:lnTo>
                      <a:pt x="155" y="66"/>
                    </a:lnTo>
                    <a:lnTo>
                      <a:pt x="126" y="24"/>
                    </a:lnTo>
                    <a:lnTo>
                      <a:pt x="149" y="0"/>
                    </a:lnTo>
                    <a:lnTo>
                      <a:pt x="114" y="0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l">
                  <a:defRPr/>
                </a:pPr>
                <a:endParaRPr lang="el-GR"/>
              </a:p>
            </p:txBody>
          </p:sp>
          <p:sp>
            <p:nvSpPr>
              <p:cNvPr id="58381" name="Freeform 13"/>
              <p:cNvSpPr>
                <a:spLocks/>
              </p:cNvSpPr>
              <p:nvPr userDrawn="1"/>
            </p:nvSpPr>
            <p:spPr bwMode="ltGray">
              <a:xfrm>
                <a:off x="2486" y="3859"/>
                <a:ext cx="42" cy="81"/>
              </a:xfrm>
              <a:custGeom>
                <a:avLst/>
                <a:gdLst/>
                <a:ahLst/>
                <a:cxnLst>
                  <a:cxn ang="0">
                    <a:pos x="6" y="36"/>
                  </a:cxn>
                  <a:cxn ang="0">
                    <a:pos x="0" y="18"/>
                  </a:cxn>
                  <a:cxn ang="0">
                    <a:pos x="12" y="6"/>
                  </a:cxn>
                  <a:cxn ang="0">
                    <a:pos x="0" y="6"/>
                  </a:cxn>
                  <a:cxn ang="0">
                    <a:pos x="12" y="6"/>
                  </a:cxn>
                  <a:cxn ang="0">
                    <a:pos x="24" y="6"/>
                  </a:cxn>
                  <a:cxn ang="0">
                    <a:pos x="36" y="6"/>
                  </a:cxn>
                  <a:cxn ang="0">
                    <a:pos x="42" y="0"/>
                  </a:cxn>
                  <a:cxn ang="0">
                    <a:pos x="30" y="18"/>
                  </a:cxn>
                  <a:cxn ang="0">
                    <a:pos x="42" y="48"/>
                  </a:cxn>
                  <a:cxn ang="0">
                    <a:pos x="12" y="72"/>
                  </a:cxn>
                  <a:cxn ang="0">
                    <a:pos x="6" y="36"/>
                  </a:cxn>
                  <a:cxn ang="0">
                    <a:pos x="6" y="36"/>
                  </a:cxn>
                </a:cxnLst>
                <a:rect l="0" t="0" r="r" b="b"/>
                <a:pathLst>
                  <a:path w="42" h="72">
                    <a:moveTo>
                      <a:pt x="6" y="36"/>
                    </a:moveTo>
                    <a:lnTo>
                      <a:pt x="0" y="18"/>
                    </a:lnTo>
                    <a:lnTo>
                      <a:pt x="12" y="6"/>
                    </a:lnTo>
                    <a:lnTo>
                      <a:pt x="0" y="6"/>
                    </a:lnTo>
                    <a:lnTo>
                      <a:pt x="12" y="6"/>
                    </a:lnTo>
                    <a:lnTo>
                      <a:pt x="24" y="6"/>
                    </a:lnTo>
                    <a:lnTo>
                      <a:pt x="36" y="6"/>
                    </a:lnTo>
                    <a:lnTo>
                      <a:pt x="42" y="0"/>
                    </a:lnTo>
                    <a:lnTo>
                      <a:pt x="30" y="18"/>
                    </a:lnTo>
                    <a:lnTo>
                      <a:pt x="42" y="48"/>
                    </a:lnTo>
                    <a:lnTo>
                      <a:pt x="12" y="72"/>
                    </a:lnTo>
                    <a:lnTo>
                      <a:pt x="6" y="36"/>
                    </a:lnTo>
                    <a:lnTo>
                      <a:pt x="6" y="36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l">
                  <a:defRPr/>
                </a:pPr>
                <a:endParaRPr lang="el-GR"/>
              </a:p>
            </p:txBody>
          </p:sp>
        </p:grpSp>
        <p:sp>
          <p:nvSpPr>
            <p:cNvPr id="58382" name="Freeform 14"/>
            <p:cNvSpPr>
              <a:spLocks/>
            </p:cNvSpPr>
            <p:nvPr userDrawn="1"/>
          </p:nvSpPr>
          <p:spPr bwMode="ltGray">
            <a:xfrm>
              <a:off x="0" y="3792"/>
              <a:ext cx="3976" cy="535"/>
            </a:xfrm>
            <a:custGeom>
              <a:avLst/>
              <a:gdLst/>
              <a:ahLst/>
              <a:cxnLst>
                <a:cxn ang="0">
                  <a:pos x="3976" y="527"/>
                </a:cxn>
                <a:cxn ang="0">
                  <a:pos x="3970" y="527"/>
                </a:cxn>
                <a:cxn ang="0">
                  <a:pos x="3844" y="509"/>
                </a:cxn>
                <a:cxn ang="0">
                  <a:pos x="2487" y="305"/>
                </a:cxn>
                <a:cxn ang="0">
                  <a:pos x="2039" y="36"/>
                </a:cxn>
                <a:cxn ang="0">
                  <a:pos x="1907" y="24"/>
                </a:cxn>
                <a:cxn ang="0">
                  <a:pos x="1883" y="54"/>
                </a:cxn>
                <a:cxn ang="0">
                  <a:pos x="1859" y="54"/>
                </a:cxn>
                <a:cxn ang="0">
                  <a:pos x="1830" y="30"/>
                </a:cxn>
                <a:cxn ang="0">
                  <a:pos x="1704" y="102"/>
                </a:cxn>
                <a:cxn ang="0">
                  <a:pos x="1608" y="126"/>
                </a:cxn>
                <a:cxn ang="0">
                  <a:pos x="1561" y="132"/>
                </a:cxn>
                <a:cxn ang="0">
                  <a:pos x="1495" y="102"/>
                </a:cxn>
                <a:cxn ang="0">
                  <a:pos x="1357" y="126"/>
                </a:cxn>
                <a:cxn ang="0">
                  <a:pos x="1285" y="24"/>
                </a:cxn>
                <a:cxn ang="0">
                  <a:pos x="1280" y="18"/>
                </a:cxn>
                <a:cxn ang="0">
                  <a:pos x="1262" y="12"/>
                </a:cxn>
                <a:cxn ang="0">
                  <a:pos x="1238" y="6"/>
                </a:cxn>
                <a:cxn ang="0">
                  <a:pos x="1220" y="0"/>
                </a:cxn>
                <a:cxn ang="0">
                  <a:pos x="1196" y="0"/>
                </a:cxn>
                <a:cxn ang="0">
                  <a:pos x="1166" y="0"/>
                </a:cxn>
                <a:cxn ang="0">
                  <a:pos x="1142" y="0"/>
                </a:cxn>
                <a:cxn ang="0">
                  <a:pos x="1136" y="0"/>
                </a:cxn>
                <a:cxn ang="0">
                  <a:pos x="1130" y="0"/>
                </a:cxn>
                <a:cxn ang="0">
                  <a:pos x="1124" y="6"/>
                </a:cxn>
                <a:cxn ang="0">
                  <a:pos x="1118" y="12"/>
                </a:cxn>
                <a:cxn ang="0">
                  <a:pos x="1100" y="18"/>
                </a:cxn>
                <a:cxn ang="0">
                  <a:pos x="1088" y="18"/>
                </a:cxn>
                <a:cxn ang="0">
                  <a:pos x="1070" y="24"/>
                </a:cxn>
                <a:cxn ang="0">
                  <a:pos x="1052" y="30"/>
                </a:cxn>
                <a:cxn ang="0">
                  <a:pos x="1034" y="36"/>
                </a:cxn>
                <a:cxn ang="0">
                  <a:pos x="1028" y="42"/>
                </a:cxn>
                <a:cxn ang="0">
                  <a:pos x="969" y="60"/>
                </a:cxn>
                <a:cxn ang="0">
                  <a:pos x="921" y="72"/>
                </a:cxn>
                <a:cxn ang="0">
                  <a:pos x="855" y="48"/>
                </a:cxn>
                <a:cxn ang="0">
                  <a:pos x="825" y="48"/>
                </a:cxn>
                <a:cxn ang="0">
                  <a:pos x="759" y="72"/>
                </a:cxn>
                <a:cxn ang="0">
                  <a:pos x="735" y="72"/>
                </a:cxn>
                <a:cxn ang="0">
                  <a:pos x="706" y="60"/>
                </a:cxn>
                <a:cxn ang="0">
                  <a:pos x="640" y="60"/>
                </a:cxn>
                <a:cxn ang="0">
                  <a:pos x="544" y="72"/>
                </a:cxn>
                <a:cxn ang="0">
                  <a:pos x="389" y="18"/>
                </a:cxn>
                <a:cxn ang="0">
                  <a:pos x="323" y="60"/>
                </a:cxn>
                <a:cxn ang="0">
                  <a:pos x="317" y="60"/>
                </a:cxn>
                <a:cxn ang="0">
                  <a:pos x="305" y="72"/>
                </a:cxn>
                <a:cxn ang="0">
                  <a:pos x="287" y="78"/>
                </a:cxn>
                <a:cxn ang="0">
                  <a:pos x="263" y="90"/>
                </a:cxn>
                <a:cxn ang="0">
                  <a:pos x="203" y="120"/>
                </a:cxn>
                <a:cxn ang="0">
                  <a:pos x="149" y="150"/>
                </a:cxn>
                <a:cxn ang="0">
                  <a:pos x="78" y="168"/>
                </a:cxn>
                <a:cxn ang="0">
                  <a:pos x="0" y="180"/>
                </a:cxn>
                <a:cxn ang="0">
                  <a:pos x="0" y="527"/>
                </a:cxn>
                <a:cxn ang="0">
                  <a:pos x="1010" y="527"/>
                </a:cxn>
                <a:cxn ang="0">
                  <a:pos x="3725" y="527"/>
                </a:cxn>
                <a:cxn ang="0">
                  <a:pos x="3976" y="527"/>
                </a:cxn>
                <a:cxn ang="0">
                  <a:pos x="3976" y="527"/>
                </a:cxn>
              </a:cxnLst>
              <a:rect l="0" t="0" r="r" b="b"/>
              <a:pathLst>
                <a:path w="3976" h="527">
                  <a:moveTo>
                    <a:pt x="3976" y="527"/>
                  </a:moveTo>
                  <a:lnTo>
                    <a:pt x="3970" y="527"/>
                  </a:lnTo>
                  <a:lnTo>
                    <a:pt x="3844" y="509"/>
                  </a:lnTo>
                  <a:lnTo>
                    <a:pt x="2487" y="305"/>
                  </a:lnTo>
                  <a:lnTo>
                    <a:pt x="2039" y="36"/>
                  </a:lnTo>
                  <a:lnTo>
                    <a:pt x="1907" y="24"/>
                  </a:lnTo>
                  <a:lnTo>
                    <a:pt x="1883" y="54"/>
                  </a:lnTo>
                  <a:lnTo>
                    <a:pt x="1859" y="54"/>
                  </a:lnTo>
                  <a:lnTo>
                    <a:pt x="1830" y="30"/>
                  </a:lnTo>
                  <a:lnTo>
                    <a:pt x="1704" y="102"/>
                  </a:lnTo>
                  <a:lnTo>
                    <a:pt x="1608" y="126"/>
                  </a:lnTo>
                  <a:lnTo>
                    <a:pt x="1561" y="132"/>
                  </a:lnTo>
                  <a:lnTo>
                    <a:pt x="1495" y="102"/>
                  </a:lnTo>
                  <a:lnTo>
                    <a:pt x="1357" y="126"/>
                  </a:lnTo>
                  <a:lnTo>
                    <a:pt x="1285" y="24"/>
                  </a:lnTo>
                  <a:lnTo>
                    <a:pt x="1280" y="18"/>
                  </a:lnTo>
                  <a:lnTo>
                    <a:pt x="1262" y="12"/>
                  </a:lnTo>
                  <a:lnTo>
                    <a:pt x="1238" y="6"/>
                  </a:lnTo>
                  <a:lnTo>
                    <a:pt x="1220" y="0"/>
                  </a:lnTo>
                  <a:lnTo>
                    <a:pt x="1196" y="0"/>
                  </a:lnTo>
                  <a:lnTo>
                    <a:pt x="1166" y="0"/>
                  </a:lnTo>
                  <a:lnTo>
                    <a:pt x="1142" y="0"/>
                  </a:lnTo>
                  <a:lnTo>
                    <a:pt x="1136" y="0"/>
                  </a:lnTo>
                  <a:lnTo>
                    <a:pt x="1130" y="0"/>
                  </a:lnTo>
                  <a:lnTo>
                    <a:pt x="1124" y="6"/>
                  </a:lnTo>
                  <a:lnTo>
                    <a:pt x="1118" y="12"/>
                  </a:lnTo>
                  <a:lnTo>
                    <a:pt x="1100" y="18"/>
                  </a:lnTo>
                  <a:lnTo>
                    <a:pt x="1088" y="18"/>
                  </a:lnTo>
                  <a:lnTo>
                    <a:pt x="1070" y="24"/>
                  </a:lnTo>
                  <a:lnTo>
                    <a:pt x="1052" y="30"/>
                  </a:lnTo>
                  <a:lnTo>
                    <a:pt x="1034" y="36"/>
                  </a:lnTo>
                  <a:lnTo>
                    <a:pt x="1028" y="42"/>
                  </a:lnTo>
                  <a:lnTo>
                    <a:pt x="969" y="60"/>
                  </a:lnTo>
                  <a:lnTo>
                    <a:pt x="921" y="72"/>
                  </a:lnTo>
                  <a:lnTo>
                    <a:pt x="855" y="48"/>
                  </a:lnTo>
                  <a:lnTo>
                    <a:pt x="825" y="48"/>
                  </a:lnTo>
                  <a:lnTo>
                    <a:pt x="759" y="72"/>
                  </a:lnTo>
                  <a:lnTo>
                    <a:pt x="735" y="72"/>
                  </a:lnTo>
                  <a:lnTo>
                    <a:pt x="706" y="60"/>
                  </a:lnTo>
                  <a:lnTo>
                    <a:pt x="640" y="60"/>
                  </a:lnTo>
                  <a:lnTo>
                    <a:pt x="544" y="72"/>
                  </a:lnTo>
                  <a:lnTo>
                    <a:pt x="389" y="18"/>
                  </a:lnTo>
                  <a:lnTo>
                    <a:pt x="323" y="60"/>
                  </a:lnTo>
                  <a:lnTo>
                    <a:pt x="317" y="60"/>
                  </a:lnTo>
                  <a:lnTo>
                    <a:pt x="305" y="72"/>
                  </a:lnTo>
                  <a:lnTo>
                    <a:pt x="287" y="78"/>
                  </a:lnTo>
                  <a:lnTo>
                    <a:pt x="263" y="90"/>
                  </a:lnTo>
                  <a:lnTo>
                    <a:pt x="203" y="120"/>
                  </a:lnTo>
                  <a:lnTo>
                    <a:pt x="149" y="150"/>
                  </a:lnTo>
                  <a:lnTo>
                    <a:pt x="78" y="168"/>
                  </a:lnTo>
                  <a:lnTo>
                    <a:pt x="0" y="180"/>
                  </a:lnTo>
                  <a:lnTo>
                    <a:pt x="0" y="527"/>
                  </a:lnTo>
                  <a:lnTo>
                    <a:pt x="1010" y="527"/>
                  </a:lnTo>
                  <a:lnTo>
                    <a:pt x="3725" y="527"/>
                  </a:lnTo>
                  <a:lnTo>
                    <a:pt x="3976" y="527"/>
                  </a:lnTo>
                  <a:lnTo>
                    <a:pt x="3976" y="527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75686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l">
                <a:defRPr/>
              </a:pPr>
              <a:endParaRPr lang="el-GR"/>
            </a:p>
          </p:txBody>
        </p:sp>
      </p:grpSp>
      <p:grpSp>
        <p:nvGrpSpPr>
          <p:cNvPr id="1029" name="Group 15"/>
          <p:cNvGrpSpPr>
            <a:grpSpLocks/>
          </p:cNvGrpSpPr>
          <p:nvPr/>
        </p:nvGrpSpPr>
        <p:grpSpPr bwMode="auto">
          <a:xfrm>
            <a:off x="627063" y="6021388"/>
            <a:ext cx="5684837" cy="849312"/>
            <a:chOff x="395" y="3793"/>
            <a:chExt cx="3581" cy="535"/>
          </a:xfrm>
        </p:grpSpPr>
        <p:sp>
          <p:nvSpPr>
            <p:cNvPr id="58384" name="Freeform 16"/>
            <p:cNvSpPr>
              <a:spLocks/>
            </p:cNvSpPr>
            <p:nvPr/>
          </p:nvSpPr>
          <p:spPr bwMode="auto">
            <a:xfrm>
              <a:off x="1196" y="3793"/>
              <a:ext cx="365" cy="291"/>
            </a:xfrm>
            <a:custGeom>
              <a:avLst/>
              <a:gdLst/>
              <a:ahLst/>
              <a:cxnLst>
                <a:cxn ang="0">
                  <a:pos x="24" y="24"/>
                </a:cxn>
                <a:cxn ang="0">
                  <a:pos x="0" y="60"/>
                </a:cxn>
                <a:cxn ang="0">
                  <a:pos x="66" y="108"/>
                </a:cxn>
                <a:cxn ang="0">
                  <a:pos x="143" y="180"/>
                </a:cxn>
                <a:cxn ang="0">
                  <a:pos x="191" y="168"/>
                </a:cxn>
                <a:cxn ang="0">
                  <a:pos x="341" y="287"/>
                </a:cxn>
                <a:cxn ang="0">
                  <a:pos x="305" y="174"/>
                </a:cxn>
                <a:cxn ang="0">
                  <a:pos x="365" y="132"/>
                </a:cxn>
                <a:cxn ang="0">
                  <a:pos x="359" y="126"/>
                </a:cxn>
                <a:cxn ang="0">
                  <a:pos x="335" y="114"/>
                </a:cxn>
                <a:cxn ang="0">
                  <a:pos x="299" y="90"/>
                </a:cxn>
                <a:cxn ang="0">
                  <a:pos x="257" y="72"/>
                </a:cxn>
                <a:cxn ang="0">
                  <a:pos x="215" y="54"/>
                </a:cxn>
                <a:cxn ang="0">
                  <a:pos x="173" y="36"/>
                </a:cxn>
                <a:cxn ang="0">
                  <a:pos x="143" y="24"/>
                </a:cxn>
                <a:cxn ang="0">
                  <a:pos x="131" y="18"/>
                </a:cxn>
                <a:cxn ang="0">
                  <a:pos x="107" y="18"/>
                </a:cxn>
                <a:cxn ang="0">
                  <a:pos x="95" y="18"/>
                </a:cxn>
                <a:cxn ang="0">
                  <a:pos x="72" y="12"/>
                </a:cxn>
                <a:cxn ang="0">
                  <a:pos x="66" y="12"/>
                </a:cxn>
                <a:cxn ang="0">
                  <a:pos x="54" y="6"/>
                </a:cxn>
                <a:cxn ang="0">
                  <a:pos x="42" y="0"/>
                </a:cxn>
                <a:cxn ang="0">
                  <a:pos x="30" y="0"/>
                </a:cxn>
                <a:cxn ang="0">
                  <a:pos x="24" y="24"/>
                </a:cxn>
                <a:cxn ang="0">
                  <a:pos x="24" y="24"/>
                </a:cxn>
              </a:cxnLst>
              <a:rect l="0" t="0" r="r" b="b"/>
              <a:pathLst>
                <a:path w="365" h="287">
                  <a:moveTo>
                    <a:pt x="24" y="24"/>
                  </a:moveTo>
                  <a:lnTo>
                    <a:pt x="0" y="60"/>
                  </a:lnTo>
                  <a:lnTo>
                    <a:pt x="66" y="108"/>
                  </a:lnTo>
                  <a:lnTo>
                    <a:pt x="143" y="180"/>
                  </a:lnTo>
                  <a:lnTo>
                    <a:pt x="191" y="168"/>
                  </a:lnTo>
                  <a:lnTo>
                    <a:pt x="341" y="287"/>
                  </a:lnTo>
                  <a:lnTo>
                    <a:pt x="305" y="174"/>
                  </a:lnTo>
                  <a:lnTo>
                    <a:pt x="365" y="132"/>
                  </a:lnTo>
                  <a:lnTo>
                    <a:pt x="359" y="126"/>
                  </a:lnTo>
                  <a:lnTo>
                    <a:pt x="335" y="114"/>
                  </a:lnTo>
                  <a:lnTo>
                    <a:pt x="299" y="90"/>
                  </a:lnTo>
                  <a:lnTo>
                    <a:pt x="257" y="72"/>
                  </a:lnTo>
                  <a:lnTo>
                    <a:pt x="215" y="54"/>
                  </a:lnTo>
                  <a:lnTo>
                    <a:pt x="173" y="36"/>
                  </a:lnTo>
                  <a:lnTo>
                    <a:pt x="143" y="24"/>
                  </a:lnTo>
                  <a:lnTo>
                    <a:pt x="131" y="18"/>
                  </a:lnTo>
                  <a:lnTo>
                    <a:pt x="107" y="18"/>
                  </a:lnTo>
                  <a:lnTo>
                    <a:pt x="95" y="18"/>
                  </a:lnTo>
                  <a:lnTo>
                    <a:pt x="72" y="12"/>
                  </a:lnTo>
                  <a:lnTo>
                    <a:pt x="66" y="12"/>
                  </a:lnTo>
                  <a:lnTo>
                    <a:pt x="54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24" y="24"/>
                  </a:lnTo>
                  <a:lnTo>
                    <a:pt x="24" y="2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l">
                <a:defRPr/>
              </a:pPr>
              <a:endParaRPr lang="el-GR"/>
            </a:p>
          </p:txBody>
        </p:sp>
        <p:sp>
          <p:nvSpPr>
            <p:cNvPr id="58385" name="Freeform 17"/>
            <p:cNvSpPr>
              <a:spLocks/>
            </p:cNvSpPr>
            <p:nvPr/>
          </p:nvSpPr>
          <p:spPr bwMode="auto">
            <a:xfrm>
              <a:off x="1943" y="3829"/>
              <a:ext cx="2033" cy="499"/>
            </a:xfrm>
            <a:custGeom>
              <a:avLst/>
              <a:gdLst/>
              <a:ahLst/>
              <a:cxnLst>
                <a:cxn ang="0">
                  <a:pos x="186" y="18"/>
                </a:cxn>
                <a:cxn ang="0">
                  <a:pos x="138" y="6"/>
                </a:cxn>
                <a:cxn ang="0">
                  <a:pos x="96" y="0"/>
                </a:cxn>
                <a:cxn ang="0">
                  <a:pos x="36" y="0"/>
                </a:cxn>
                <a:cxn ang="0">
                  <a:pos x="12" y="25"/>
                </a:cxn>
                <a:cxn ang="0">
                  <a:pos x="0" y="128"/>
                </a:cxn>
                <a:cxn ang="0">
                  <a:pos x="60" y="104"/>
                </a:cxn>
                <a:cxn ang="0">
                  <a:pos x="90" y="134"/>
                </a:cxn>
                <a:cxn ang="0">
                  <a:pos x="150" y="153"/>
                </a:cxn>
                <a:cxn ang="0">
                  <a:pos x="209" y="273"/>
                </a:cxn>
                <a:cxn ang="0">
                  <a:pos x="401" y="359"/>
                </a:cxn>
                <a:cxn ang="0">
                  <a:pos x="777" y="359"/>
                </a:cxn>
                <a:cxn ang="0">
                  <a:pos x="2033" y="499"/>
                </a:cxn>
                <a:cxn ang="0">
                  <a:pos x="2033" y="499"/>
                </a:cxn>
                <a:cxn ang="0">
                  <a:pos x="1991" y="493"/>
                </a:cxn>
                <a:cxn ang="0">
                  <a:pos x="676" y="243"/>
                </a:cxn>
                <a:cxn ang="0">
                  <a:pos x="514" y="159"/>
                </a:cxn>
                <a:cxn ang="0">
                  <a:pos x="425" y="110"/>
                </a:cxn>
                <a:cxn ang="0">
                  <a:pos x="365" y="92"/>
                </a:cxn>
                <a:cxn ang="0">
                  <a:pos x="281" y="61"/>
                </a:cxn>
                <a:cxn ang="0">
                  <a:pos x="186" y="18"/>
                </a:cxn>
                <a:cxn ang="0">
                  <a:pos x="186" y="18"/>
                </a:cxn>
              </a:cxnLst>
              <a:rect l="0" t="0" r="r" b="b"/>
              <a:pathLst>
                <a:path w="2033" h="499">
                  <a:moveTo>
                    <a:pt x="186" y="18"/>
                  </a:moveTo>
                  <a:lnTo>
                    <a:pt x="138" y="6"/>
                  </a:lnTo>
                  <a:lnTo>
                    <a:pt x="96" y="0"/>
                  </a:lnTo>
                  <a:lnTo>
                    <a:pt x="36" y="0"/>
                  </a:lnTo>
                  <a:lnTo>
                    <a:pt x="12" y="25"/>
                  </a:lnTo>
                  <a:lnTo>
                    <a:pt x="0" y="128"/>
                  </a:lnTo>
                  <a:lnTo>
                    <a:pt x="60" y="104"/>
                  </a:lnTo>
                  <a:lnTo>
                    <a:pt x="90" y="134"/>
                  </a:lnTo>
                  <a:lnTo>
                    <a:pt x="150" y="153"/>
                  </a:lnTo>
                  <a:lnTo>
                    <a:pt x="209" y="273"/>
                  </a:lnTo>
                  <a:lnTo>
                    <a:pt x="401" y="359"/>
                  </a:lnTo>
                  <a:lnTo>
                    <a:pt x="777" y="359"/>
                  </a:lnTo>
                  <a:lnTo>
                    <a:pt x="2033" y="499"/>
                  </a:lnTo>
                  <a:lnTo>
                    <a:pt x="2033" y="499"/>
                  </a:lnTo>
                  <a:lnTo>
                    <a:pt x="1991" y="493"/>
                  </a:lnTo>
                  <a:lnTo>
                    <a:pt x="676" y="243"/>
                  </a:lnTo>
                  <a:lnTo>
                    <a:pt x="514" y="159"/>
                  </a:lnTo>
                  <a:lnTo>
                    <a:pt x="425" y="110"/>
                  </a:lnTo>
                  <a:lnTo>
                    <a:pt x="365" y="92"/>
                  </a:lnTo>
                  <a:lnTo>
                    <a:pt x="281" y="61"/>
                  </a:lnTo>
                  <a:lnTo>
                    <a:pt x="186" y="18"/>
                  </a:lnTo>
                  <a:lnTo>
                    <a:pt x="186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l">
                <a:defRPr/>
              </a:pPr>
              <a:endParaRPr lang="el-GR"/>
            </a:p>
          </p:txBody>
        </p:sp>
        <p:sp>
          <p:nvSpPr>
            <p:cNvPr id="58386" name="Freeform 18"/>
            <p:cNvSpPr>
              <a:spLocks/>
            </p:cNvSpPr>
            <p:nvPr/>
          </p:nvSpPr>
          <p:spPr bwMode="auto">
            <a:xfrm>
              <a:off x="1830" y="3823"/>
              <a:ext cx="71" cy="61"/>
            </a:xfrm>
            <a:custGeom>
              <a:avLst/>
              <a:gdLst/>
              <a:ahLst/>
              <a:cxnLst>
                <a:cxn ang="0">
                  <a:pos x="0" y="18"/>
                </a:cxn>
                <a:cxn ang="0">
                  <a:pos x="6" y="18"/>
                </a:cxn>
                <a:cxn ang="0">
                  <a:pos x="12" y="12"/>
                </a:cxn>
                <a:cxn ang="0">
                  <a:pos x="6" y="6"/>
                </a:cxn>
                <a:cxn ang="0">
                  <a:pos x="0" y="0"/>
                </a:cxn>
                <a:cxn ang="0">
                  <a:pos x="29" y="18"/>
                </a:cxn>
                <a:cxn ang="0">
                  <a:pos x="53" y="18"/>
                </a:cxn>
                <a:cxn ang="0">
                  <a:pos x="59" y="30"/>
                </a:cxn>
                <a:cxn ang="0">
                  <a:pos x="65" y="42"/>
                </a:cxn>
                <a:cxn ang="0">
                  <a:pos x="71" y="54"/>
                </a:cxn>
                <a:cxn ang="0">
                  <a:pos x="71" y="60"/>
                </a:cxn>
                <a:cxn ang="0">
                  <a:pos x="59" y="54"/>
                </a:cxn>
                <a:cxn ang="0">
                  <a:pos x="47" y="42"/>
                </a:cxn>
                <a:cxn ang="0">
                  <a:pos x="23" y="30"/>
                </a:cxn>
                <a:cxn ang="0">
                  <a:pos x="23" y="36"/>
                </a:cxn>
                <a:cxn ang="0">
                  <a:pos x="18" y="42"/>
                </a:cxn>
                <a:cxn ang="0">
                  <a:pos x="12" y="48"/>
                </a:cxn>
                <a:cxn ang="0">
                  <a:pos x="6" y="48"/>
                </a:cxn>
                <a:cxn ang="0">
                  <a:pos x="6" y="48"/>
                </a:cxn>
                <a:cxn ang="0">
                  <a:pos x="6" y="36"/>
                </a:cxn>
                <a:cxn ang="0">
                  <a:pos x="0" y="18"/>
                </a:cxn>
                <a:cxn ang="0">
                  <a:pos x="0" y="18"/>
                </a:cxn>
              </a:cxnLst>
              <a:rect l="0" t="0" r="r" b="b"/>
              <a:pathLst>
                <a:path w="71" h="60">
                  <a:moveTo>
                    <a:pt x="0" y="18"/>
                  </a:moveTo>
                  <a:lnTo>
                    <a:pt x="6" y="18"/>
                  </a:lnTo>
                  <a:lnTo>
                    <a:pt x="12" y="12"/>
                  </a:lnTo>
                  <a:lnTo>
                    <a:pt x="6" y="6"/>
                  </a:lnTo>
                  <a:lnTo>
                    <a:pt x="0" y="0"/>
                  </a:lnTo>
                  <a:lnTo>
                    <a:pt x="29" y="18"/>
                  </a:lnTo>
                  <a:lnTo>
                    <a:pt x="53" y="18"/>
                  </a:lnTo>
                  <a:lnTo>
                    <a:pt x="59" y="30"/>
                  </a:lnTo>
                  <a:lnTo>
                    <a:pt x="65" y="42"/>
                  </a:lnTo>
                  <a:lnTo>
                    <a:pt x="71" y="54"/>
                  </a:lnTo>
                  <a:lnTo>
                    <a:pt x="71" y="60"/>
                  </a:lnTo>
                  <a:lnTo>
                    <a:pt x="59" y="54"/>
                  </a:lnTo>
                  <a:lnTo>
                    <a:pt x="47" y="42"/>
                  </a:lnTo>
                  <a:lnTo>
                    <a:pt x="23" y="30"/>
                  </a:lnTo>
                  <a:lnTo>
                    <a:pt x="23" y="36"/>
                  </a:lnTo>
                  <a:lnTo>
                    <a:pt x="18" y="42"/>
                  </a:lnTo>
                  <a:lnTo>
                    <a:pt x="12" y="48"/>
                  </a:lnTo>
                  <a:lnTo>
                    <a:pt x="6" y="48"/>
                  </a:lnTo>
                  <a:lnTo>
                    <a:pt x="6" y="48"/>
                  </a:lnTo>
                  <a:lnTo>
                    <a:pt x="6" y="36"/>
                  </a:lnTo>
                  <a:lnTo>
                    <a:pt x="0" y="18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l">
                <a:defRPr/>
              </a:pPr>
              <a:endParaRPr lang="el-GR"/>
            </a:p>
          </p:txBody>
        </p:sp>
        <p:sp>
          <p:nvSpPr>
            <p:cNvPr id="58387" name="Freeform 19"/>
            <p:cNvSpPr>
              <a:spLocks/>
            </p:cNvSpPr>
            <p:nvPr/>
          </p:nvSpPr>
          <p:spPr bwMode="auto">
            <a:xfrm>
              <a:off x="855" y="3842"/>
              <a:ext cx="161" cy="164"/>
            </a:xfrm>
            <a:custGeom>
              <a:avLst/>
              <a:gdLst/>
              <a:ahLst/>
              <a:cxnLst>
                <a:cxn ang="0">
                  <a:pos x="30" y="0"/>
                </a:cxn>
                <a:cxn ang="0">
                  <a:pos x="48" y="6"/>
                </a:cxn>
                <a:cxn ang="0">
                  <a:pos x="72" y="6"/>
                </a:cxn>
                <a:cxn ang="0">
                  <a:pos x="114" y="12"/>
                </a:cxn>
                <a:cxn ang="0">
                  <a:pos x="96" y="54"/>
                </a:cxn>
                <a:cxn ang="0">
                  <a:pos x="96" y="60"/>
                </a:cxn>
                <a:cxn ang="0">
                  <a:pos x="102" y="72"/>
                </a:cxn>
                <a:cxn ang="0">
                  <a:pos x="108" y="84"/>
                </a:cxn>
                <a:cxn ang="0">
                  <a:pos x="120" y="96"/>
                </a:cxn>
                <a:cxn ang="0">
                  <a:pos x="143" y="114"/>
                </a:cxn>
                <a:cxn ang="0">
                  <a:pos x="155" y="138"/>
                </a:cxn>
                <a:cxn ang="0">
                  <a:pos x="161" y="156"/>
                </a:cxn>
                <a:cxn ang="0">
                  <a:pos x="161" y="162"/>
                </a:cxn>
                <a:cxn ang="0">
                  <a:pos x="96" y="102"/>
                </a:cxn>
                <a:cxn ang="0">
                  <a:pos x="30" y="54"/>
                </a:cxn>
                <a:cxn ang="0">
                  <a:pos x="0" y="0"/>
                </a:cxn>
                <a:cxn ang="0">
                  <a:pos x="30" y="0"/>
                </a:cxn>
                <a:cxn ang="0">
                  <a:pos x="30" y="0"/>
                </a:cxn>
              </a:cxnLst>
              <a:rect l="0" t="0" r="r" b="b"/>
              <a:pathLst>
                <a:path w="161" h="162">
                  <a:moveTo>
                    <a:pt x="30" y="0"/>
                  </a:moveTo>
                  <a:lnTo>
                    <a:pt x="48" y="6"/>
                  </a:lnTo>
                  <a:lnTo>
                    <a:pt x="72" y="6"/>
                  </a:lnTo>
                  <a:lnTo>
                    <a:pt x="114" y="12"/>
                  </a:lnTo>
                  <a:lnTo>
                    <a:pt x="96" y="54"/>
                  </a:lnTo>
                  <a:lnTo>
                    <a:pt x="96" y="60"/>
                  </a:lnTo>
                  <a:lnTo>
                    <a:pt x="102" y="72"/>
                  </a:lnTo>
                  <a:lnTo>
                    <a:pt x="108" y="84"/>
                  </a:lnTo>
                  <a:lnTo>
                    <a:pt x="120" y="96"/>
                  </a:lnTo>
                  <a:lnTo>
                    <a:pt x="143" y="114"/>
                  </a:lnTo>
                  <a:lnTo>
                    <a:pt x="155" y="138"/>
                  </a:lnTo>
                  <a:lnTo>
                    <a:pt x="161" y="156"/>
                  </a:lnTo>
                  <a:lnTo>
                    <a:pt x="161" y="162"/>
                  </a:lnTo>
                  <a:lnTo>
                    <a:pt x="96" y="102"/>
                  </a:lnTo>
                  <a:lnTo>
                    <a:pt x="30" y="54"/>
                  </a:lnTo>
                  <a:lnTo>
                    <a:pt x="0" y="0"/>
                  </a:lnTo>
                  <a:lnTo>
                    <a:pt x="30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l">
                <a:defRPr/>
              </a:pPr>
              <a:endParaRPr lang="el-GR"/>
            </a:p>
          </p:txBody>
        </p:sp>
        <p:sp>
          <p:nvSpPr>
            <p:cNvPr id="58388" name="Freeform 20"/>
            <p:cNvSpPr>
              <a:spLocks/>
            </p:cNvSpPr>
            <p:nvPr/>
          </p:nvSpPr>
          <p:spPr bwMode="auto">
            <a:xfrm>
              <a:off x="706" y="3854"/>
              <a:ext cx="59" cy="61"/>
            </a:xfrm>
            <a:custGeom>
              <a:avLst/>
              <a:gdLst/>
              <a:ahLst/>
              <a:cxnLst>
                <a:cxn ang="0">
                  <a:pos x="59" y="6"/>
                </a:cxn>
                <a:cxn ang="0">
                  <a:pos x="41" y="30"/>
                </a:cxn>
                <a:cxn ang="0">
                  <a:pos x="41" y="36"/>
                </a:cxn>
                <a:cxn ang="0">
                  <a:pos x="47" y="42"/>
                </a:cxn>
                <a:cxn ang="0">
                  <a:pos x="53" y="54"/>
                </a:cxn>
                <a:cxn ang="0">
                  <a:pos x="53" y="60"/>
                </a:cxn>
                <a:cxn ang="0">
                  <a:pos x="47" y="54"/>
                </a:cxn>
                <a:cxn ang="0">
                  <a:pos x="35" y="48"/>
                </a:cxn>
                <a:cxn ang="0">
                  <a:pos x="23" y="36"/>
                </a:cxn>
                <a:cxn ang="0">
                  <a:pos x="17" y="30"/>
                </a:cxn>
                <a:cxn ang="0">
                  <a:pos x="0" y="0"/>
                </a:cxn>
                <a:cxn ang="0">
                  <a:pos x="59" y="6"/>
                </a:cxn>
                <a:cxn ang="0">
                  <a:pos x="59" y="6"/>
                </a:cxn>
              </a:cxnLst>
              <a:rect l="0" t="0" r="r" b="b"/>
              <a:pathLst>
                <a:path w="59" h="60">
                  <a:moveTo>
                    <a:pt x="59" y="6"/>
                  </a:moveTo>
                  <a:lnTo>
                    <a:pt x="41" y="30"/>
                  </a:lnTo>
                  <a:lnTo>
                    <a:pt x="41" y="36"/>
                  </a:lnTo>
                  <a:lnTo>
                    <a:pt x="47" y="42"/>
                  </a:lnTo>
                  <a:lnTo>
                    <a:pt x="53" y="54"/>
                  </a:lnTo>
                  <a:lnTo>
                    <a:pt x="53" y="60"/>
                  </a:lnTo>
                  <a:lnTo>
                    <a:pt x="47" y="54"/>
                  </a:lnTo>
                  <a:lnTo>
                    <a:pt x="35" y="48"/>
                  </a:lnTo>
                  <a:lnTo>
                    <a:pt x="23" y="36"/>
                  </a:lnTo>
                  <a:lnTo>
                    <a:pt x="17" y="30"/>
                  </a:lnTo>
                  <a:lnTo>
                    <a:pt x="0" y="0"/>
                  </a:lnTo>
                  <a:lnTo>
                    <a:pt x="59" y="6"/>
                  </a:lnTo>
                  <a:lnTo>
                    <a:pt x="59" y="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l">
                <a:defRPr/>
              </a:pPr>
              <a:endParaRPr lang="el-GR"/>
            </a:p>
          </p:txBody>
        </p:sp>
        <p:sp>
          <p:nvSpPr>
            <p:cNvPr id="58389" name="Freeform 21"/>
            <p:cNvSpPr>
              <a:spLocks/>
            </p:cNvSpPr>
            <p:nvPr/>
          </p:nvSpPr>
          <p:spPr bwMode="auto">
            <a:xfrm>
              <a:off x="395" y="3811"/>
              <a:ext cx="245" cy="207"/>
            </a:xfrm>
            <a:custGeom>
              <a:avLst/>
              <a:gdLst/>
              <a:ahLst/>
              <a:cxnLst>
                <a:cxn ang="0">
                  <a:pos x="233" y="36"/>
                </a:cxn>
                <a:cxn ang="0">
                  <a:pos x="245" y="42"/>
                </a:cxn>
                <a:cxn ang="0">
                  <a:pos x="209" y="84"/>
                </a:cxn>
                <a:cxn ang="0">
                  <a:pos x="143" y="132"/>
                </a:cxn>
                <a:cxn ang="0">
                  <a:pos x="167" y="156"/>
                </a:cxn>
                <a:cxn ang="0">
                  <a:pos x="179" y="204"/>
                </a:cxn>
                <a:cxn ang="0">
                  <a:pos x="77" y="132"/>
                </a:cxn>
                <a:cxn ang="0">
                  <a:pos x="47" y="84"/>
                </a:cxn>
                <a:cxn ang="0">
                  <a:pos x="89" y="66"/>
                </a:cxn>
                <a:cxn ang="0">
                  <a:pos x="59" y="36"/>
                </a:cxn>
                <a:cxn ang="0">
                  <a:pos x="0" y="12"/>
                </a:cxn>
                <a:cxn ang="0">
                  <a:pos x="0" y="0"/>
                </a:cxn>
                <a:cxn ang="0">
                  <a:pos x="6" y="0"/>
                </a:cxn>
                <a:cxn ang="0">
                  <a:pos x="12" y="0"/>
                </a:cxn>
                <a:cxn ang="0">
                  <a:pos x="47" y="6"/>
                </a:cxn>
                <a:cxn ang="0">
                  <a:pos x="77" y="6"/>
                </a:cxn>
                <a:cxn ang="0">
                  <a:pos x="83" y="6"/>
                </a:cxn>
                <a:cxn ang="0">
                  <a:pos x="89" y="6"/>
                </a:cxn>
                <a:cxn ang="0">
                  <a:pos x="101" y="12"/>
                </a:cxn>
                <a:cxn ang="0">
                  <a:pos x="125" y="12"/>
                </a:cxn>
                <a:cxn ang="0">
                  <a:pos x="143" y="18"/>
                </a:cxn>
                <a:cxn ang="0">
                  <a:pos x="149" y="18"/>
                </a:cxn>
                <a:cxn ang="0">
                  <a:pos x="149" y="18"/>
                </a:cxn>
                <a:cxn ang="0">
                  <a:pos x="203" y="24"/>
                </a:cxn>
                <a:cxn ang="0">
                  <a:pos x="233" y="36"/>
                </a:cxn>
                <a:cxn ang="0">
                  <a:pos x="233" y="36"/>
                </a:cxn>
              </a:cxnLst>
              <a:rect l="0" t="0" r="r" b="b"/>
              <a:pathLst>
                <a:path w="245" h="204">
                  <a:moveTo>
                    <a:pt x="233" y="36"/>
                  </a:moveTo>
                  <a:lnTo>
                    <a:pt x="245" y="42"/>
                  </a:lnTo>
                  <a:lnTo>
                    <a:pt x="209" y="84"/>
                  </a:lnTo>
                  <a:lnTo>
                    <a:pt x="143" y="132"/>
                  </a:lnTo>
                  <a:lnTo>
                    <a:pt x="167" y="156"/>
                  </a:lnTo>
                  <a:lnTo>
                    <a:pt x="179" y="204"/>
                  </a:lnTo>
                  <a:lnTo>
                    <a:pt x="77" y="132"/>
                  </a:lnTo>
                  <a:lnTo>
                    <a:pt x="47" y="84"/>
                  </a:lnTo>
                  <a:lnTo>
                    <a:pt x="89" y="66"/>
                  </a:lnTo>
                  <a:lnTo>
                    <a:pt x="59" y="36"/>
                  </a:lnTo>
                  <a:lnTo>
                    <a:pt x="0" y="12"/>
                  </a:lnTo>
                  <a:lnTo>
                    <a:pt x="0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47" y="6"/>
                  </a:lnTo>
                  <a:lnTo>
                    <a:pt x="77" y="6"/>
                  </a:lnTo>
                  <a:lnTo>
                    <a:pt x="83" y="6"/>
                  </a:lnTo>
                  <a:lnTo>
                    <a:pt x="89" y="6"/>
                  </a:lnTo>
                  <a:lnTo>
                    <a:pt x="101" y="12"/>
                  </a:lnTo>
                  <a:lnTo>
                    <a:pt x="125" y="12"/>
                  </a:lnTo>
                  <a:lnTo>
                    <a:pt x="143" y="18"/>
                  </a:lnTo>
                  <a:lnTo>
                    <a:pt x="149" y="18"/>
                  </a:lnTo>
                  <a:lnTo>
                    <a:pt x="149" y="18"/>
                  </a:lnTo>
                  <a:lnTo>
                    <a:pt x="203" y="24"/>
                  </a:lnTo>
                  <a:lnTo>
                    <a:pt x="233" y="36"/>
                  </a:lnTo>
                  <a:lnTo>
                    <a:pt x="233" y="3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l">
                <a:defRPr/>
              </a:pPr>
              <a:endParaRPr lang="el-GR"/>
            </a:p>
          </p:txBody>
        </p:sp>
      </p:grpSp>
      <p:sp>
        <p:nvSpPr>
          <p:cNvPr id="58390" name="Rectangle 2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286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l-GR" smtClean="0"/>
              <a:t>Click to edit Master title style</a:t>
            </a:r>
          </a:p>
        </p:txBody>
      </p:sp>
      <p:sp>
        <p:nvSpPr>
          <p:cNvPr id="58391" name="Rectangle 2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smtClean="0"/>
              <a:t>Click to edit Master text styles</a:t>
            </a:r>
          </a:p>
          <a:p>
            <a:pPr lvl="1"/>
            <a:r>
              <a:rPr lang="el-GR" smtClean="0"/>
              <a:t>Second level</a:t>
            </a:r>
          </a:p>
          <a:p>
            <a:pPr lvl="2"/>
            <a:r>
              <a:rPr lang="el-GR" smtClean="0"/>
              <a:t>Third level</a:t>
            </a:r>
          </a:p>
          <a:p>
            <a:pPr lvl="3"/>
            <a:r>
              <a:rPr lang="el-GR" smtClean="0"/>
              <a:t>Fourth level</a:t>
            </a:r>
          </a:p>
          <a:p>
            <a:pPr lvl="4"/>
            <a:r>
              <a:rPr lang="el-GR" smtClean="0"/>
              <a:t>Fifth level</a:t>
            </a:r>
          </a:p>
        </p:txBody>
      </p:sp>
      <p:sp>
        <p:nvSpPr>
          <p:cNvPr id="58392" name="Rectangle 2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 b="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B30FD57A-BCAF-435D-B400-31A4213B5856}" type="datetime1">
              <a:rPr lang="el-GR"/>
              <a:pPr>
                <a:defRPr/>
              </a:pPr>
              <a:t>25/11/2011</a:t>
            </a:fld>
            <a:endParaRPr lang="el-GR"/>
          </a:p>
        </p:txBody>
      </p:sp>
      <p:sp>
        <p:nvSpPr>
          <p:cNvPr id="58393" name="Rectangle 2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b="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8394" name="Rectangle 2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F4C50D1D-5A45-4F3E-91A3-94E4EB7DD162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23" r:id="rId1"/>
    <p:sldLayoutId id="2147483722" r:id="rId2"/>
    <p:sldLayoutId id="2147483721" r:id="rId3"/>
    <p:sldLayoutId id="2147483720" r:id="rId4"/>
    <p:sldLayoutId id="2147483719" r:id="rId5"/>
    <p:sldLayoutId id="2147483718" r:id="rId6"/>
    <p:sldLayoutId id="2147483717" r:id="rId7"/>
    <p:sldLayoutId id="2147483716" r:id="rId8"/>
    <p:sldLayoutId id="2147483715" r:id="rId9"/>
    <p:sldLayoutId id="2147483714" r:id="rId10"/>
    <p:sldLayoutId id="2147483713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83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83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583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583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583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583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390" grpId="0"/>
      <p:bldP spid="58391" grpId="0" build="p">
        <p:tmplLst>
          <p:tmpl lvl="1">
            <p:tnLst>
              <p:par>
                <p:cTn presetID="9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839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dissolve">
                      <p:cBhvr>
                        <p:cTn dur="500"/>
                        <p:tgtEl>
                          <p:spTgt spid="58391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9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839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dissolve">
                      <p:cBhvr>
                        <p:cTn dur="500"/>
                        <p:tgtEl>
                          <p:spTgt spid="58391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9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839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dissolve">
                      <p:cBhvr>
                        <p:cTn dur="500"/>
                        <p:tgtEl>
                          <p:spTgt spid="58391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9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839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dissolve">
                      <p:cBhvr>
                        <p:cTn dur="500"/>
                        <p:tgtEl>
                          <p:spTgt spid="58391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9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839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dissolve">
                      <p:cBhvr>
                        <p:cTn dur="500"/>
                        <p:tgtEl>
                          <p:spTgt spid="58391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hyperlink" Target="http://www.incubator-chania.gr/" TargetMode="External"/><Relationship Id="rId3" Type="http://schemas.openxmlformats.org/officeDocument/2006/relationships/hyperlink" Target="http://www.i.cube.gr/" TargetMode="External"/><Relationship Id="rId7" Type="http://schemas.openxmlformats.org/officeDocument/2006/relationships/hyperlink" Target="http://www.thestep.gr/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xtendb2b.com/" TargetMode="External"/><Relationship Id="rId5" Type="http://schemas.openxmlformats.org/officeDocument/2006/relationships/hyperlink" Target="http://www.thermokoitida.gr/" TargetMode="External"/><Relationship Id="rId10" Type="http://schemas.openxmlformats.org/officeDocument/2006/relationships/image" Target="../media/image2.jpeg"/><Relationship Id="rId4" Type="http://schemas.openxmlformats.org/officeDocument/2006/relationships/hyperlink" Target="http://www.iven.gr/" TargetMode="External"/><Relationship Id="rId9" Type="http://schemas.openxmlformats.org/officeDocument/2006/relationships/hyperlink" Target="http://www.stepc.gr/" TargetMode="Externa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5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B60FEC8-DCCC-45E7-8DEC-A3EDDDAD0432}" type="slidenum">
              <a:rPr lang="el-GR"/>
              <a:pPr>
                <a:defRPr/>
              </a:pPr>
              <a:t>1</a:t>
            </a:fld>
            <a:endParaRPr lang="el-GR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27088" y="2781300"/>
            <a:ext cx="7772400" cy="1655763"/>
          </a:xfrm>
        </p:spPr>
        <p:txBody>
          <a:bodyPr/>
          <a:lstStyle/>
          <a:p>
            <a:pPr eaLnBrk="1" hangingPunct="1">
              <a:defRPr/>
            </a:pPr>
            <a:r>
              <a:rPr lang="el-GR" dirty="0" smtClean="0">
                <a:solidFill>
                  <a:srgbClr val="FF0000"/>
                </a:solidFill>
              </a:rPr>
              <a:t>Χρηματοδότηση Νέων Επιχειρήσεων</a:t>
            </a:r>
          </a:p>
        </p:txBody>
      </p:sp>
      <p:sp>
        <p:nvSpPr>
          <p:cNvPr id="3076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867400" y="4868863"/>
            <a:ext cx="2808288" cy="647700"/>
          </a:xfrm>
        </p:spPr>
        <p:txBody>
          <a:bodyPr/>
          <a:lstStyle/>
          <a:p>
            <a:pPr eaLnBrk="1" hangingPunct="1"/>
            <a:r>
              <a:rPr lang="el-GR" sz="2400" smtClean="0"/>
              <a:t>Δεκέμβριος  2011</a:t>
            </a:r>
          </a:p>
        </p:txBody>
      </p:sp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16013" y="188913"/>
            <a:ext cx="7200900" cy="1295400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0398EE7-65A8-4A4A-A615-B55F870B8605}" type="slidenum">
              <a:rPr lang="el-GR"/>
              <a:pPr>
                <a:defRPr/>
              </a:pPr>
              <a:t>10</a:t>
            </a:fld>
            <a:endParaRPr lang="el-GR"/>
          </a:p>
        </p:txBody>
      </p:sp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3838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l-GR" sz="2400" smtClean="0">
                <a:solidFill>
                  <a:srgbClr val="FF0000"/>
                </a:solidFill>
              </a:rPr>
              <a:t>Χρηματοδότηση</a:t>
            </a:r>
            <a:r>
              <a:rPr lang="en-US" sz="2400" smtClean="0">
                <a:solidFill>
                  <a:srgbClr val="FF0000"/>
                </a:solidFill>
              </a:rPr>
              <a:t> </a:t>
            </a:r>
            <a:r>
              <a:rPr lang="el-GR" sz="2400" smtClean="0">
                <a:solidFill>
                  <a:srgbClr val="FF0000"/>
                </a:solidFill>
              </a:rPr>
              <a:t>Νέων Επιχειρήσεων</a:t>
            </a:r>
          </a:p>
        </p:txBody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412875"/>
            <a:ext cx="8497887" cy="4824413"/>
          </a:xfrm>
          <a:ln>
            <a:solidFill>
              <a:schemeClr val="tx1"/>
            </a:solidFill>
          </a:ln>
        </p:spPr>
        <p:txBody>
          <a:bodyPr/>
          <a:lstStyle/>
          <a:p>
            <a:pPr marL="533400" indent="-533400" algn="ctr" eaLnBrk="1" hangingPunct="1">
              <a:lnSpc>
                <a:spcPct val="80000"/>
              </a:lnSpc>
              <a:buFontTx/>
              <a:buNone/>
            </a:pPr>
            <a:r>
              <a:rPr lang="el-GR" sz="2400" u="sng" smtClean="0">
                <a:solidFill>
                  <a:srgbClr val="66FF33"/>
                </a:solidFill>
              </a:rPr>
              <a:t>2. Πηγές &amp; Μορφές Χρηματοδότησης (συν.):</a:t>
            </a:r>
          </a:p>
          <a:p>
            <a:pPr marL="533400" indent="-533400" eaLnBrk="1" hangingPunct="1">
              <a:lnSpc>
                <a:spcPct val="80000"/>
              </a:lnSpc>
              <a:buFontTx/>
              <a:buNone/>
            </a:pPr>
            <a:r>
              <a:rPr lang="el-GR" sz="2000" smtClean="0"/>
              <a:t>Μορφές (συν.):</a:t>
            </a:r>
          </a:p>
          <a:p>
            <a:pPr marL="914400" lvl="1" indent="-457200" eaLnBrk="1" hangingPunct="1">
              <a:lnSpc>
                <a:spcPct val="80000"/>
              </a:lnSpc>
            </a:pPr>
            <a:r>
              <a:rPr lang="el-GR" sz="2000" smtClean="0"/>
              <a:t>Λοιπές Πηγές</a:t>
            </a:r>
          </a:p>
          <a:p>
            <a:pPr marL="914400" lvl="1" indent="-457200" eaLnBrk="1" hangingPunct="1">
              <a:lnSpc>
                <a:spcPct val="80000"/>
              </a:lnSpc>
              <a:buFontTx/>
              <a:buChar char="•"/>
            </a:pPr>
            <a:r>
              <a:rPr lang="el-GR" sz="2000" smtClean="0">
                <a:solidFill>
                  <a:srgbClr val="FF0000"/>
                </a:solidFill>
              </a:rPr>
              <a:t>Κεφάλαια Επιχειρηματικών Συμμετοχών (</a:t>
            </a:r>
            <a:r>
              <a:rPr lang="en-US" sz="2000" smtClean="0">
                <a:solidFill>
                  <a:srgbClr val="FF0000"/>
                </a:solidFill>
              </a:rPr>
              <a:t>Venture Capital)</a:t>
            </a:r>
            <a:endParaRPr lang="el-GR" sz="2000" smtClean="0">
              <a:solidFill>
                <a:srgbClr val="FF0000"/>
              </a:solidFill>
            </a:endParaRPr>
          </a:p>
          <a:p>
            <a:pPr marL="533400" indent="-533400" eaLnBrk="1" hangingPunct="1">
              <a:lnSpc>
                <a:spcPct val="80000"/>
              </a:lnSpc>
              <a:buFontTx/>
              <a:buNone/>
            </a:pPr>
            <a:r>
              <a:rPr lang="el-GR" sz="2000" smtClean="0"/>
              <a:t>	Χρηματοδότηση καινοτόμων, συνήθως, επιχειρηματικών ιδεών με αντάλλαγμα την απόκτηση ενός ποσοστού των μετοχών. Το ποσοστό ποικίλλει ανάλογα με το ύψος της χρηματοδότησης, κατά κανόνα γύρω στο 30% με χρονική διάρκεια 3-6 χρόνια.</a:t>
            </a:r>
          </a:p>
          <a:p>
            <a:pPr marL="533400" indent="-533400" eaLnBrk="1" hangingPunct="1">
              <a:lnSpc>
                <a:spcPct val="80000"/>
              </a:lnSpc>
              <a:buFontTx/>
              <a:buNone/>
            </a:pPr>
            <a:r>
              <a:rPr lang="el-GR" sz="2000" smtClean="0"/>
              <a:t>	</a:t>
            </a:r>
            <a:r>
              <a:rPr lang="el-GR" sz="2000" u="sng" smtClean="0">
                <a:solidFill>
                  <a:srgbClr val="FF0000"/>
                </a:solidFill>
              </a:rPr>
              <a:t>Πλεονεκτήματα:</a:t>
            </a:r>
            <a:r>
              <a:rPr lang="el-GR" sz="2000" smtClean="0"/>
              <a:t> </a:t>
            </a:r>
          </a:p>
          <a:p>
            <a:pPr marL="914400" lvl="1" indent="-457200" eaLnBrk="1" hangingPunct="1">
              <a:lnSpc>
                <a:spcPct val="80000"/>
              </a:lnSpc>
              <a:buFont typeface="Wingdings" pitchFamily="2" charset="2"/>
              <a:buChar char="ü"/>
            </a:pPr>
            <a:r>
              <a:rPr lang="en-US" sz="2000" smtClean="0"/>
              <a:t>H </a:t>
            </a:r>
            <a:r>
              <a:rPr lang="el-GR" sz="2000" smtClean="0"/>
              <a:t>συνεργασία των εταιρειών </a:t>
            </a:r>
            <a:r>
              <a:rPr lang="en-US" sz="2000" smtClean="0"/>
              <a:t>VC </a:t>
            </a:r>
            <a:r>
              <a:rPr lang="el-GR" sz="2000" smtClean="0"/>
              <a:t>δεν περιορίζεται μόνον στη χρηματοδότηση αλλά και στη παροχή βοήθειας σε θέματα διοίκησης, στρατηγικό σχεδιασμό, </a:t>
            </a:r>
            <a:r>
              <a:rPr lang="en-US" sz="2000" smtClean="0"/>
              <a:t>marketing, </a:t>
            </a:r>
            <a:r>
              <a:rPr lang="el-GR" sz="2000" smtClean="0"/>
              <a:t>στελέχωση με εξειδικευμένο προσωπικό και σύναψη συνεργασιών με άλλες επιχειρήσεις</a:t>
            </a:r>
          </a:p>
          <a:p>
            <a:pPr marL="914400" lvl="1" indent="-457200" eaLnBrk="1" hangingPunct="1">
              <a:lnSpc>
                <a:spcPct val="80000"/>
              </a:lnSpc>
              <a:buFont typeface="Wingdings" pitchFamily="2" charset="2"/>
              <a:buChar char="ü"/>
            </a:pPr>
            <a:r>
              <a:rPr lang="el-GR" sz="2000" smtClean="0"/>
              <a:t>Δεν παρέχονται εγγυήσεις για το κεφάλαιο που διαθέτουν</a:t>
            </a:r>
          </a:p>
          <a:p>
            <a:pPr marL="914400" lvl="1" indent="-457200" eaLnBrk="1" hangingPunct="1">
              <a:lnSpc>
                <a:spcPct val="80000"/>
              </a:lnSpc>
              <a:buFont typeface="Wingdings" pitchFamily="2" charset="2"/>
              <a:buChar char="ü"/>
            </a:pPr>
            <a:r>
              <a:rPr lang="el-GR" sz="2000" smtClean="0"/>
              <a:t>Επιδιώκουν υψηλή απόδοση αλλά σε περίπτωση αποτυχίας δεν διεκδικούν τίποτα</a:t>
            </a:r>
          </a:p>
          <a:p>
            <a:pPr marL="1714500" lvl="3" indent="-342900" eaLnBrk="1" hangingPunct="1">
              <a:lnSpc>
                <a:spcPct val="80000"/>
              </a:lnSpc>
            </a:pPr>
            <a:endParaRPr lang="en-US" smtClean="0"/>
          </a:p>
          <a:p>
            <a:pPr marL="1714500" lvl="3" indent="-342900" eaLnBrk="1" hangingPunct="1">
              <a:lnSpc>
                <a:spcPct val="80000"/>
              </a:lnSpc>
              <a:buFontTx/>
              <a:buNone/>
            </a:pPr>
            <a:endParaRPr lang="el-GR" sz="1200" smtClean="0"/>
          </a:p>
          <a:p>
            <a:pPr marL="914400" lvl="1" indent="-457200" eaLnBrk="1" hangingPunct="1">
              <a:lnSpc>
                <a:spcPct val="80000"/>
              </a:lnSpc>
              <a:buFontTx/>
              <a:buNone/>
            </a:pPr>
            <a:endParaRPr lang="el-GR" sz="1200" u="sng" smtClean="0"/>
          </a:p>
        </p:txBody>
      </p:sp>
      <p:pic>
        <p:nvPicPr>
          <p:cNvPr id="12293" name="Picture 4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42863"/>
            <a:ext cx="2124075" cy="457200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C33E934-702F-432D-9DC3-67ED02C3B909}" type="slidenum">
              <a:rPr lang="el-GR"/>
              <a:pPr>
                <a:defRPr/>
              </a:pPr>
              <a:t>11</a:t>
            </a:fld>
            <a:endParaRPr lang="el-GR"/>
          </a:p>
        </p:txBody>
      </p:sp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3838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l-GR" sz="2400" smtClean="0">
                <a:solidFill>
                  <a:srgbClr val="FF0000"/>
                </a:solidFill>
              </a:rPr>
              <a:t>Χρηματοδότηση Νέων Επιχειρήσεων</a:t>
            </a:r>
          </a:p>
        </p:txBody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741488"/>
            <a:ext cx="8497887" cy="4495800"/>
          </a:xfrm>
          <a:ln>
            <a:solidFill>
              <a:schemeClr val="tx1"/>
            </a:solidFill>
          </a:ln>
        </p:spPr>
        <p:txBody>
          <a:bodyPr/>
          <a:lstStyle/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el-GR" sz="2400" u="sng" smtClean="0">
                <a:solidFill>
                  <a:srgbClr val="66FF33"/>
                </a:solidFill>
              </a:rPr>
              <a:t>2. Πηγές &amp; Μορφές Χρηματοδότησης (συν.):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l-GR" sz="2000" smtClean="0"/>
              <a:t>Μορφές (συν.):</a:t>
            </a:r>
          </a:p>
          <a:p>
            <a:pPr lvl="1" eaLnBrk="1" hangingPunct="1">
              <a:lnSpc>
                <a:spcPct val="90000"/>
              </a:lnSpc>
            </a:pPr>
            <a:r>
              <a:rPr lang="el-GR" sz="2000" smtClean="0"/>
              <a:t>Λοιπές Πηγές</a:t>
            </a:r>
          </a:p>
          <a:p>
            <a:pPr lvl="2" eaLnBrk="1" hangingPunct="1">
              <a:lnSpc>
                <a:spcPct val="90000"/>
              </a:lnSpc>
            </a:pPr>
            <a:r>
              <a:rPr lang="el-GR" sz="2000" smtClean="0">
                <a:solidFill>
                  <a:srgbClr val="FF0000"/>
                </a:solidFill>
              </a:rPr>
              <a:t>Ιδιώτες Επενδυτές </a:t>
            </a:r>
            <a:r>
              <a:rPr lang="en-US" sz="2000" smtClean="0">
                <a:solidFill>
                  <a:srgbClr val="FF0000"/>
                </a:solidFill>
              </a:rPr>
              <a:t>(Business Angels)</a:t>
            </a:r>
            <a:endParaRPr lang="el-GR" sz="2000" smtClean="0">
              <a:solidFill>
                <a:srgbClr val="FF0000"/>
              </a:solidFill>
            </a:endParaRPr>
          </a:p>
          <a:p>
            <a:pPr lvl="2" eaLnBrk="1" hangingPunct="1">
              <a:lnSpc>
                <a:spcPct val="90000"/>
              </a:lnSpc>
              <a:buFontTx/>
              <a:buNone/>
            </a:pPr>
            <a:r>
              <a:rPr lang="el-GR" sz="2000" smtClean="0"/>
              <a:t>	Πρόκειται για ιδιώτες επενδυτές οι οποίοι διαθέτουν</a:t>
            </a:r>
          </a:p>
          <a:p>
            <a:pPr lvl="2" eaLnBrk="1" hangingPunct="1">
              <a:lnSpc>
                <a:spcPct val="90000"/>
              </a:lnSpc>
              <a:buFontTx/>
              <a:buNone/>
            </a:pPr>
            <a:r>
              <a:rPr lang="el-GR" sz="2000" smtClean="0"/>
              <a:t>	κεφάλαια και εμπειρία σε συγκεκριμένο χώρο / κλάδο, τα οποία και διαθέτουν σε νέους επιχειρηματίες. Λειτουργούν ως </a:t>
            </a:r>
            <a:r>
              <a:rPr lang="en-US" sz="2000" smtClean="0"/>
              <a:t>Venture Capital </a:t>
            </a:r>
            <a:r>
              <a:rPr lang="el-GR" sz="2000" smtClean="0"/>
              <a:t> με τη διαφορά ότι πρόκειται για μεμονωμένα φυσικά πρόσωπα και όχι εταιρεία (</a:t>
            </a:r>
            <a:r>
              <a:rPr lang="en-US" sz="2000" smtClean="0"/>
              <a:t>JV)</a:t>
            </a:r>
            <a:r>
              <a:rPr lang="el-GR" sz="2000" smtClean="0"/>
              <a:t>. Διάρκεια συνεργασίας 2-5 έτη</a:t>
            </a:r>
            <a:r>
              <a:rPr lang="el-GR" smtClean="0"/>
              <a:t>  </a:t>
            </a:r>
            <a:endParaRPr lang="en-US" smtClean="0"/>
          </a:p>
          <a:p>
            <a:pPr lvl="2" eaLnBrk="1" hangingPunct="1">
              <a:lnSpc>
                <a:spcPct val="90000"/>
              </a:lnSpc>
              <a:buFontTx/>
              <a:buNone/>
            </a:pPr>
            <a:endParaRPr lang="el-GR" sz="2000" smtClean="0"/>
          </a:p>
          <a:p>
            <a:pPr lvl="2" eaLnBrk="1" hangingPunct="1">
              <a:lnSpc>
                <a:spcPct val="90000"/>
              </a:lnSpc>
              <a:buFontTx/>
              <a:buNone/>
            </a:pPr>
            <a:r>
              <a:rPr lang="el-GR" sz="2000" smtClean="0"/>
              <a:t>	Πολύ διαδεδομένη διεθνώς, αλλά στην Ελλάδα δεν είναι θεσμοθετημένη και περιορίζεται στη χρηματοδότηση από συγγενικά / πολύ φιλικά πρόσωπα</a:t>
            </a:r>
            <a:endParaRPr lang="el-GR" smtClean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l-GR" sz="2400" u="sng" smtClean="0"/>
          </a:p>
        </p:txBody>
      </p:sp>
      <p:pic>
        <p:nvPicPr>
          <p:cNvPr id="13317" name="Picture 4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42863"/>
            <a:ext cx="2124075" cy="457200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73EBDA7-0CAB-4F32-8909-41E11BC6D38F}" type="slidenum">
              <a:rPr lang="el-GR"/>
              <a:pPr>
                <a:defRPr/>
              </a:pPr>
              <a:t>12</a:t>
            </a:fld>
            <a:endParaRPr lang="el-GR"/>
          </a:p>
        </p:txBody>
      </p:sp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3838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l-GR" sz="2400" smtClean="0">
                <a:solidFill>
                  <a:srgbClr val="FF0000"/>
                </a:solidFill>
              </a:rPr>
              <a:t>Χρηματοδότηση Νέων Επιχειρήσεων</a:t>
            </a:r>
          </a:p>
        </p:txBody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338263"/>
            <a:ext cx="8497887" cy="4827587"/>
          </a:xfrm>
          <a:ln>
            <a:solidFill>
              <a:schemeClr val="tx1"/>
            </a:solidFill>
          </a:ln>
        </p:spPr>
        <p:txBody>
          <a:bodyPr/>
          <a:lstStyle/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el-GR" sz="2400" u="sng" smtClean="0">
                <a:solidFill>
                  <a:srgbClr val="66FF33"/>
                </a:solidFill>
              </a:rPr>
              <a:t>2. Πηγές &amp; Μορφές Χρηματοδότησης (συν.):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l-GR" sz="2000" smtClean="0"/>
              <a:t>Μορφές (συν.):</a:t>
            </a:r>
          </a:p>
          <a:p>
            <a:pPr lvl="1" eaLnBrk="1" hangingPunct="1">
              <a:lnSpc>
                <a:spcPct val="80000"/>
              </a:lnSpc>
            </a:pPr>
            <a:r>
              <a:rPr lang="el-GR" sz="2000" smtClean="0"/>
              <a:t>Λοιπές Πηγές</a:t>
            </a:r>
          </a:p>
          <a:p>
            <a:pPr lvl="1" eaLnBrk="1" hangingPunct="1">
              <a:lnSpc>
                <a:spcPct val="80000"/>
              </a:lnSpc>
              <a:buFontTx/>
              <a:buChar char="•"/>
            </a:pPr>
            <a:r>
              <a:rPr lang="el-GR" sz="2000" smtClean="0">
                <a:solidFill>
                  <a:srgbClr val="FF0000"/>
                </a:solidFill>
              </a:rPr>
              <a:t>Θερμοκοιτίδες Επιχειρήσεων (</a:t>
            </a:r>
            <a:r>
              <a:rPr lang="en-US" sz="2000" smtClean="0">
                <a:solidFill>
                  <a:srgbClr val="FF0000"/>
                </a:solidFill>
              </a:rPr>
              <a:t>Business Incubators</a:t>
            </a:r>
            <a:r>
              <a:rPr lang="el-GR" sz="2000" smtClean="0">
                <a:solidFill>
                  <a:srgbClr val="FF0000"/>
                </a:solidFill>
              </a:rPr>
              <a:t>)  &amp; Τεχνολογικά Πάρκα </a:t>
            </a:r>
            <a:r>
              <a:rPr lang="en-US" sz="2000" smtClean="0">
                <a:solidFill>
                  <a:srgbClr val="FF0000"/>
                </a:solidFill>
              </a:rPr>
              <a:t>(Technology Parks)</a:t>
            </a:r>
            <a:endParaRPr lang="el-GR" sz="2000" smtClean="0">
              <a:solidFill>
                <a:srgbClr val="FF0000"/>
              </a:solidFill>
            </a:endParaRPr>
          </a:p>
          <a:p>
            <a:pPr lvl="1" eaLnBrk="1" hangingPunct="1">
              <a:lnSpc>
                <a:spcPct val="80000"/>
              </a:lnSpc>
              <a:buFont typeface="Wingdings" pitchFamily="2" charset="2"/>
              <a:buChar char="ü"/>
            </a:pPr>
            <a:r>
              <a:rPr lang="el-GR" sz="2000" smtClean="0"/>
              <a:t>	Θερμοκοιτίδα επιχειρήσεων είναι μία εταιρεία η οποία παρέχει σε νέο-ιδρυόμενες</a:t>
            </a:r>
            <a:r>
              <a:rPr lang="en-US" sz="2000" smtClean="0"/>
              <a:t> </a:t>
            </a:r>
            <a:r>
              <a:rPr lang="el-GR" sz="2000" smtClean="0"/>
              <a:t>εταιρείες, με προοπτικές γρήγορης ανάπτυξης,  χρηματοδότηση, χώρους και εξοπλισμό (κτιριακές εγκαταστάσεις, Η/Υ, Έπιπλα, </a:t>
            </a:r>
            <a:r>
              <a:rPr lang="en-US" sz="2000" smtClean="0"/>
              <a:t>internet, </a:t>
            </a:r>
            <a:r>
              <a:rPr lang="el-GR" sz="2000" smtClean="0"/>
              <a:t>κλπ), γραμματειακή υποστήριξη καθώς και συμβουλευτικές υπηρεσίες, με αντάλλαγμα κάποια αμοιβή ή/και ένα ποσοστό του μετοχικού κεφαλαίου</a:t>
            </a:r>
          </a:p>
          <a:p>
            <a:pPr lvl="1" eaLnBrk="1" hangingPunct="1">
              <a:lnSpc>
                <a:spcPct val="80000"/>
              </a:lnSpc>
              <a:buFont typeface="Wingdings" pitchFamily="2" charset="2"/>
              <a:buChar char="ü"/>
            </a:pPr>
            <a:r>
              <a:rPr lang="el-GR" sz="2000" smtClean="0"/>
              <a:t>	Συνήθως, η αποστολή της θερμοκοιτίδας είναι να βοηθήσει την εταιρεία στην αρχική της φάση (2-5 χρόνια) έτσι ώστε να την προετοιμάσει για το επόμενο βήμα ανάπτυξης, κατά το οποίο θα είναι σε θέση να ζητήσει την ανάλογη χρηματοδότηση από άλλες πηγές  </a:t>
            </a:r>
            <a:endParaRPr lang="en-US" sz="2000" smtClean="0"/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el-GR" sz="2000" smtClean="0"/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l-GR" sz="2000" u="sng" smtClean="0"/>
          </a:p>
        </p:txBody>
      </p:sp>
      <p:pic>
        <p:nvPicPr>
          <p:cNvPr id="14341" name="Picture 4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42863"/>
            <a:ext cx="2124075" cy="457200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F93CE8-CA19-495E-BDCA-D75FA3FC09E7}" type="slidenum">
              <a:rPr lang="el-GR"/>
              <a:pPr>
                <a:defRPr/>
              </a:pPr>
              <a:t>13</a:t>
            </a:fld>
            <a:endParaRPr lang="el-GR"/>
          </a:p>
        </p:txBody>
      </p:sp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3838"/>
            <a:ext cx="8229600" cy="757237"/>
          </a:xfrm>
        </p:spPr>
        <p:txBody>
          <a:bodyPr/>
          <a:lstStyle/>
          <a:p>
            <a:pPr eaLnBrk="1" hangingPunct="1">
              <a:defRPr/>
            </a:pPr>
            <a:r>
              <a:rPr lang="el-GR" sz="2400" smtClean="0">
                <a:solidFill>
                  <a:srgbClr val="FF0000"/>
                </a:solidFill>
              </a:rPr>
              <a:t>Χρηματοδότηση Νέων Επιχειρήσεων</a:t>
            </a:r>
          </a:p>
        </p:txBody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052513"/>
            <a:ext cx="8497887" cy="5043487"/>
          </a:xfrm>
          <a:ln>
            <a:solidFill>
              <a:schemeClr val="tx1"/>
            </a:solidFill>
          </a:ln>
        </p:spPr>
        <p:txBody>
          <a:bodyPr/>
          <a:lstStyle/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el-GR" sz="2400" u="sng" smtClean="0">
                <a:solidFill>
                  <a:srgbClr val="66FF33"/>
                </a:solidFill>
              </a:rPr>
              <a:t>2. Πηγές &amp; Μορφές Χρηματοδότησης (συν.):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l-GR" sz="2000" smtClean="0"/>
              <a:t>Μορφές (συν.):</a:t>
            </a:r>
          </a:p>
          <a:p>
            <a:pPr lvl="1" eaLnBrk="1" hangingPunct="1">
              <a:lnSpc>
                <a:spcPct val="90000"/>
              </a:lnSpc>
            </a:pPr>
            <a:r>
              <a:rPr lang="el-GR" sz="2000" smtClean="0"/>
              <a:t>Λοιπές Πηγές</a:t>
            </a:r>
          </a:p>
          <a:p>
            <a:pPr eaLnBrk="1" hangingPunct="1">
              <a:lnSpc>
                <a:spcPct val="90000"/>
              </a:lnSpc>
            </a:pPr>
            <a:r>
              <a:rPr lang="el-GR" sz="2000" smtClean="0">
                <a:solidFill>
                  <a:srgbClr val="FF0000"/>
                </a:solidFill>
              </a:rPr>
              <a:t>Θερμοκοιτίδες Επιχειρήσεων (</a:t>
            </a:r>
            <a:r>
              <a:rPr lang="en-US" sz="2000" smtClean="0">
                <a:solidFill>
                  <a:srgbClr val="FF0000"/>
                </a:solidFill>
              </a:rPr>
              <a:t>Business Incubators</a:t>
            </a:r>
            <a:r>
              <a:rPr lang="el-GR" sz="2000" smtClean="0">
                <a:solidFill>
                  <a:srgbClr val="FF0000"/>
                </a:solidFill>
              </a:rPr>
              <a:t>)  &amp; Τεχνολογικά Πάρκα </a:t>
            </a:r>
            <a:r>
              <a:rPr lang="en-US" sz="2000" smtClean="0">
                <a:solidFill>
                  <a:srgbClr val="FF0000"/>
                </a:solidFill>
              </a:rPr>
              <a:t>(Technology Parks)</a:t>
            </a:r>
            <a:endParaRPr lang="el-GR" sz="2000" smtClean="0">
              <a:solidFill>
                <a:srgbClr val="FF0000"/>
              </a:solidFill>
            </a:endParaRPr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l-GR" sz="2000" u="sng" smtClean="0">
                <a:solidFill>
                  <a:srgbClr val="FF0000"/>
                </a:solidFill>
              </a:rPr>
              <a:t>Κριτήρια Αξιολόγησης</a:t>
            </a:r>
            <a:r>
              <a:rPr lang="el-GR" sz="2000" smtClean="0"/>
              <a:t>  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Char char="ü"/>
            </a:pPr>
            <a:r>
              <a:rPr lang="el-GR" sz="2000" smtClean="0"/>
              <a:t>Τα προσόντα της ηγετικής ομάδας (εμπειρία, αφοσίωση, αποφασιστικότητα, ηγετικά προσόντα, χαρακτήρας)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Char char="ü"/>
            </a:pPr>
            <a:r>
              <a:rPr lang="el-GR" sz="2000" smtClean="0"/>
              <a:t>Το επιχειρηματικό μοντέλο και το προϊόν / υπηρεσία (καινοτομία – ευρεσιτεχνία, η ανάγκη της αγοράς για το συγκεκριμένο προϊόν, ο ανταγωνισμός, η δυνατότητα επέκτασης σε άλλες αγορές, ενδεχόμενες συνεργασίες, το κόστος των προτεινομένων δραστηριοτήτων, οι επιχειρηματικοί κίνδυνοι, το χρονοδιάγραμμα υλοποίησης, κ.α.)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Char char="ü"/>
            </a:pPr>
            <a:r>
              <a:rPr lang="el-GR" sz="2000" smtClean="0"/>
              <a:t>Επενδυτικά – Χρηματοοικονομικά κριτήρια</a:t>
            </a:r>
            <a:endParaRPr lang="en-US" sz="2000" smtClean="0"/>
          </a:p>
          <a:p>
            <a:pPr lvl="2" eaLnBrk="1" hangingPunct="1">
              <a:lnSpc>
                <a:spcPct val="90000"/>
              </a:lnSpc>
              <a:buFontTx/>
              <a:buNone/>
            </a:pPr>
            <a:endParaRPr lang="el-GR" sz="2000" smtClean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l-GR" sz="1800" u="sng" smtClean="0"/>
          </a:p>
        </p:txBody>
      </p:sp>
      <p:pic>
        <p:nvPicPr>
          <p:cNvPr id="15365" name="Picture 4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42863"/>
            <a:ext cx="2124075" cy="457200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C6055E9-ABCC-4B1A-8DEA-4A0A9EB2F956}" type="slidenum">
              <a:rPr lang="el-GR"/>
              <a:pPr>
                <a:defRPr/>
              </a:pPr>
              <a:t>14</a:t>
            </a:fld>
            <a:endParaRPr lang="el-GR"/>
          </a:p>
        </p:txBody>
      </p:sp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3838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l-GR" sz="2400" smtClean="0">
                <a:solidFill>
                  <a:srgbClr val="FF0000"/>
                </a:solidFill>
              </a:rPr>
              <a:t>Χρηματοδότηση Νέων Επιχειρήσεων</a:t>
            </a:r>
          </a:p>
        </p:txBody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482725"/>
            <a:ext cx="8497887" cy="4683125"/>
          </a:xfrm>
          <a:ln>
            <a:solidFill>
              <a:schemeClr val="tx1"/>
            </a:solidFill>
          </a:ln>
        </p:spPr>
        <p:txBody>
          <a:bodyPr/>
          <a:lstStyle/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el-GR" sz="2400" u="sng" smtClean="0">
                <a:solidFill>
                  <a:srgbClr val="66FF33"/>
                </a:solidFill>
              </a:rPr>
              <a:t>2. Πηγές &amp; Μορφές Χρηματοδότησης (συν.):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l-GR" sz="2000" smtClean="0"/>
              <a:t>Μορφές (συν.):</a:t>
            </a:r>
          </a:p>
          <a:p>
            <a:pPr lvl="1" eaLnBrk="1" hangingPunct="1">
              <a:lnSpc>
                <a:spcPct val="90000"/>
              </a:lnSpc>
            </a:pPr>
            <a:r>
              <a:rPr lang="el-GR" sz="2000" smtClean="0"/>
              <a:t>Λοιπές Πηγές</a:t>
            </a:r>
          </a:p>
          <a:p>
            <a:pPr lvl="2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l-GR" sz="2000" smtClean="0"/>
              <a:t>Γνωστές Θερμοκοιτίδες: </a:t>
            </a:r>
          </a:p>
          <a:p>
            <a:pPr lvl="2" eaLnBrk="1" hangingPunct="1">
              <a:lnSpc>
                <a:spcPct val="90000"/>
              </a:lnSpc>
              <a:buFont typeface="Wingdings" pitchFamily="2" charset="2"/>
              <a:buChar char="ü"/>
            </a:pPr>
            <a:r>
              <a:rPr lang="en-US" sz="2000" smtClean="0"/>
              <a:t>i-Cube S.A.	</a:t>
            </a:r>
            <a:r>
              <a:rPr lang="en-US" sz="2000" smtClean="0">
                <a:hlinkClick r:id="rId3"/>
              </a:rPr>
              <a:t>www.i.cube.gr</a:t>
            </a:r>
            <a:endParaRPr lang="en-US" sz="2000" smtClean="0"/>
          </a:p>
          <a:p>
            <a:pPr lvl="2" eaLnBrk="1" hangingPunct="1">
              <a:lnSpc>
                <a:spcPct val="90000"/>
              </a:lnSpc>
              <a:buFont typeface="Wingdings" pitchFamily="2" charset="2"/>
              <a:buChar char="ü"/>
            </a:pPr>
            <a:r>
              <a:rPr lang="en-US" sz="2000" smtClean="0"/>
              <a:t>Innovative Ventures S.A.	</a:t>
            </a:r>
            <a:r>
              <a:rPr lang="en-US" sz="2000" smtClean="0">
                <a:hlinkClick r:id="rId4"/>
              </a:rPr>
              <a:t>www.iven.gr</a:t>
            </a:r>
            <a:endParaRPr lang="en-US" sz="2000" smtClean="0"/>
          </a:p>
          <a:p>
            <a:pPr lvl="2" eaLnBrk="1" hangingPunct="1">
              <a:lnSpc>
                <a:spcPct val="90000"/>
              </a:lnSpc>
              <a:buFont typeface="Wingdings" pitchFamily="2" charset="2"/>
              <a:buChar char="ü"/>
            </a:pPr>
            <a:r>
              <a:rPr lang="el-GR" sz="2000" smtClean="0"/>
              <a:t>ΘΕΡΜΗ ΑΕ	</a:t>
            </a:r>
            <a:r>
              <a:rPr lang="en-US" sz="2000" smtClean="0">
                <a:hlinkClick r:id="rId5"/>
              </a:rPr>
              <a:t>www.thermokoitida.gr</a:t>
            </a:r>
            <a:endParaRPr lang="el-GR" sz="2000" smtClean="0"/>
          </a:p>
          <a:p>
            <a:pPr lvl="2" eaLnBrk="1" hangingPunct="1">
              <a:lnSpc>
                <a:spcPct val="90000"/>
              </a:lnSpc>
              <a:buFont typeface="Wingdings" pitchFamily="2" charset="2"/>
              <a:buChar char="ü"/>
            </a:pPr>
            <a:r>
              <a:rPr lang="en-US" sz="2000" smtClean="0"/>
              <a:t>Xtend B2B 	</a:t>
            </a:r>
            <a:r>
              <a:rPr lang="en-US" sz="2000" smtClean="0">
                <a:hlinkClick r:id="rId6"/>
              </a:rPr>
              <a:t>www.xtendb2b.com</a:t>
            </a:r>
            <a:endParaRPr lang="en-US" sz="2000" smtClean="0"/>
          </a:p>
          <a:p>
            <a:pPr lvl="2" eaLnBrk="1" hangingPunct="1">
              <a:lnSpc>
                <a:spcPct val="90000"/>
              </a:lnSpc>
              <a:buFont typeface="Wingdings" pitchFamily="2" charset="2"/>
              <a:buChar char="ü"/>
            </a:pPr>
            <a:r>
              <a:rPr lang="el-GR" sz="2000" smtClean="0"/>
              <a:t>Θερμοκοιτίδα Θεσσαλονίκης	</a:t>
            </a:r>
            <a:r>
              <a:rPr lang="en-US" sz="2000" smtClean="0">
                <a:hlinkClick r:id="rId7"/>
              </a:rPr>
              <a:t>www.thestep.gr</a:t>
            </a:r>
            <a:endParaRPr lang="en-US" sz="2000" smtClean="0"/>
          </a:p>
          <a:p>
            <a:pPr lvl="2" eaLnBrk="1" hangingPunct="1">
              <a:lnSpc>
                <a:spcPct val="90000"/>
              </a:lnSpc>
              <a:buFont typeface="Wingdings" pitchFamily="2" charset="2"/>
              <a:buChar char="ü"/>
            </a:pPr>
            <a:r>
              <a:rPr lang="el-GR" sz="2000" smtClean="0"/>
              <a:t>Θερμοκοιτίδα Νέων Επιχειρήσεων Χανίων</a:t>
            </a:r>
          </a:p>
          <a:p>
            <a:pPr lvl="2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l-GR" sz="2000" smtClean="0"/>
              <a:t>	</a:t>
            </a:r>
            <a:r>
              <a:rPr lang="en-US" sz="2000" smtClean="0">
                <a:hlinkClick r:id="rId8"/>
              </a:rPr>
              <a:t>www.incubator-chania.gr</a:t>
            </a:r>
            <a:endParaRPr lang="en-US" sz="2000" smtClean="0"/>
          </a:p>
          <a:p>
            <a:pPr lvl="2" eaLnBrk="1" hangingPunct="1">
              <a:lnSpc>
                <a:spcPct val="90000"/>
              </a:lnSpc>
              <a:buFont typeface="Wingdings" pitchFamily="2" charset="2"/>
              <a:buChar char="ü"/>
            </a:pPr>
            <a:r>
              <a:rPr lang="el-GR" sz="2000" smtClean="0"/>
              <a:t>Τεχνολογικό Πάρκο Ηρακλείου	</a:t>
            </a:r>
            <a:r>
              <a:rPr lang="en-US" sz="2000" smtClean="0">
                <a:hlinkClick r:id="rId9"/>
              </a:rPr>
              <a:t>www.stepc.gr</a:t>
            </a:r>
            <a:endParaRPr lang="en-US" sz="2000" smtClean="0"/>
          </a:p>
          <a:p>
            <a:pPr lvl="2" eaLnBrk="1" hangingPunct="1">
              <a:lnSpc>
                <a:spcPct val="90000"/>
              </a:lnSpc>
              <a:buFont typeface="Wingdings" pitchFamily="2" charset="2"/>
              <a:buChar char="ü"/>
            </a:pPr>
            <a:r>
              <a:rPr lang="el-GR" sz="2000" smtClean="0"/>
              <a:t> και άλλες</a:t>
            </a:r>
            <a:endParaRPr lang="en-US" sz="2000" smtClean="0"/>
          </a:p>
          <a:p>
            <a:pPr lvl="2" eaLnBrk="1" hangingPunct="1">
              <a:lnSpc>
                <a:spcPct val="90000"/>
              </a:lnSpc>
              <a:buFont typeface="Wingdings" pitchFamily="2" charset="2"/>
              <a:buChar char="ü"/>
            </a:pPr>
            <a:endParaRPr lang="en-US" sz="2000" smtClean="0"/>
          </a:p>
          <a:p>
            <a:pPr lvl="2" eaLnBrk="1" hangingPunct="1">
              <a:lnSpc>
                <a:spcPct val="90000"/>
              </a:lnSpc>
              <a:buFontTx/>
              <a:buNone/>
            </a:pPr>
            <a:endParaRPr lang="en-US" sz="2000" smtClean="0">
              <a:solidFill>
                <a:srgbClr val="FF0000"/>
              </a:solidFill>
            </a:endParaRPr>
          </a:p>
          <a:p>
            <a:pPr lvl="2" eaLnBrk="1" hangingPunct="1">
              <a:lnSpc>
                <a:spcPct val="90000"/>
              </a:lnSpc>
              <a:buFontTx/>
              <a:buNone/>
            </a:pPr>
            <a:endParaRPr lang="el-GR" smtClean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l-GR" sz="2400" u="sng" smtClean="0"/>
          </a:p>
        </p:txBody>
      </p:sp>
      <p:pic>
        <p:nvPicPr>
          <p:cNvPr id="16389" name="Picture 43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0" y="42863"/>
            <a:ext cx="2124075" cy="457200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857A8F0-414E-43C2-A256-A4A1CABC02FD}" type="slidenum">
              <a:rPr lang="el-GR"/>
              <a:pPr>
                <a:defRPr/>
              </a:pPr>
              <a:t>15</a:t>
            </a:fld>
            <a:endParaRPr lang="el-GR"/>
          </a:p>
        </p:txBody>
      </p:sp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3838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l-GR" sz="2400" smtClean="0">
                <a:solidFill>
                  <a:srgbClr val="FF0000"/>
                </a:solidFill>
              </a:rPr>
              <a:t>Χρηματοδότηση Νέων Επιχειρήσεων</a:t>
            </a:r>
          </a:p>
        </p:txBody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670050"/>
            <a:ext cx="8497887" cy="4495800"/>
          </a:xfrm>
          <a:ln>
            <a:solidFill>
              <a:schemeClr val="tx1"/>
            </a:solidFill>
          </a:ln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l-GR" sz="2400" u="sng" smtClean="0">
                <a:solidFill>
                  <a:srgbClr val="66FF33"/>
                </a:solidFill>
              </a:rPr>
              <a:t>2. Πηγές &amp; Μορφές Χρηματοδότησης (συν.):</a:t>
            </a:r>
          </a:p>
          <a:p>
            <a:pPr eaLnBrk="1" hangingPunct="1">
              <a:buFontTx/>
              <a:buNone/>
            </a:pPr>
            <a:r>
              <a:rPr lang="el-GR" sz="2000" smtClean="0"/>
              <a:t>Μορφές (συν.):</a:t>
            </a:r>
          </a:p>
          <a:p>
            <a:pPr lvl="1" eaLnBrk="1" hangingPunct="1"/>
            <a:r>
              <a:rPr lang="el-GR" sz="2000" smtClean="0"/>
              <a:t>Λοιπές Πηγές</a:t>
            </a:r>
          </a:p>
          <a:p>
            <a:pPr lvl="2" eaLnBrk="1" hangingPunct="1"/>
            <a:r>
              <a:rPr lang="el-GR" sz="2000" smtClean="0">
                <a:solidFill>
                  <a:srgbClr val="FF0000"/>
                </a:solidFill>
              </a:rPr>
              <a:t>Χρηματιστηριακή Αγορά</a:t>
            </a:r>
          </a:p>
          <a:p>
            <a:pPr lvl="2" eaLnBrk="1" hangingPunct="1">
              <a:buFontTx/>
              <a:buNone/>
            </a:pPr>
            <a:r>
              <a:rPr lang="el-GR" sz="2000" smtClean="0"/>
              <a:t>	Η χρηματιστηριακή Αγορά αποτελεί μια εναλλακτική πηγή από την οποίαν οι επιχειρήσεις μπορούν να αντλήσουν κεφάλαια.</a:t>
            </a:r>
          </a:p>
          <a:p>
            <a:pPr lvl="2" eaLnBrk="1" hangingPunct="1">
              <a:buFontTx/>
              <a:buNone/>
            </a:pPr>
            <a:r>
              <a:rPr lang="el-GR" sz="2000" smtClean="0"/>
              <a:t>    </a:t>
            </a:r>
            <a:endParaRPr lang="en-US" sz="2000" smtClean="0"/>
          </a:p>
          <a:p>
            <a:pPr lvl="2" eaLnBrk="1" hangingPunct="1">
              <a:buFontTx/>
              <a:buNone/>
            </a:pPr>
            <a:r>
              <a:rPr lang="el-GR" sz="2000" smtClean="0"/>
              <a:t>	Σημείωση: Προ αρκετών ετών είχε δημιουργηθεί η Νέα Χρηματιστηριακή Αγορά (ΝΕΧΑ), αλλά καταργήθηκε. Αν θεσμοθετηθεί ξανά θα δώσει λύσεις σε πολλές νέες επιχειρήσεις  </a:t>
            </a:r>
          </a:p>
          <a:p>
            <a:pPr eaLnBrk="1" hangingPunct="1">
              <a:buFontTx/>
              <a:buNone/>
            </a:pPr>
            <a:endParaRPr lang="el-GR" sz="2000" u="sng" smtClean="0"/>
          </a:p>
        </p:txBody>
      </p:sp>
      <p:pic>
        <p:nvPicPr>
          <p:cNvPr id="17413" name="Picture 4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42863"/>
            <a:ext cx="2124075" cy="457200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0DC057B-AA53-4F0D-B6D0-8DADC2D577A4}" type="slidenum">
              <a:rPr lang="el-GR"/>
              <a:pPr>
                <a:defRPr/>
              </a:pPr>
              <a:t>16</a:t>
            </a:fld>
            <a:endParaRPr lang="el-GR"/>
          </a:p>
        </p:txBody>
      </p:sp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3838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l-GR" sz="2400" smtClean="0">
                <a:solidFill>
                  <a:srgbClr val="FF0000"/>
                </a:solidFill>
              </a:rPr>
              <a:t>Χρηματοδότηση Νέων Επιχειρήσεων</a:t>
            </a:r>
          </a:p>
        </p:txBody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600200"/>
            <a:ext cx="8497887" cy="4495800"/>
          </a:xfrm>
          <a:ln>
            <a:solidFill>
              <a:schemeClr val="tx1"/>
            </a:solidFill>
          </a:ln>
        </p:spPr>
        <p:txBody>
          <a:bodyPr/>
          <a:lstStyle/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el-GR" sz="2400" u="sng" smtClean="0">
                <a:solidFill>
                  <a:srgbClr val="66FF33"/>
                </a:solidFill>
              </a:rPr>
              <a:t>3. Επιλογές Χρηματοδότησης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l-GR" sz="2800" u="sng" smtClean="0">
              <a:solidFill>
                <a:srgbClr val="66FF33"/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l-GR" sz="2400" smtClean="0"/>
              <a:t>Η καταλληλότερη επιλογή θα πρέπει να είναι ένας συνδυασμός (ο βέλτιστος) εσωτερικής και εξωτερικής χρηματοδότησης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l-GR" sz="2400" smtClean="0"/>
          </a:p>
          <a:p>
            <a:pPr eaLnBrk="1" hangingPunct="1">
              <a:lnSpc>
                <a:spcPct val="90000"/>
              </a:lnSpc>
            </a:pPr>
            <a:r>
              <a:rPr lang="el-GR" sz="2400" smtClean="0"/>
              <a:t>Ποιος θα είναι ο συνδυασμός αυτός και σε ποιά συσχέτιση (απόλυτα ποσά ή %) θα εξαρτηθεί τόσο από τη δυνατότητα αλλά και την πρόθεση του επιχειρηματία να </a:t>
            </a:r>
            <a:r>
              <a:rPr lang="el-GR" sz="2400" b="1" u="sng" smtClean="0"/>
              <a:t>διακινδυνεύσει δικά του χρήματα</a:t>
            </a:r>
            <a:r>
              <a:rPr lang="el-GR" sz="2400" smtClean="0"/>
              <a:t>, όσο και την ικανότητά του να </a:t>
            </a:r>
            <a:r>
              <a:rPr lang="el-GR" sz="2400" b="1" u="sng" smtClean="0"/>
              <a:t>πείσει κάποιον άλλον να του δανείσει χρήματα</a:t>
            </a:r>
            <a:r>
              <a:rPr lang="el-GR" sz="2400" smtClean="0"/>
              <a:t> </a:t>
            </a:r>
            <a:endParaRPr lang="el-GR" sz="2800" smtClean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l-GR" sz="2000" u="sng" smtClean="0"/>
          </a:p>
        </p:txBody>
      </p:sp>
      <p:pic>
        <p:nvPicPr>
          <p:cNvPr id="18437" name="Picture 4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42863"/>
            <a:ext cx="2124075" cy="457200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93C562-3D83-4203-95C7-A6B2D667CF36}" type="slidenum">
              <a:rPr lang="el-GR"/>
              <a:pPr>
                <a:defRPr/>
              </a:pPr>
              <a:t>17</a:t>
            </a:fld>
            <a:endParaRPr lang="el-GR"/>
          </a:p>
        </p:txBody>
      </p:sp>
      <p:sp>
        <p:nvSpPr>
          <p:cNvPr id="2969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23838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l-GR" sz="2400" smtClean="0">
                <a:solidFill>
                  <a:srgbClr val="FF0000"/>
                </a:solidFill>
              </a:rPr>
              <a:t>Χρηματοδότηση Νέων Επιχειρήσεων</a:t>
            </a:r>
          </a:p>
        </p:txBody>
      </p:sp>
      <p:sp>
        <p:nvSpPr>
          <p:cNvPr id="19460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95288" y="1670050"/>
            <a:ext cx="8497887" cy="4495800"/>
          </a:xfrm>
          <a:ln>
            <a:solidFill>
              <a:schemeClr val="tx1"/>
            </a:solidFill>
          </a:ln>
        </p:spPr>
        <p:txBody>
          <a:bodyPr/>
          <a:lstStyle/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el-GR" sz="2400" u="sng" smtClean="0">
                <a:solidFill>
                  <a:srgbClr val="66FF33"/>
                </a:solidFill>
              </a:rPr>
              <a:t>3. Επιλογές Χρηματοδότησης (συν.)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l-GR" sz="2800" u="sng" smtClean="0">
              <a:solidFill>
                <a:srgbClr val="66FF33"/>
              </a:solidFill>
            </a:endParaRPr>
          </a:p>
          <a:p>
            <a:pPr eaLnBrk="1" hangingPunct="1">
              <a:lnSpc>
                <a:spcPct val="80000"/>
              </a:lnSpc>
            </a:pPr>
            <a:r>
              <a:rPr lang="el-GR" sz="2400" smtClean="0"/>
              <a:t>Για τις βιομηχανικές (παραγωγικές) επιχειρήσεις η σχέση Συνολικού Δανεισμού προς Ίδια κεφάλαια αποτελεί σημαντικό οικονομικό δείκτη  οικονομικής σταθερότητας. Ανά κλάδο έχουν καθορισθεί συγκεκριμένα </a:t>
            </a:r>
            <a:r>
              <a:rPr lang="en-US" sz="2400" smtClean="0">
                <a:solidFill>
                  <a:srgbClr val="FF0000"/>
                </a:solidFill>
              </a:rPr>
              <a:t>Industry Norms</a:t>
            </a:r>
            <a:r>
              <a:rPr lang="en-US" sz="2400" smtClean="0"/>
              <a:t> </a:t>
            </a:r>
            <a:r>
              <a:rPr lang="el-GR" sz="2400" smtClean="0"/>
              <a:t>εντός των οποίων θα πρέπει να κυμαίνεται ο δείκτης αυτός.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l-GR" sz="2400" smtClean="0"/>
          </a:p>
          <a:p>
            <a:pPr eaLnBrk="1" hangingPunct="1">
              <a:lnSpc>
                <a:spcPct val="80000"/>
              </a:lnSpc>
            </a:pPr>
            <a:r>
              <a:rPr lang="el-GR" sz="2400" smtClean="0"/>
              <a:t>Επίσης, για κάθε επιχείρηση, η σχέση Κυκλοφορούντος Ενεργητικού Προς Βραχυπρόθεσμες Υποχρεώσεις αποτελεί σημαντικό δείκτη κάλυψης των υποχρεώσεών της (</a:t>
            </a:r>
            <a:r>
              <a:rPr lang="en-US" sz="2400" smtClean="0"/>
              <a:t>Current Ratio) </a:t>
            </a:r>
            <a:r>
              <a:rPr lang="el-GR" sz="2400" smtClean="0"/>
              <a:t>και της εξέλιξης του κεφαλαίου κίνησης   </a:t>
            </a:r>
            <a:endParaRPr lang="el-GR" sz="2800" smtClean="0"/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l-GR" sz="2000" u="sng" smtClean="0"/>
          </a:p>
        </p:txBody>
      </p:sp>
      <p:pic>
        <p:nvPicPr>
          <p:cNvPr id="19461" name="Picture 4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42863"/>
            <a:ext cx="2124075" cy="457200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96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94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946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946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698" grpId="0"/>
      <p:bldP spid="19460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81EFAFF-B26D-4A49-8E9C-9AA068540F2E}" type="slidenum">
              <a:rPr lang="el-GR"/>
              <a:pPr>
                <a:defRPr/>
              </a:pPr>
              <a:t>18</a:t>
            </a:fld>
            <a:endParaRPr lang="el-GR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3838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l-GR" sz="2400" smtClean="0">
                <a:solidFill>
                  <a:srgbClr val="FF0000"/>
                </a:solidFill>
              </a:rPr>
              <a:t>Χρηματοδότηση Νέων Επιχειρήσεων</a:t>
            </a:r>
          </a:p>
        </p:txBody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670050"/>
            <a:ext cx="8497887" cy="4495800"/>
          </a:xfrm>
          <a:ln>
            <a:solidFill>
              <a:schemeClr val="tx1"/>
            </a:solidFill>
          </a:ln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l-GR" sz="2800" u="sng" smtClean="0">
                <a:solidFill>
                  <a:srgbClr val="66FF33"/>
                </a:solidFill>
              </a:rPr>
              <a:t>4. Ολοκληρωμένο Επιχειρηματικό Σχέδιο:</a:t>
            </a:r>
          </a:p>
          <a:p>
            <a:pPr eaLnBrk="1" hangingPunct="1">
              <a:buFontTx/>
              <a:buNone/>
            </a:pPr>
            <a:endParaRPr lang="el-GR" sz="3600" u="sng" smtClean="0">
              <a:solidFill>
                <a:srgbClr val="66FF33"/>
              </a:solidFill>
            </a:endParaRPr>
          </a:p>
          <a:p>
            <a:pPr eaLnBrk="1" hangingPunct="1"/>
            <a:r>
              <a:rPr lang="el-GR" sz="2400" smtClean="0"/>
              <a:t>Η ύπαρξη ενός σοβαρού, άρτιου και ρεαλιστικού (βιώσιμου) επιχειρηματικού πλάνου αποτελεί απαραίτητη προϋπόθεση οιασδήποτε επιχειρηματικής πρωτοβουλίας</a:t>
            </a:r>
          </a:p>
          <a:p>
            <a:pPr eaLnBrk="1" hangingPunct="1">
              <a:buFontTx/>
              <a:buNone/>
            </a:pPr>
            <a:r>
              <a:rPr lang="el-GR" sz="2800" b="1" smtClean="0"/>
              <a:t> </a:t>
            </a:r>
          </a:p>
          <a:p>
            <a:pPr eaLnBrk="1" hangingPunct="1"/>
            <a:r>
              <a:rPr lang="el-GR" sz="2400" smtClean="0"/>
              <a:t>Από το πλάνο αυτό θα πρέπει να προκύπτει ξεκάθαρα και με ακρίβεια τόσο η κερδοφορία (μετά από ένα εύλογο χρονικό διάστημα, π.χ. 1-3 χρήσεις) όσο και οι χρηματικές ροές της εταιρείας από την έναρξη της λειτουργίας της</a:t>
            </a:r>
          </a:p>
          <a:p>
            <a:pPr eaLnBrk="1" hangingPunct="1">
              <a:buFontTx/>
              <a:buNone/>
            </a:pPr>
            <a:endParaRPr lang="el-GR" sz="2800" b="1" smtClean="0"/>
          </a:p>
          <a:p>
            <a:pPr eaLnBrk="1" hangingPunct="1">
              <a:buFontTx/>
              <a:buNone/>
            </a:pPr>
            <a:endParaRPr lang="el-GR" sz="2800" u="sng" smtClean="0"/>
          </a:p>
        </p:txBody>
      </p:sp>
      <p:pic>
        <p:nvPicPr>
          <p:cNvPr id="20485" name="Picture 4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42863"/>
            <a:ext cx="2124075" cy="457200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8718D72-2B44-4799-B2AD-79455039C130}" type="slidenum">
              <a:rPr lang="el-GR"/>
              <a:pPr>
                <a:defRPr/>
              </a:pPr>
              <a:t>19</a:t>
            </a:fld>
            <a:endParaRPr lang="el-GR"/>
          </a:p>
        </p:txBody>
      </p:sp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3838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l-GR" sz="2400" smtClean="0">
                <a:solidFill>
                  <a:srgbClr val="FF0000"/>
                </a:solidFill>
              </a:rPr>
              <a:t>Χρηματοδότηση Νέων Επιχειρήσεων</a:t>
            </a:r>
          </a:p>
        </p:txBody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600200"/>
            <a:ext cx="9144000" cy="4495800"/>
          </a:xfrm>
          <a:ln>
            <a:solidFill>
              <a:schemeClr val="tx1"/>
            </a:solidFill>
          </a:ln>
        </p:spPr>
        <p:txBody>
          <a:bodyPr/>
          <a:lstStyle/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el-GR" sz="2400" u="sng" smtClean="0">
                <a:solidFill>
                  <a:srgbClr val="66FF33"/>
                </a:solidFill>
              </a:rPr>
              <a:t>4. Ολοκληρωμένο Επιχειρηματικό Σχέδιο (συν.):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endParaRPr lang="el-GR" sz="2400" u="sng" smtClean="0">
              <a:solidFill>
                <a:srgbClr val="66FF33"/>
              </a:solidFill>
            </a:endParaRPr>
          </a:p>
          <a:p>
            <a:pPr eaLnBrk="1" hangingPunct="1">
              <a:lnSpc>
                <a:spcPct val="80000"/>
              </a:lnSpc>
            </a:pPr>
            <a:r>
              <a:rPr lang="el-GR" sz="2000" smtClean="0"/>
              <a:t>Η διασφάλιση της ρευστότητας, αν δεν προκύπτει από την επιχειρηματική δραστηριότητα, απαιτεί χρηματοδότηση η οποία έχει το αντίστοιχο και ανάλογο κόστος, ανεξάρτητα αν προέρχεται από εσωτερική ή εξωτερική πηγή</a:t>
            </a:r>
            <a:r>
              <a:rPr lang="en-US" sz="2000" smtClean="0"/>
              <a:t>.</a:t>
            </a:r>
            <a:endParaRPr lang="el-GR" sz="200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000" smtClean="0"/>
              <a:t> </a:t>
            </a:r>
            <a:endParaRPr lang="el-GR" sz="2000" smtClean="0"/>
          </a:p>
          <a:p>
            <a:pPr eaLnBrk="1" hangingPunct="1">
              <a:lnSpc>
                <a:spcPct val="80000"/>
              </a:lnSpc>
            </a:pPr>
            <a:r>
              <a:rPr lang="el-GR" sz="2000" smtClean="0"/>
              <a:t>Το κόστος αυτό είναι σημαντικό και επηρεάζει την κερδοφορία αλλά και τη ρευστότητα (</a:t>
            </a:r>
            <a:r>
              <a:rPr lang="en-US" sz="2000" smtClean="0"/>
              <a:t>cash flow</a:t>
            </a:r>
            <a:r>
              <a:rPr lang="el-GR" sz="2000" smtClean="0"/>
              <a:t>)</a:t>
            </a:r>
            <a:r>
              <a:rPr lang="en-US" sz="2000" smtClean="0"/>
              <a:t> </a:t>
            </a:r>
            <a:r>
              <a:rPr lang="el-GR" sz="2000" smtClean="0"/>
              <a:t>της εταιρείας. Συνεπώς θα πρέπει να συμπεριληφθεί στις οικονομικές καταστάσεις του επιχειρηματικού σχεδίου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l-GR" sz="2000" smtClean="0"/>
          </a:p>
          <a:p>
            <a:pPr eaLnBrk="1" hangingPunct="1">
              <a:lnSpc>
                <a:spcPct val="80000"/>
              </a:lnSpc>
            </a:pPr>
            <a:r>
              <a:rPr lang="el-GR" sz="2000" smtClean="0"/>
              <a:t>Το επιχειρηματικό πλάνο ενημερώνεται και προσαρμόζεται όταν λαμβάνονται επιχειρηματικές αποφάσεις οι οποίες απαιτούν χρηματοδότηση. Η επιλογή της καταλληλότερης μορφής χρηματοδότησης είναι αυτή που επηρεάζει θετικά ή λιγότερο αρνητικά τη κερδοφορία, τη ρευστότητα ή και τα δύο μαζί      </a:t>
            </a:r>
            <a:endParaRPr lang="en-US" sz="2000" smtClean="0"/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2000" smtClean="0"/>
          </a:p>
          <a:p>
            <a:pPr eaLnBrk="1" hangingPunct="1">
              <a:lnSpc>
                <a:spcPct val="80000"/>
              </a:lnSpc>
            </a:pPr>
            <a:endParaRPr lang="el-GR" sz="2000" smtClean="0"/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l-GR" sz="2000" u="sng" smtClean="0"/>
          </a:p>
        </p:txBody>
      </p:sp>
      <p:pic>
        <p:nvPicPr>
          <p:cNvPr id="21509" name="Picture 4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42863"/>
            <a:ext cx="2124075" cy="457200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107EA7-4C12-448D-BA35-C60635A992E4}" type="slidenum">
              <a:rPr lang="el-GR"/>
              <a:pPr>
                <a:defRPr/>
              </a:pPr>
              <a:t>2</a:t>
            </a:fld>
            <a:endParaRPr lang="el-GR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l-GR" sz="2400" smtClean="0">
                <a:solidFill>
                  <a:srgbClr val="FF0000"/>
                </a:solidFill>
              </a:rPr>
              <a:t>Χρηματοδότηση Νέων Επιχειρήσεων</a:t>
            </a:r>
          </a:p>
        </p:txBody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70050"/>
            <a:ext cx="8229600" cy="4495800"/>
          </a:xfrm>
        </p:spPr>
        <p:txBody>
          <a:bodyPr/>
          <a:lstStyle/>
          <a:p>
            <a:pPr marL="609600" indent="-609600" algn="ctr" eaLnBrk="1" hangingPunct="1">
              <a:lnSpc>
                <a:spcPct val="80000"/>
              </a:lnSpc>
              <a:buFontTx/>
              <a:buNone/>
            </a:pPr>
            <a:r>
              <a:rPr lang="el-GR" sz="2400" u="sng" smtClean="0">
                <a:solidFill>
                  <a:srgbClr val="66FF33"/>
                </a:solidFill>
              </a:rPr>
              <a:t>Περιεχόμενα</a:t>
            </a:r>
          </a:p>
          <a:p>
            <a:pPr marL="609600" indent="-609600" algn="ctr" eaLnBrk="1" hangingPunct="1">
              <a:lnSpc>
                <a:spcPct val="80000"/>
              </a:lnSpc>
              <a:buFontTx/>
              <a:buNone/>
            </a:pPr>
            <a:endParaRPr lang="el-GR" sz="2400" u="sng" smtClean="0">
              <a:solidFill>
                <a:srgbClr val="66FF33"/>
              </a:solidFill>
            </a:endParaRPr>
          </a:p>
          <a:p>
            <a:pPr marL="609600" indent="-609600" eaLnBrk="1" hangingPunct="1">
              <a:lnSpc>
                <a:spcPct val="80000"/>
              </a:lnSpc>
              <a:buFontTx/>
              <a:buAutoNum type="arabicPeriod"/>
            </a:pPr>
            <a:r>
              <a:rPr lang="el-GR" sz="2400" smtClean="0">
                <a:solidFill>
                  <a:srgbClr val="66FF33"/>
                </a:solidFill>
              </a:rPr>
              <a:t>Ανάγκες Χρηματοδότησης Επιχείρησης </a:t>
            </a:r>
          </a:p>
          <a:p>
            <a:pPr marL="609600" indent="-609600" eaLnBrk="1" hangingPunct="1">
              <a:lnSpc>
                <a:spcPct val="80000"/>
              </a:lnSpc>
              <a:buFontTx/>
              <a:buAutoNum type="arabicPeriod"/>
            </a:pPr>
            <a:r>
              <a:rPr lang="el-GR" sz="2400" smtClean="0">
                <a:solidFill>
                  <a:srgbClr val="66FF33"/>
                </a:solidFill>
              </a:rPr>
              <a:t>Πηγές &amp; Μορφές Χρηματοδότησης</a:t>
            </a:r>
          </a:p>
          <a:p>
            <a:pPr marL="609600" indent="-609600" eaLnBrk="1" hangingPunct="1">
              <a:lnSpc>
                <a:spcPct val="80000"/>
              </a:lnSpc>
              <a:buFontTx/>
              <a:buAutoNum type="arabicPeriod"/>
            </a:pPr>
            <a:r>
              <a:rPr lang="el-GR" sz="2400" smtClean="0">
                <a:solidFill>
                  <a:srgbClr val="66FF33"/>
                </a:solidFill>
              </a:rPr>
              <a:t>Επιλογές Χρηματοδότησης  </a:t>
            </a:r>
          </a:p>
          <a:p>
            <a:pPr marL="609600" indent="-609600" eaLnBrk="1" hangingPunct="1">
              <a:lnSpc>
                <a:spcPct val="80000"/>
              </a:lnSpc>
              <a:buFontTx/>
              <a:buAutoNum type="arabicPeriod"/>
            </a:pPr>
            <a:r>
              <a:rPr lang="el-GR" sz="2400" smtClean="0">
                <a:solidFill>
                  <a:srgbClr val="66FF33"/>
                </a:solidFill>
              </a:rPr>
              <a:t>Ολοκληρωμένο Επιχειρηματικό Σχέδιο</a:t>
            </a:r>
          </a:p>
          <a:p>
            <a:pPr marL="609600" indent="-609600" eaLnBrk="1" hangingPunct="1">
              <a:lnSpc>
                <a:spcPct val="80000"/>
              </a:lnSpc>
              <a:buFontTx/>
              <a:buAutoNum type="arabicPeriod"/>
            </a:pPr>
            <a:r>
              <a:rPr lang="el-GR" sz="2400" smtClean="0">
                <a:solidFill>
                  <a:srgbClr val="66FF33"/>
                </a:solidFill>
              </a:rPr>
              <a:t>Κριτήρια Χρηματοδότησης (πειστικό αίτημα &amp; κατανόηση της άλλης πλευράς) </a:t>
            </a:r>
          </a:p>
          <a:p>
            <a:pPr marL="609600" indent="-609600" eaLnBrk="1" hangingPunct="1">
              <a:lnSpc>
                <a:spcPct val="80000"/>
              </a:lnSpc>
              <a:buFontTx/>
              <a:buAutoNum type="arabicPeriod" startAt="6"/>
            </a:pPr>
            <a:r>
              <a:rPr lang="el-GR" sz="2400" smtClean="0">
                <a:solidFill>
                  <a:srgbClr val="66FF33"/>
                </a:solidFill>
              </a:rPr>
              <a:t>Σύγκριση Εναλλακτικών Μορφών Χρηματοδότησης</a:t>
            </a:r>
          </a:p>
          <a:p>
            <a:pPr marL="609600" indent="-609600" eaLnBrk="1" hangingPunct="1">
              <a:lnSpc>
                <a:spcPct val="80000"/>
              </a:lnSpc>
              <a:buFontTx/>
              <a:buAutoNum type="arabicPeriod" startAt="7"/>
            </a:pPr>
            <a:r>
              <a:rPr lang="el-GR" sz="2400" smtClean="0">
                <a:solidFill>
                  <a:srgbClr val="66FF33"/>
                </a:solidFill>
              </a:rPr>
              <a:t>Συμπεράσματα</a:t>
            </a:r>
          </a:p>
          <a:p>
            <a:pPr marL="609600" indent="-609600" eaLnBrk="1" hangingPunct="1">
              <a:lnSpc>
                <a:spcPct val="80000"/>
              </a:lnSpc>
              <a:buFontTx/>
              <a:buAutoNum type="arabicPeriod" startAt="7"/>
            </a:pPr>
            <a:endParaRPr lang="el-GR" sz="2400" smtClean="0">
              <a:solidFill>
                <a:srgbClr val="66FF33"/>
              </a:solidFill>
            </a:endParaRPr>
          </a:p>
          <a:p>
            <a:pPr marL="609600" indent="-609600" eaLnBrk="1" hangingPunct="1">
              <a:lnSpc>
                <a:spcPct val="80000"/>
              </a:lnSpc>
            </a:pPr>
            <a:endParaRPr lang="el-GR" sz="2800" u="sng" smtClean="0">
              <a:solidFill>
                <a:srgbClr val="66FF33"/>
              </a:solidFill>
            </a:endParaRPr>
          </a:p>
        </p:txBody>
      </p:sp>
      <p:pic>
        <p:nvPicPr>
          <p:cNvPr id="4101" name="Picture 4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42863"/>
            <a:ext cx="2124075" cy="457200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E7A318B-D1EC-4A3F-90FE-2FF501329BBD}" type="slidenum">
              <a:rPr lang="el-GR"/>
              <a:pPr>
                <a:defRPr/>
              </a:pPr>
              <a:t>20</a:t>
            </a:fld>
            <a:endParaRPr lang="el-GR"/>
          </a:p>
        </p:txBody>
      </p:sp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3838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l-GR" sz="2400" smtClean="0">
                <a:solidFill>
                  <a:srgbClr val="FF0000"/>
                </a:solidFill>
              </a:rPr>
              <a:t>Χρηματοδότηση Νέων Επιχειρήσεων</a:t>
            </a:r>
          </a:p>
        </p:txBody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268413"/>
            <a:ext cx="9144000" cy="4897437"/>
          </a:xfrm>
          <a:ln>
            <a:solidFill>
              <a:schemeClr val="tx1"/>
            </a:solidFill>
          </a:ln>
        </p:spPr>
        <p:txBody>
          <a:bodyPr/>
          <a:lstStyle/>
          <a:p>
            <a:pPr marL="609600" indent="-609600" algn="ctr" eaLnBrk="1" hangingPunct="1">
              <a:lnSpc>
                <a:spcPct val="80000"/>
              </a:lnSpc>
              <a:buFontTx/>
              <a:buNone/>
            </a:pPr>
            <a:r>
              <a:rPr lang="el-GR" sz="2400" u="sng" smtClean="0">
                <a:solidFill>
                  <a:srgbClr val="66FF33"/>
                </a:solidFill>
              </a:rPr>
              <a:t>5. Πειστικό Αίτημα (κριτήρια):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endParaRPr lang="el-GR" sz="2400" u="sng" smtClean="0">
              <a:solidFill>
                <a:srgbClr val="66FF33"/>
              </a:solidFill>
            </a:endParaRP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el-GR" sz="2000" smtClean="0"/>
              <a:t>Ένα αίτημα χρηματοδότησης θα πρέπει να έχει  προετοιμασθεί κατάλληλα, να 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el-GR" sz="2000" smtClean="0"/>
              <a:t>λαμβάνει υπ όψιν τα σχετικά κριτήρια και να απαντά σε ερωτήματα όπως αυτά 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el-GR" sz="2000" smtClean="0"/>
              <a:t>τίθενται παρακάτω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el-GR" sz="2000" smtClean="0"/>
              <a:t>  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el-GR" sz="2000" b="1" smtClean="0"/>
              <a:t>Ποιός είναι ο δανειστής / πιστοδότης / χρηματοδότης?</a:t>
            </a:r>
          </a:p>
          <a:p>
            <a:pPr marL="1371600" lvl="2" indent="-457200" eaLnBrk="1" hangingPunct="1">
              <a:lnSpc>
                <a:spcPct val="80000"/>
              </a:lnSpc>
            </a:pPr>
            <a:r>
              <a:rPr lang="el-GR" sz="2000" smtClean="0"/>
              <a:t>Πιστωτικό ίδρυμα / Χρηματοδοτικός Οργανισμός</a:t>
            </a:r>
          </a:p>
          <a:p>
            <a:pPr marL="1371600" lvl="2" indent="-457200" eaLnBrk="1" hangingPunct="1">
              <a:lnSpc>
                <a:spcPct val="80000"/>
              </a:lnSpc>
            </a:pPr>
            <a:r>
              <a:rPr lang="el-GR" sz="2000" smtClean="0"/>
              <a:t>Κρατικός Φορέας</a:t>
            </a:r>
          </a:p>
          <a:p>
            <a:pPr marL="1371600" lvl="2" indent="-457200" eaLnBrk="1" hangingPunct="1">
              <a:lnSpc>
                <a:spcPct val="80000"/>
              </a:lnSpc>
            </a:pPr>
            <a:r>
              <a:rPr lang="el-GR" sz="2000" smtClean="0"/>
              <a:t>Κοινοτικός Φορέας</a:t>
            </a:r>
          </a:p>
          <a:p>
            <a:pPr marL="1371600" lvl="2" indent="-457200" eaLnBrk="1" hangingPunct="1">
              <a:lnSpc>
                <a:spcPct val="80000"/>
              </a:lnSpc>
            </a:pPr>
            <a:r>
              <a:rPr lang="el-GR" sz="2000" smtClean="0"/>
              <a:t>Άλλος</a:t>
            </a:r>
          </a:p>
          <a:p>
            <a:pPr marL="1371600" lvl="2" indent="-457200" eaLnBrk="1" hangingPunct="1">
              <a:lnSpc>
                <a:spcPct val="80000"/>
              </a:lnSpc>
              <a:buFontTx/>
              <a:buNone/>
            </a:pPr>
            <a:endParaRPr lang="el-GR" sz="2000" smtClean="0"/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el-GR" sz="2000" b="1" smtClean="0"/>
              <a:t>Τι επιδιώκουν οι δανειστές?</a:t>
            </a:r>
          </a:p>
          <a:p>
            <a:pPr marL="1371600" lvl="2" indent="-457200" eaLnBrk="1" hangingPunct="1">
              <a:lnSpc>
                <a:spcPct val="80000"/>
              </a:lnSpc>
            </a:pPr>
            <a:r>
              <a:rPr lang="el-GR" sz="2000" smtClean="0"/>
              <a:t>Επωφελή δανεισμό (αποπληρωμή κεφαλαίου &amp; τόκων - με κέρδος)</a:t>
            </a:r>
          </a:p>
          <a:p>
            <a:pPr marL="1371600" lvl="2" indent="-457200" eaLnBrk="1" hangingPunct="1">
              <a:lnSpc>
                <a:spcPct val="80000"/>
              </a:lnSpc>
            </a:pPr>
            <a:r>
              <a:rPr lang="el-GR" sz="2000" smtClean="0"/>
              <a:t>Συνεχή βελτίωση της θέσης στο Κλάδο Δραστηριότητάς των (Τράπεζες και Λοιπά Χρηματοδοτικά Ιδρύματα) </a:t>
            </a:r>
          </a:p>
          <a:p>
            <a:pPr marL="1371600" lvl="2" indent="-457200" eaLnBrk="1" hangingPunct="1">
              <a:lnSpc>
                <a:spcPct val="80000"/>
              </a:lnSpc>
              <a:buFontTx/>
              <a:buNone/>
            </a:pPr>
            <a:endParaRPr lang="el-GR" sz="2000" smtClean="0"/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el-GR" sz="2000" smtClean="0"/>
              <a:t>		 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endParaRPr lang="el-GR" sz="2000" u="sng" smtClean="0"/>
          </a:p>
        </p:txBody>
      </p:sp>
      <p:pic>
        <p:nvPicPr>
          <p:cNvPr id="22533" name="Picture 4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42863"/>
            <a:ext cx="2124075" cy="457200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0CA434E-6395-4103-BD35-266F8E93B5D9}" type="slidenum">
              <a:rPr lang="el-GR"/>
              <a:pPr>
                <a:defRPr/>
              </a:pPr>
              <a:t>21</a:t>
            </a:fld>
            <a:endParaRPr lang="el-GR"/>
          </a:p>
        </p:txBody>
      </p:sp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3838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l-GR" sz="2400" smtClean="0">
                <a:solidFill>
                  <a:srgbClr val="FF0000"/>
                </a:solidFill>
              </a:rPr>
              <a:t>Χρηματοδότηση Νέων Επιχειρήσεων</a:t>
            </a:r>
          </a:p>
        </p:txBody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484313"/>
            <a:ext cx="8497887" cy="4495800"/>
          </a:xfrm>
          <a:ln>
            <a:solidFill>
              <a:schemeClr val="tx1"/>
            </a:solidFill>
          </a:ln>
        </p:spPr>
        <p:txBody>
          <a:bodyPr/>
          <a:lstStyle/>
          <a:p>
            <a:pPr marL="609600" indent="-609600" algn="ctr" eaLnBrk="1" hangingPunct="1">
              <a:lnSpc>
                <a:spcPct val="80000"/>
              </a:lnSpc>
              <a:buFontTx/>
              <a:buNone/>
            </a:pPr>
            <a:r>
              <a:rPr lang="el-GR" sz="2400" u="sng" smtClean="0">
                <a:solidFill>
                  <a:srgbClr val="66FF33"/>
                </a:solidFill>
              </a:rPr>
              <a:t>5. Πειστικό Αίτημα (κριτήρια) (συν.):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endParaRPr lang="el-GR" sz="2400" u="sng" smtClean="0">
              <a:solidFill>
                <a:srgbClr val="66FF33"/>
              </a:solidFill>
            </a:endParaRP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el-GR" sz="2400" smtClean="0"/>
              <a:t>  </a:t>
            </a:r>
            <a:r>
              <a:rPr lang="el-GR" sz="2000" smtClean="0"/>
              <a:t>Με ποιούς θα διαπραγματευθώ? </a:t>
            </a:r>
          </a:p>
          <a:p>
            <a:pPr marL="1371600" lvl="2" indent="-457200" eaLnBrk="1" hangingPunct="1">
              <a:lnSpc>
                <a:spcPct val="80000"/>
              </a:lnSpc>
            </a:pPr>
            <a:r>
              <a:rPr lang="el-GR" sz="2000" smtClean="0"/>
              <a:t>Επαγγελματίες του χώρου</a:t>
            </a:r>
          </a:p>
          <a:p>
            <a:pPr marL="1371600" lvl="2" indent="-457200" eaLnBrk="1" hangingPunct="1">
              <a:lnSpc>
                <a:spcPct val="80000"/>
              </a:lnSpc>
            </a:pPr>
            <a:r>
              <a:rPr lang="el-GR" sz="2000" smtClean="0"/>
              <a:t>Γνώστες των θεμελιωδών Κανόνων Τραπεζικών &amp; Χρηματοδοτικών Εργασιών </a:t>
            </a:r>
          </a:p>
          <a:p>
            <a:pPr marL="1371600" lvl="2" indent="-457200" eaLnBrk="1" hangingPunct="1">
              <a:lnSpc>
                <a:spcPct val="80000"/>
              </a:lnSpc>
            </a:pPr>
            <a:r>
              <a:rPr lang="el-GR" sz="2000" smtClean="0"/>
              <a:t>Με ξεκάθαρους στόχους (εταιρικούς &amp; ατομικούς)</a:t>
            </a:r>
            <a:r>
              <a:rPr lang="el-GR" sz="2000" u="sng" smtClean="0"/>
              <a:t> </a:t>
            </a:r>
          </a:p>
          <a:p>
            <a:pPr marL="1371600" lvl="2" indent="-457200" eaLnBrk="1" hangingPunct="1">
              <a:lnSpc>
                <a:spcPct val="80000"/>
              </a:lnSpc>
              <a:buFontTx/>
              <a:buNone/>
            </a:pPr>
            <a:endParaRPr lang="el-GR" sz="2000" u="sng" smtClean="0"/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el-GR" sz="2000" smtClean="0"/>
              <a:t>Ποια είναι τα βασικά ερωτήματα που πρέπει να απαντήσω πειστικά? </a:t>
            </a:r>
          </a:p>
          <a:p>
            <a:pPr marL="1371600" lvl="2" indent="-457200" eaLnBrk="1" hangingPunct="1">
              <a:lnSpc>
                <a:spcPct val="80000"/>
              </a:lnSpc>
            </a:pPr>
            <a:r>
              <a:rPr lang="el-GR" sz="2000" smtClean="0"/>
              <a:t>Ποιο είναι το ποσό ?</a:t>
            </a:r>
          </a:p>
          <a:p>
            <a:pPr marL="1371600" lvl="2" indent="-457200" eaLnBrk="1" hangingPunct="1">
              <a:lnSpc>
                <a:spcPct val="80000"/>
              </a:lnSpc>
            </a:pPr>
            <a:r>
              <a:rPr lang="el-GR" sz="2000" smtClean="0"/>
              <a:t>Για ποιο χρονικό διάστημα ?</a:t>
            </a:r>
          </a:p>
          <a:p>
            <a:pPr marL="1371600" lvl="2" indent="-457200" eaLnBrk="1" hangingPunct="1">
              <a:lnSpc>
                <a:spcPct val="80000"/>
              </a:lnSpc>
            </a:pPr>
            <a:r>
              <a:rPr lang="el-GR" sz="2000" smtClean="0"/>
              <a:t>Πως θα χρησιμοποιηθούν στην επιχείρησή μου ?</a:t>
            </a:r>
          </a:p>
          <a:p>
            <a:pPr marL="1371600" lvl="2" indent="-457200" eaLnBrk="1" hangingPunct="1">
              <a:lnSpc>
                <a:spcPct val="80000"/>
              </a:lnSpc>
            </a:pPr>
            <a:r>
              <a:rPr lang="el-GR" sz="2000" smtClean="0"/>
              <a:t>Πώς θα εξοφληθούν (επιστροφή τόκων και κεφαλαίου) ?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endParaRPr lang="el-GR" sz="2000" u="sng" smtClean="0"/>
          </a:p>
        </p:txBody>
      </p:sp>
      <p:pic>
        <p:nvPicPr>
          <p:cNvPr id="23557" name="Picture 4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42863"/>
            <a:ext cx="2124075" cy="457200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DE944E8-1634-4DA0-8DD8-D3E182B8237E}" type="slidenum">
              <a:rPr lang="el-GR"/>
              <a:pPr>
                <a:defRPr/>
              </a:pPr>
              <a:t>22</a:t>
            </a:fld>
            <a:endParaRPr lang="el-GR"/>
          </a:p>
        </p:txBody>
      </p:sp>
      <p:sp>
        <p:nvSpPr>
          <p:cNvPr id="3379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23838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l-GR" sz="2400" smtClean="0">
                <a:solidFill>
                  <a:srgbClr val="FF0000"/>
                </a:solidFill>
              </a:rPr>
              <a:t>Χρηματοδότηση Νέων Επιχειρήσεων</a:t>
            </a:r>
          </a:p>
        </p:txBody>
      </p:sp>
      <p:sp>
        <p:nvSpPr>
          <p:cNvPr id="24580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95288" y="1597025"/>
            <a:ext cx="8497887" cy="4495800"/>
          </a:xfrm>
          <a:ln>
            <a:solidFill>
              <a:schemeClr val="tx1"/>
            </a:solidFill>
          </a:ln>
        </p:spPr>
        <p:txBody>
          <a:bodyPr/>
          <a:lstStyle/>
          <a:p>
            <a:pPr marL="609600" indent="-609600" algn="ctr" eaLnBrk="1" hangingPunct="1">
              <a:lnSpc>
                <a:spcPct val="80000"/>
              </a:lnSpc>
              <a:buFontTx/>
              <a:buNone/>
            </a:pPr>
            <a:r>
              <a:rPr lang="el-GR" sz="2400" u="sng" smtClean="0">
                <a:solidFill>
                  <a:srgbClr val="66FF33"/>
                </a:solidFill>
              </a:rPr>
              <a:t>5. Πειστικό Αίτημα (κριτήρια) (συν.):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endParaRPr lang="el-GR" sz="2400" u="sng" smtClean="0">
              <a:solidFill>
                <a:srgbClr val="66FF33"/>
              </a:solidFill>
            </a:endParaRPr>
          </a:p>
          <a:p>
            <a:pPr marL="609600" indent="-609600" algn="ctr" eaLnBrk="1" hangingPunct="1">
              <a:lnSpc>
                <a:spcPct val="80000"/>
              </a:lnSpc>
              <a:buFontTx/>
              <a:buNone/>
            </a:pPr>
            <a:r>
              <a:rPr lang="el-GR" sz="1600" smtClean="0"/>
              <a:t> </a:t>
            </a:r>
            <a:r>
              <a:rPr lang="el-GR" sz="1800" u="sng" smtClean="0"/>
              <a:t>Όταν αιτείται ένα Δάνειο από μια Τράπεζα,</a:t>
            </a:r>
            <a:r>
              <a:rPr lang="el-GR" sz="1800" u="sng" smtClean="0">
                <a:solidFill>
                  <a:srgbClr val="66FF33"/>
                </a:solidFill>
              </a:rPr>
              <a:t> </a:t>
            </a:r>
          </a:p>
          <a:p>
            <a:pPr marL="609600" indent="-609600" algn="ctr">
              <a:lnSpc>
                <a:spcPct val="80000"/>
              </a:lnSpc>
              <a:buFontTx/>
              <a:buNone/>
            </a:pPr>
            <a:r>
              <a:rPr lang="el-GR" sz="1800" smtClean="0"/>
              <a:t>«η άλλη πλευρά (η Τράπεζα), πώς σκέπτεται και τι επιδιώκει? </a:t>
            </a:r>
          </a:p>
          <a:p>
            <a:pPr marL="609600" indent="-609600" algn="ctr">
              <a:lnSpc>
                <a:spcPct val="80000"/>
              </a:lnSpc>
              <a:buFontTx/>
              <a:buNone/>
            </a:pPr>
            <a:r>
              <a:rPr lang="el-GR" sz="1800" smtClean="0"/>
              <a:t>ή τι θέλει να αποφύγει?»</a:t>
            </a:r>
          </a:p>
          <a:p>
            <a:pPr marL="609600" indent="-609600">
              <a:lnSpc>
                <a:spcPct val="80000"/>
              </a:lnSpc>
              <a:buFontTx/>
              <a:buNone/>
            </a:pPr>
            <a:r>
              <a:rPr lang="el-GR" sz="1800" u="sng" smtClean="0">
                <a:solidFill>
                  <a:srgbClr val="FF0000"/>
                </a:solidFill>
              </a:rPr>
              <a:t>Ένα παράδειγμα:</a:t>
            </a:r>
          </a:p>
          <a:p>
            <a:pPr marL="609600" indent="-609600">
              <a:lnSpc>
                <a:spcPct val="80000"/>
              </a:lnSpc>
            </a:pPr>
            <a:r>
              <a:rPr lang="el-GR" sz="1800" smtClean="0"/>
              <a:t>Δάνειο </a:t>
            </a:r>
            <a:r>
              <a:rPr lang="el-GR" sz="1800" smtClean="0">
                <a:solidFill>
                  <a:srgbClr val="FF0000"/>
                </a:solidFill>
              </a:rPr>
              <a:t>10.000 €</a:t>
            </a:r>
            <a:r>
              <a:rPr lang="el-GR" sz="1800" smtClean="0"/>
              <a:t>, διάρκειας ενός έτους, με επιτόκιο 7% (καθαρό για την</a:t>
            </a:r>
          </a:p>
          <a:p>
            <a:pPr marL="609600" indent="-609600">
              <a:lnSpc>
                <a:spcPct val="80000"/>
              </a:lnSpc>
              <a:buFontTx/>
              <a:buNone/>
            </a:pPr>
            <a:r>
              <a:rPr lang="el-GR" sz="1800" smtClean="0"/>
              <a:t>Τράπεζα 5%). Στη Τράπεζα εξασφαλίζει </a:t>
            </a:r>
            <a:r>
              <a:rPr lang="el-GR" sz="1800" smtClean="0">
                <a:solidFill>
                  <a:srgbClr val="FF0000"/>
                </a:solidFill>
              </a:rPr>
              <a:t>500 € ετήσιο μικτό κέρδος</a:t>
            </a:r>
            <a:r>
              <a:rPr lang="el-GR" sz="1800" smtClean="0"/>
              <a:t>, (προ</a:t>
            </a:r>
          </a:p>
          <a:p>
            <a:pPr marL="609600" indent="-609600">
              <a:lnSpc>
                <a:spcPct val="80000"/>
              </a:lnSpc>
              <a:buFontTx/>
              <a:buNone/>
            </a:pPr>
            <a:r>
              <a:rPr lang="el-GR" sz="1800" smtClean="0"/>
              <a:t>γενικών εξόδων και φόρου). Το δάνειο αυτό, όμως, δεν εξυπηρετείται καθόλου</a:t>
            </a:r>
          </a:p>
          <a:p>
            <a:pPr marL="609600" indent="-609600">
              <a:lnSpc>
                <a:spcPct val="80000"/>
              </a:lnSpc>
              <a:buFontTx/>
              <a:buNone/>
            </a:pPr>
            <a:r>
              <a:rPr lang="el-GR" sz="1800" smtClean="0"/>
              <a:t>  </a:t>
            </a:r>
          </a:p>
          <a:p>
            <a:pPr marL="609600" indent="-609600">
              <a:lnSpc>
                <a:spcPct val="80000"/>
              </a:lnSpc>
            </a:pPr>
            <a:r>
              <a:rPr lang="el-GR" sz="1800" smtClean="0"/>
              <a:t>Για να ανακτηθεί το χαμένο κεφάλαιο, η Τράπεζα θα πρέπει να συνάψει, με</a:t>
            </a:r>
          </a:p>
          <a:p>
            <a:pPr marL="609600" indent="-609600">
              <a:lnSpc>
                <a:spcPct val="80000"/>
              </a:lnSpc>
              <a:buFontTx/>
              <a:buNone/>
            </a:pPr>
            <a:r>
              <a:rPr lang="el-GR" sz="1800" smtClean="0"/>
              <a:t>τους  ίδιους όρους, επιτυχημένα δάνεια συνολικού ύψους </a:t>
            </a:r>
            <a:r>
              <a:rPr lang="el-GR" sz="1800" smtClean="0">
                <a:solidFill>
                  <a:srgbClr val="FF0000"/>
                </a:solidFill>
              </a:rPr>
              <a:t>200.000 € </a:t>
            </a:r>
          </a:p>
          <a:p>
            <a:pPr marL="609600" indent="-609600">
              <a:lnSpc>
                <a:spcPct val="80000"/>
              </a:lnSpc>
              <a:buFontTx/>
              <a:buNone/>
            </a:pPr>
            <a:r>
              <a:rPr lang="el-GR" sz="1800" smtClean="0">
                <a:solidFill>
                  <a:srgbClr val="FF0000"/>
                </a:solidFill>
              </a:rPr>
              <a:t>(εικοσαπλάσια του αποτυχημένου)</a:t>
            </a:r>
            <a:r>
              <a:rPr lang="el-GR" sz="1600" smtClean="0">
                <a:solidFill>
                  <a:srgbClr val="FF0000"/>
                </a:solidFill>
              </a:rPr>
              <a:t> </a:t>
            </a:r>
          </a:p>
          <a:p>
            <a:pPr marL="609600" indent="-609600">
              <a:lnSpc>
                <a:spcPct val="80000"/>
              </a:lnSpc>
              <a:buFontTx/>
              <a:buNone/>
            </a:pPr>
            <a:endParaRPr lang="el-GR" sz="1800" smtClean="0"/>
          </a:p>
          <a:p>
            <a:pPr marL="609600" indent="-609600" algn="ctr">
              <a:lnSpc>
                <a:spcPct val="80000"/>
              </a:lnSpc>
              <a:buFontTx/>
              <a:buNone/>
            </a:pPr>
            <a:r>
              <a:rPr lang="el-GR" sz="1800" smtClean="0"/>
              <a:t>«Κάπως έτσι σκέπτεται το τραπεζικό στέλεχος !!!»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endParaRPr lang="el-GR" sz="1400" u="sng" smtClean="0"/>
          </a:p>
        </p:txBody>
      </p:sp>
      <p:pic>
        <p:nvPicPr>
          <p:cNvPr id="24581" name="Picture 4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42863"/>
            <a:ext cx="2124075" cy="457200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37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45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458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458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2458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2458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2458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2458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2458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2458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2458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0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24580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0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24580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0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2" dur="500"/>
                                        <p:tgtEl>
                                          <p:spTgt spid="24580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4" grpId="0"/>
      <p:bldP spid="24580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049A3C-A6BB-4C1F-ADE2-435637F5091F}" type="slidenum">
              <a:rPr lang="el-GR"/>
              <a:pPr>
                <a:defRPr/>
              </a:pPr>
              <a:t>23</a:t>
            </a:fld>
            <a:endParaRPr lang="el-GR"/>
          </a:p>
        </p:txBody>
      </p:sp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3838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l-GR" sz="2400" smtClean="0">
                <a:solidFill>
                  <a:srgbClr val="FF0000"/>
                </a:solidFill>
              </a:rPr>
              <a:t>Χρηματοδότηση Νέων Επιχειρήσεων</a:t>
            </a:r>
          </a:p>
        </p:txBody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196975"/>
            <a:ext cx="8497888" cy="4968875"/>
          </a:xfrm>
          <a:ln>
            <a:solidFill>
              <a:schemeClr val="tx1"/>
            </a:solidFill>
          </a:ln>
        </p:spPr>
        <p:txBody>
          <a:bodyPr/>
          <a:lstStyle/>
          <a:p>
            <a:pPr marL="609600" indent="-609600" algn="ctr" eaLnBrk="1" hangingPunct="1">
              <a:buFontTx/>
              <a:buNone/>
            </a:pPr>
            <a:r>
              <a:rPr lang="el-GR" sz="2400" u="sng" smtClean="0">
                <a:solidFill>
                  <a:srgbClr val="66FF33"/>
                </a:solidFill>
              </a:rPr>
              <a:t>6. Σύγκριση Εναλλακτικών Μορφών Χρηματοδότησης:</a:t>
            </a:r>
          </a:p>
          <a:p>
            <a:pPr marL="609600" indent="-609600" eaLnBrk="1" hangingPunct="1">
              <a:buFontTx/>
              <a:buNone/>
            </a:pPr>
            <a:endParaRPr lang="el-GR" sz="2400" u="sng" smtClean="0">
              <a:solidFill>
                <a:srgbClr val="66FF33"/>
              </a:solidFill>
            </a:endParaRPr>
          </a:p>
          <a:p>
            <a:pPr marL="609600" indent="-609600" eaLnBrk="1" hangingPunct="1"/>
            <a:r>
              <a:rPr lang="el-GR" sz="2000" smtClean="0"/>
              <a:t>Όλες οι μορφές χρηματοδότησης έχουν πλεονεκτήματα και μειονεκτήματα</a:t>
            </a:r>
          </a:p>
          <a:p>
            <a:pPr marL="609600" indent="-609600" eaLnBrk="1" hangingPunct="1"/>
            <a:r>
              <a:rPr lang="el-GR" sz="2000" smtClean="0"/>
              <a:t>Το σημαντικό στοιχείο που πρέπει να προσεχθεί είναι το</a:t>
            </a:r>
            <a:r>
              <a:rPr lang="el-GR" sz="2000" smtClean="0">
                <a:solidFill>
                  <a:srgbClr val="66FF33"/>
                </a:solidFill>
              </a:rPr>
              <a:t> </a:t>
            </a:r>
            <a:r>
              <a:rPr lang="el-GR" sz="2000" u="sng" smtClean="0">
                <a:solidFill>
                  <a:srgbClr val="FF0000"/>
                </a:solidFill>
              </a:rPr>
              <a:t>συνολικό κόστος</a:t>
            </a:r>
            <a:r>
              <a:rPr lang="el-GR" sz="2000" smtClean="0">
                <a:solidFill>
                  <a:srgbClr val="66FF33"/>
                </a:solidFill>
              </a:rPr>
              <a:t> </a:t>
            </a:r>
            <a:r>
              <a:rPr lang="el-GR" sz="2000" smtClean="0"/>
              <a:t>της κάθε μορφής χρηματοδότησης και</a:t>
            </a:r>
            <a:r>
              <a:rPr lang="el-GR" sz="2000" smtClean="0">
                <a:solidFill>
                  <a:srgbClr val="66FF33"/>
                </a:solidFill>
              </a:rPr>
              <a:t> </a:t>
            </a:r>
            <a:r>
              <a:rPr lang="el-GR" sz="2000" u="sng" smtClean="0">
                <a:solidFill>
                  <a:srgbClr val="FF0000"/>
                </a:solidFill>
              </a:rPr>
              <a:t>όχι μόνον το επιτόκιο</a:t>
            </a:r>
            <a:r>
              <a:rPr lang="el-GR" sz="2000" smtClean="0">
                <a:solidFill>
                  <a:srgbClr val="66FF33"/>
                </a:solidFill>
              </a:rPr>
              <a:t>  </a:t>
            </a:r>
          </a:p>
          <a:p>
            <a:pPr marL="609600" indent="-609600" eaLnBrk="1" hangingPunct="1"/>
            <a:r>
              <a:rPr lang="el-GR" sz="2000" smtClean="0"/>
              <a:t>Συνολικό Κόστος = επιτόκιο (κυρίως) + Φορολογική Μεταχείριση + Διάρκεια + Απώλεια Ευκαιριών (εκπτώσεων) + Αύξηση Διαχειριστικού Κόστους + Συναλλαγματικές / Νομισματικές Επιπτώσεις + Κόστος Εξασφαλίσεων + Δεσμεύσεις (κρατικά / κοινοτικά προγράμματα)</a:t>
            </a:r>
            <a:r>
              <a:rPr lang="el-GR" sz="2000" smtClean="0">
                <a:solidFill>
                  <a:srgbClr val="66FF33"/>
                </a:solidFill>
              </a:rPr>
              <a:t>   </a:t>
            </a:r>
          </a:p>
          <a:p>
            <a:pPr marL="609600" indent="-609600" eaLnBrk="1" hangingPunct="1"/>
            <a:r>
              <a:rPr lang="el-GR" sz="2000" smtClean="0">
                <a:solidFill>
                  <a:srgbClr val="FF0000"/>
                </a:solidFill>
              </a:rPr>
              <a:t>Βέλτιστος Συνδυασμός Ιδίων &amp; Ξένων Κεφαλαίων</a:t>
            </a:r>
            <a:endParaRPr lang="el-GR" sz="2000" smtClean="0">
              <a:solidFill>
                <a:srgbClr val="66FF33"/>
              </a:solidFill>
            </a:endParaRPr>
          </a:p>
          <a:p>
            <a:pPr marL="609600" indent="-609600" eaLnBrk="1" hangingPunct="1">
              <a:buFontTx/>
              <a:buNone/>
            </a:pPr>
            <a:r>
              <a:rPr lang="el-GR" sz="2000" smtClean="0">
                <a:solidFill>
                  <a:srgbClr val="66FF33"/>
                </a:solidFill>
              </a:rPr>
              <a:t>	</a:t>
            </a:r>
            <a:r>
              <a:rPr lang="el-GR" sz="2000" smtClean="0"/>
              <a:t>Είναι λανθασμένη η αντίληψη ότι τα Ίδια Κεφάλαια αποτελούν «φθηνό χρήμα»</a:t>
            </a:r>
            <a:r>
              <a:rPr lang="el-GR" sz="2000" smtClean="0">
                <a:solidFill>
                  <a:srgbClr val="66FF33"/>
                </a:solidFill>
              </a:rPr>
              <a:t>  </a:t>
            </a:r>
          </a:p>
          <a:p>
            <a:pPr marL="609600" indent="-609600" eaLnBrk="1" hangingPunct="1">
              <a:buFontTx/>
              <a:buNone/>
            </a:pPr>
            <a:r>
              <a:rPr lang="el-GR" sz="2000" smtClean="0"/>
              <a:t>	 </a:t>
            </a:r>
          </a:p>
          <a:p>
            <a:pPr marL="1371600" lvl="2" indent="-457200" eaLnBrk="1" hangingPunct="1">
              <a:buFontTx/>
              <a:buNone/>
            </a:pPr>
            <a:endParaRPr lang="el-GR" sz="2000" smtClean="0"/>
          </a:p>
          <a:p>
            <a:pPr marL="1371600" lvl="2" indent="-457200" eaLnBrk="1" hangingPunct="1">
              <a:buFontTx/>
              <a:buNone/>
            </a:pPr>
            <a:endParaRPr lang="el-GR" sz="1800" u="sng" smtClean="0"/>
          </a:p>
        </p:txBody>
      </p:sp>
      <p:pic>
        <p:nvPicPr>
          <p:cNvPr id="25605" name="Picture 4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42863"/>
            <a:ext cx="2124075" cy="457200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72D9FC0-B1B2-48E4-B21D-9C7C96F5991E}" type="slidenum">
              <a:rPr lang="el-GR"/>
              <a:pPr>
                <a:defRPr/>
              </a:pPr>
              <a:t>24</a:t>
            </a:fld>
            <a:endParaRPr lang="el-GR"/>
          </a:p>
        </p:txBody>
      </p:sp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3838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l-GR" sz="2400" smtClean="0">
                <a:solidFill>
                  <a:srgbClr val="FF0000"/>
                </a:solidFill>
              </a:rPr>
              <a:t>Χρηματοδότηση Νέων Επιχειρήσεων</a:t>
            </a:r>
          </a:p>
        </p:txBody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557338"/>
            <a:ext cx="8497887" cy="4495800"/>
          </a:xfrm>
          <a:ln>
            <a:solidFill>
              <a:schemeClr val="tx1"/>
            </a:solidFill>
          </a:ln>
        </p:spPr>
        <p:txBody>
          <a:bodyPr/>
          <a:lstStyle/>
          <a:p>
            <a:pPr marL="609600" indent="-609600" algn="ctr" eaLnBrk="1" hangingPunct="1">
              <a:buFontTx/>
              <a:buNone/>
            </a:pPr>
            <a:r>
              <a:rPr lang="el-GR" sz="2400" u="sng" smtClean="0">
                <a:solidFill>
                  <a:srgbClr val="66FF33"/>
                </a:solidFill>
              </a:rPr>
              <a:t>6. Σύγκριση Εναλλακτικών Μορφών Χρηματοδότησης (συν.):</a:t>
            </a:r>
          </a:p>
          <a:p>
            <a:pPr marL="609600" indent="-609600" eaLnBrk="1" hangingPunct="1"/>
            <a:endParaRPr lang="el-GR" sz="2400" smtClean="0">
              <a:solidFill>
                <a:srgbClr val="66FF33"/>
              </a:solidFill>
            </a:endParaRPr>
          </a:p>
          <a:p>
            <a:pPr marL="609600" indent="-609600" eaLnBrk="1" hangingPunct="1"/>
            <a:r>
              <a:rPr lang="el-GR" sz="2000" u="sng" smtClean="0"/>
              <a:t>Για κάλυψη τρεχουσών αναγκών (μικρή διάρκεια)</a:t>
            </a:r>
            <a:r>
              <a:rPr lang="el-GR" sz="2000" smtClean="0"/>
              <a:t> π.χ. αγορά πρώτων υλών, εμπορευμάτων &amp; υπηρεσιών, αφού έχουν εξαντληθεί οι εσωτερικές πηγές, ενδείκνυται ο δανεισμός με:</a:t>
            </a:r>
            <a:r>
              <a:rPr lang="el-GR" sz="2000" smtClean="0">
                <a:solidFill>
                  <a:srgbClr val="66FF33"/>
                </a:solidFill>
              </a:rPr>
              <a:t> </a:t>
            </a:r>
            <a:r>
              <a:rPr lang="el-GR" sz="2000" u="sng" smtClean="0">
                <a:solidFill>
                  <a:srgbClr val="FF0000"/>
                </a:solidFill>
              </a:rPr>
              <a:t>υπερανάληψη </a:t>
            </a:r>
            <a:r>
              <a:rPr lang="en-US" sz="2000" u="sng" smtClean="0">
                <a:solidFill>
                  <a:srgbClr val="FF0000"/>
                </a:solidFill>
              </a:rPr>
              <a:t>(overdraft)</a:t>
            </a:r>
            <a:r>
              <a:rPr lang="el-GR" sz="2000" smtClean="0">
                <a:solidFill>
                  <a:srgbClr val="FF0000"/>
                </a:solidFill>
              </a:rPr>
              <a:t>, </a:t>
            </a:r>
            <a:r>
              <a:rPr lang="el-GR" sz="2000" u="sng" smtClean="0">
                <a:solidFill>
                  <a:srgbClr val="FF0000"/>
                </a:solidFill>
              </a:rPr>
              <a:t>βραχυπρόθεσμο τραπεζικό δανεισμό</a:t>
            </a:r>
            <a:r>
              <a:rPr lang="el-GR" sz="2000" smtClean="0">
                <a:solidFill>
                  <a:srgbClr val="FF0000"/>
                </a:solidFill>
              </a:rPr>
              <a:t>,  </a:t>
            </a:r>
            <a:r>
              <a:rPr lang="el-GR" sz="2000" u="sng" smtClean="0">
                <a:solidFill>
                  <a:srgbClr val="FF0000"/>
                </a:solidFill>
              </a:rPr>
              <a:t>πρακτορεία (</a:t>
            </a:r>
            <a:r>
              <a:rPr lang="en-US" sz="2000" u="sng" smtClean="0">
                <a:solidFill>
                  <a:srgbClr val="FF0000"/>
                </a:solidFill>
              </a:rPr>
              <a:t>factoring)</a:t>
            </a:r>
            <a:r>
              <a:rPr lang="en-US" sz="2000" smtClean="0">
                <a:solidFill>
                  <a:srgbClr val="FF0000"/>
                </a:solidFill>
              </a:rPr>
              <a:t> </a:t>
            </a:r>
            <a:r>
              <a:rPr lang="el-GR" sz="2000" smtClean="0">
                <a:solidFill>
                  <a:srgbClr val="FF0000"/>
                </a:solidFill>
              </a:rPr>
              <a:t>και </a:t>
            </a:r>
            <a:r>
              <a:rPr lang="el-GR" sz="2000" u="sng" smtClean="0">
                <a:solidFill>
                  <a:srgbClr val="FF0000"/>
                </a:solidFill>
              </a:rPr>
              <a:t>πιστώσεις των προμηθευτών</a:t>
            </a:r>
            <a:r>
              <a:rPr lang="el-GR" sz="2000" smtClean="0">
                <a:solidFill>
                  <a:srgbClr val="66FF33"/>
                </a:solidFill>
              </a:rPr>
              <a:t>  </a:t>
            </a:r>
          </a:p>
          <a:p>
            <a:pPr marL="609600" indent="-609600" eaLnBrk="1" hangingPunct="1"/>
            <a:r>
              <a:rPr lang="el-GR" sz="2000" u="sng" smtClean="0"/>
              <a:t>Για επενδυτικές ανάγκες (μεγάλη διάρκεια)</a:t>
            </a:r>
            <a:r>
              <a:rPr lang="el-GR" sz="2000" smtClean="0"/>
              <a:t> π.χ. απόκτηση ακινήτου, μηχανημάτων, οχημάτων, κλπ, οι πιο πρόσφορες μορφές χρηματοδότησης είναι:</a:t>
            </a:r>
            <a:r>
              <a:rPr lang="el-GR" sz="2000" smtClean="0">
                <a:solidFill>
                  <a:srgbClr val="66FF33"/>
                </a:solidFill>
              </a:rPr>
              <a:t> </a:t>
            </a:r>
            <a:r>
              <a:rPr lang="el-GR" sz="2000" smtClean="0">
                <a:solidFill>
                  <a:srgbClr val="FF0000"/>
                </a:solidFill>
              </a:rPr>
              <a:t>ο </a:t>
            </a:r>
            <a:r>
              <a:rPr lang="el-GR" sz="2000" u="sng" smtClean="0">
                <a:solidFill>
                  <a:srgbClr val="FF0000"/>
                </a:solidFill>
              </a:rPr>
              <a:t>μέσο-μακροπρόθεσμος τραπεζικός  δανεισμός (τοκοχρεωλυτικός)</a:t>
            </a:r>
            <a:r>
              <a:rPr lang="el-GR" sz="2000" smtClean="0">
                <a:solidFill>
                  <a:srgbClr val="FF0000"/>
                </a:solidFill>
              </a:rPr>
              <a:t>, η </a:t>
            </a:r>
            <a:r>
              <a:rPr lang="el-GR" sz="2000" u="sng" smtClean="0">
                <a:solidFill>
                  <a:srgbClr val="FF0000"/>
                </a:solidFill>
              </a:rPr>
              <a:t>χρηματοδοτική μίσθωση (</a:t>
            </a:r>
            <a:r>
              <a:rPr lang="en-US" sz="2000" u="sng" smtClean="0">
                <a:solidFill>
                  <a:srgbClr val="FF0000"/>
                </a:solidFill>
              </a:rPr>
              <a:t>leasing)</a:t>
            </a:r>
            <a:r>
              <a:rPr lang="en-US" sz="2000" smtClean="0">
                <a:solidFill>
                  <a:srgbClr val="FF0000"/>
                </a:solidFill>
              </a:rPr>
              <a:t> </a:t>
            </a:r>
            <a:r>
              <a:rPr lang="el-GR" sz="2000" smtClean="0">
                <a:solidFill>
                  <a:srgbClr val="FF0000"/>
                </a:solidFill>
              </a:rPr>
              <a:t>και τα </a:t>
            </a:r>
            <a:r>
              <a:rPr lang="el-GR" sz="2000" u="sng" smtClean="0">
                <a:solidFill>
                  <a:srgbClr val="FF0000"/>
                </a:solidFill>
              </a:rPr>
              <a:t>προγράμματα κρατικής / κοινοτικής στήριξης</a:t>
            </a:r>
          </a:p>
          <a:p>
            <a:pPr marL="609600" indent="-609600" eaLnBrk="1" hangingPunct="1">
              <a:buFontTx/>
              <a:buNone/>
            </a:pPr>
            <a:r>
              <a:rPr lang="el-GR" sz="2800" smtClean="0"/>
              <a:t>	</a:t>
            </a:r>
            <a:r>
              <a:rPr lang="el-GR" sz="2400" smtClean="0"/>
              <a:t> </a:t>
            </a:r>
          </a:p>
          <a:p>
            <a:pPr marL="1371600" lvl="2" indent="-457200" eaLnBrk="1" hangingPunct="1">
              <a:buFontTx/>
              <a:buNone/>
            </a:pPr>
            <a:endParaRPr lang="el-GR" sz="1800" smtClean="0"/>
          </a:p>
          <a:p>
            <a:pPr marL="1371600" lvl="2" indent="-457200" eaLnBrk="1" hangingPunct="1">
              <a:buFontTx/>
              <a:buNone/>
            </a:pPr>
            <a:endParaRPr lang="el-GR" sz="1800" u="sng" smtClean="0"/>
          </a:p>
        </p:txBody>
      </p:sp>
      <p:pic>
        <p:nvPicPr>
          <p:cNvPr id="26629" name="Picture 4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42863"/>
            <a:ext cx="2124075" cy="457200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34014E-C267-4492-953E-AC67AB5D7B2E}" type="slidenum">
              <a:rPr lang="el-GR"/>
              <a:pPr>
                <a:defRPr/>
              </a:pPr>
              <a:t>25</a:t>
            </a:fld>
            <a:endParaRPr lang="el-GR"/>
          </a:p>
        </p:txBody>
      </p:sp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3838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l-GR" sz="2400" smtClean="0">
                <a:solidFill>
                  <a:srgbClr val="FF0000"/>
                </a:solidFill>
              </a:rPr>
              <a:t>Χρηματοδότηση Νέων Επιχειρήσεων</a:t>
            </a:r>
          </a:p>
        </p:txBody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125538"/>
            <a:ext cx="8964612" cy="4927600"/>
          </a:xfrm>
          <a:ln>
            <a:solidFill>
              <a:schemeClr val="tx1"/>
            </a:solidFill>
          </a:ln>
        </p:spPr>
        <p:txBody>
          <a:bodyPr/>
          <a:lstStyle/>
          <a:p>
            <a:pPr marL="609600" indent="-609600" algn="ctr" eaLnBrk="1" hangingPunct="1">
              <a:lnSpc>
                <a:spcPct val="80000"/>
              </a:lnSpc>
              <a:buFontTx/>
              <a:buNone/>
            </a:pPr>
            <a:r>
              <a:rPr lang="el-GR" sz="2400" u="sng" smtClean="0">
                <a:solidFill>
                  <a:srgbClr val="66FF33"/>
                </a:solidFill>
              </a:rPr>
              <a:t>6. Σύγκριση Εναλλακτικών Μορφών Χρηματοδότησης (συν.):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endParaRPr lang="el-GR" sz="1400" u="sng" smtClean="0">
              <a:solidFill>
                <a:srgbClr val="66FF33"/>
              </a:solidFill>
            </a:endParaRP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el-GR" sz="1800" smtClean="0"/>
              <a:t>Το ερώτημα είναι: «ποιά από τις τέσσερεις, μικρής διάρκειας,  και ποιά από τις 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el-GR" sz="1800" smtClean="0"/>
              <a:t>τρείς, μεγάλης διάρκειας, μορφές χρηματοδότησης είναι</a:t>
            </a:r>
            <a:r>
              <a:rPr lang="el-GR" sz="1800" smtClean="0">
                <a:solidFill>
                  <a:srgbClr val="66FF33"/>
                </a:solidFill>
              </a:rPr>
              <a:t> </a:t>
            </a:r>
            <a:r>
              <a:rPr lang="el-GR" sz="1800" smtClean="0">
                <a:solidFill>
                  <a:srgbClr val="FF0000"/>
                </a:solidFill>
              </a:rPr>
              <a:t>η </a:t>
            </a:r>
            <a:r>
              <a:rPr lang="el-GR" sz="1800" u="sng" smtClean="0">
                <a:solidFill>
                  <a:srgbClr val="FF0000"/>
                </a:solidFill>
              </a:rPr>
              <a:t>καταλληλότερη?</a:t>
            </a:r>
            <a:r>
              <a:rPr lang="el-GR" sz="1800" smtClean="0"/>
              <a:t>»</a:t>
            </a:r>
            <a:r>
              <a:rPr lang="el-GR" sz="1800" smtClean="0">
                <a:solidFill>
                  <a:srgbClr val="66FF33"/>
                </a:solidFill>
              </a:rPr>
              <a:t>  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endParaRPr lang="el-GR" sz="1800" smtClean="0">
              <a:solidFill>
                <a:srgbClr val="66FF33"/>
              </a:solidFill>
            </a:endParaRP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el-GR" sz="1800" smtClean="0"/>
              <a:t>Η απάντηση δεν θα μπορούσε να είναι άλλη από: «αυτή με το μικρότερο </a:t>
            </a:r>
            <a:r>
              <a:rPr lang="el-GR" sz="1800" u="sng" smtClean="0">
                <a:solidFill>
                  <a:srgbClr val="FF0000"/>
                </a:solidFill>
              </a:rPr>
              <a:t>συνολικό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el-GR" sz="1800" u="sng" smtClean="0">
                <a:solidFill>
                  <a:srgbClr val="FF0000"/>
                </a:solidFill>
              </a:rPr>
              <a:t>κόστος</a:t>
            </a:r>
            <a:r>
              <a:rPr lang="el-GR" sz="1800" smtClean="0"/>
              <a:t>, κατά περίπτωση»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endParaRPr lang="el-GR" sz="1800" smtClean="0"/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el-GR" sz="1800" smtClean="0"/>
              <a:t>Η πλέον διαδεδομένη μέθοδος για τη σύγκριση εναλλακτικών μορφών 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el-GR" sz="1800" smtClean="0"/>
              <a:t>χρηματοδότησης ενός επενδυτικού σχεδίου είναι η παρούσα (σημερινή) αξία των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el-GR" sz="1800" smtClean="0"/>
              <a:t>ταμειακών ροών κατά τη διάρκεια της επένδυσης (</a:t>
            </a:r>
            <a:r>
              <a:rPr lang="en-US" sz="1800" smtClean="0">
                <a:solidFill>
                  <a:srgbClr val="FF0000"/>
                </a:solidFill>
              </a:rPr>
              <a:t>NPV of Discounted Cash Flows</a:t>
            </a:r>
            <a:r>
              <a:rPr lang="en-US" sz="1800" smtClean="0"/>
              <a:t>)</a:t>
            </a:r>
            <a:endParaRPr lang="el-GR" sz="1800" smtClean="0"/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el-GR" sz="1800" smtClean="0"/>
              <a:t>σύμφωνα με τον εσωτερικό συντελεστή απόδοσης  </a:t>
            </a:r>
            <a:r>
              <a:rPr lang="en-US" sz="1800" smtClean="0"/>
              <a:t>(</a:t>
            </a:r>
            <a:r>
              <a:rPr lang="en-US" sz="1800" smtClean="0">
                <a:solidFill>
                  <a:srgbClr val="FF0000"/>
                </a:solidFill>
              </a:rPr>
              <a:t>IRR</a:t>
            </a:r>
            <a:r>
              <a:rPr lang="el-GR" sz="1800" smtClean="0">
                <a:solidFill>
                  <a:srgbClr val="FF0000"/>
                </a:solidFill>
              </a:rPr>
              <a:t>:</a:t>
            </a:r>
            <a:r>
              <a:rPr lang="en-US" sz="1800" smtClean="0">
                <a:solidFill>
                  <a:srgbClr val="FF0000"/>
                </a:solidFill>
              </a:rPr>
              <a:t> Internal Rate of Return</a:t>
            </a:r>
            <a:r>
              <a:rPr lang="en-US" sz="1800" smtClean="0"/>
              <a:t>)</a:t>
            </a:r>
            <a:r>
              <a:rPr lang="el-GR" sz="1800" smtClean="0"/>
              <a:t>    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el-GR" sz="1600" smtClean="0"/>
              <a:t>	</a:t>
            </a:r>
            <a:r>
              <a:rPr lang="el-GR" sz="1400" smtClean="0"/>
              <a:t> </a:t>
            </a:r>
          </a:p>
          <a:p>
            <a:pPr marL="1371600" lvl="2" indent="-457200" eaLnBrk="1" hangingPunct="1">
              <a:lnSpc>
                <a:spcPct val="80000"/>
              </a:lnSpc>
              <a:buFontTx/>
              <a:buNone/>
            </a:pPr>
            <a:endParaRPr lang="el-GR" sz="1000" smtClean="0"/>
          </a:p>
          <a:p>
            <a:pPr marL="1371600" lvl="2" indent="-457200" eaLnBrk="1" hangingPunct="1">
              <a:lnSpc>
                <a:spcPct val="80000"/>
              </a:lnSpc>
              <a:buFontTx/>
              <a:buNone/>
            </a:pPr>
            <a:endParaRPr lang="el-GR" sz="1000" u="sng" smtClean="0"/>
          </a:p>
        </p:txBody>
      </p:sp>
      <p:pic>
        <p:nvPicPr>
          <p:cNvPr id="27653" name="Picture 4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42863"/>
            <a:ext cx="2124075" cy="457200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EEA3F1-DAC2-4B4C-9681-CB4E56202D9F}" type="slidenum">
              <a:rPr lang="el-GR"/>
              <a:pPr>
                <a:defRPr/>
              </a:pPr>
              <a:t>26</a:t>
            </a:fld>
            <a:endParaRPr lang="el-GR"/>
          </a:p>
        </p:txBody>
      </p:sp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41313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l-GR" sz="2400" smtClean="0">
                <a:solidFill>
                  <a:srgbClr val="FF0000"/>
                </a:solidFill>
              </a:rPr>
              <a:t>Χρηματοδότηση Νέων Επιχειρήσεων</a:t>
            </a:r>
          </a:p>
        </p:txBody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484313"/>
            <a:ext cx="8497887" cy="4495800"/>
          </a:xfrm>
          <a:ln>
            <a:solidFill>
              <a:schemeClr val="tx1"/>
            </a:solidFill>
          </a:ln>
        </p:spPr>
        <p:txBody>
          <a:bodyPr/>
          <a:lstStyle/>
          <a:p>
            <a:pPr marL="609600" indent="-609600" algn="ctr" eaLnBrk="1" hangingPunct="1">
              <a:buFontTx/>
              <a:buNone/>
            </a:pPr>
            <a:r>
              <a:rPr lang="el-GR" sz="2400" u="sng" smtClean="0">
                <a:solidFill>
                  <a:srgbClr val="66FF33"/>
                </a:solidFill>
              </a:rPr>
              <a:t>6. Σύγκριση Εναλλακτικών Μορφών Χρηματοδότησης (συν.):</a:t>
            </a:r>
          </a:p>
          <a:p>
            <a:pPr marL="609600" indent="-609600" algn="ctr" eaLnBrk="1" hangingPunct="1">
              <a:buFontTx/>
              <a:buNone/>
            </a:pPr>
            <a:r>
              <a:rPr lang="el-GR" sz="2400" smtClean="0">
                <a:solidFill>
                  <a:srgbClr val="66FF33"/>
                </a:solidFill>
              </a:rPr>
              <a:t> </a:t>
            </a:r>
            <a:r>
              <a:rPr lang="el-GR" sz="2400" u="sng" smtClean="0">
                <a:solidFill>
                  <a:srgbClr val="66FF33"/>
                </a:solidFill>
              </a:rPr>
              <a:t>Παραδείγματα:</a:t>
            </a:r>
            <a:r>
              <a:rPr lang="el-GR" sz="2400" smtClean="0">
                <a:solidFill>
                  <a:srgbClr val="66FF33"/>
                </a:solidFill>
              </a:rPr>
              <a:t> </a:t>
            </a:r>
          </a:p>
          <a:p>
            <a:pPr marL="609600" indent="-609600" eaLnBrk="1" hangingPunct="1">
              <a:buFontTx/>
              <a:buNone/>
            </a:pPr>
            <a:r>
              <a:rPr lang="el-GR" sz="2000" u="sng" smtClean="0">
                <a:solidFill>
                  <a:srgbClr val="FF0000"/>
                </a:solidFill>
              </a:rPr>
              <a:t>Παράδειγμα 1:</a:t>
            </a:r>
            <a:r>
              <a:rPr lang="el-GR" sz="2000" smtClean="0">
                <a:solidFill>
                  <a:srgbClr val="FF0000"/>
                </a:solidFill>
              </a:rPr>
              <a:t>  </a:t>
            </a:r>
            <a:r>
              <a:rPr lang="el-GR" sz="2000" smtClean="0"/>
              <a:t>«Πίστωση Προμηθευτών»</a:t>
            </a:r>
            <a:r>
              <a:rPr lang="el-GR" sz="2000" u="sng" smtClean="0">
                <a:solidFill>
                  <a:srgbClr val="FF0000"/>
                </a:solidFill>
              </a:rPr>
              <a:t> </a:t>
            </a:r>
          </a:p>
          <a:p>
            <a:pPr marL="609600" indent="-609600" algn="ctr" eaLnBrk="1" hangingPunct="1">
              <a:buFontTx/>
              <a:buNone/>
            </a:pPr>
            <a:r>
              <a:rPr lang="el-GR" sz="1800" smtClean="0"/>
              <a:t>Ας υποθέσουμε ότι ο σημαντικότερος προμηθευτής (πρώτων υλών, εμπορευμάτων, κλπ) της επιχείρησης ΧΨΩ παρέχει έκπτωση 1,50% επί του τιμολογίου στη περίπτωση εξόφλησής του</a:t>
            </a:r>
            <a:r>
              <a:rPr lang="el-GR" sz="1800" smtClean="0">
                <a:solidFill>
                  <a:srgbClr val="66FF33"/>
                </a:solidFill>
              </a:rPr>
              <a:t> </a:t>
            </a:r>
            <a:r>
              <a:rPr lang="el-GR" sz="1800" smtClean="0">
                <a:solidFill>
                  <a:srgbClr val="FF0000"/>
                </a:solidFill>
              </a:rPr>
              <a:t>σε 30 αντί 60 ημέρες</a:t>
            </a:r>
          </a:p>
          <a:p>
            <a:pPr marL="609600" indent="-609600" algn="ctr" eaLnBrk="1" hangingPunct="1">
              <a:buFontTx/>
              <a:buNone/>
            </a:pPr>
            <a:endParaRPr lang="el-GR" sz="1800" smtClean="0">
              <a:solidFill>
                <a:srgbClr val="FF0000"/>
              </a:solidFill>
            </a:endParaRPr>
          </a:p>
          <a:p>
            <a:pPr marL="609600" indent="-609600" algn="ctr" eaLnBrk="1" hangingPunct="1">
              <a:buFontTx/>
              <a:buNone/>
            </a:pPr>
            <a:r>
              <a:rPr lang="el-GR" sz="1800" smtClean="0"/>
              <a:t>Αν η εταιρεία ΧΨΩ δεν εκμεταλλευθεί την ευκαιρία το χρηματικό κόστος απεμπόλησης της έκπτωσης, εκφρασμένο σε επιτόκιο είναι </a:t>
            </a:r>
            <a:r>
              <a:rPr lang="el-GR" sz="1800" smtClean="0">
                <a:solidFill>
                  <a:srgbClr val="FF0000"/>
                </a:solidFill>
              </a:rPr>
              <a:t>18,25% </a:t>
            </a:r>
          </a:p>
          <a:p>
            <a:pPr marL="609600" indent="-609600" algn="ctr" eaLnBrk="1" hangingPunct="1">
              <a:buFontTx/>
              <a:buNone/>
            </a:pPr>
            <a:r>
              <a:rPr lang="el-GR" sz="2000" smtClean="0"/>
              <a:t>[1,50% * 365/(60-30)=18,25%]</a:t>
            </a:r>
          </a:p>
          <a:p>
            <a:pPr marL="609600" indent="-609600" algn="ctr" eaLnBrk="1" hangingPunct="1">
              <a:buFontTx/>
              <a:buNone/>
            </a:pPr>
            <a:endParaRPr lang="el-GR" sz="2000" smtClean="0"/>
          </a:p>
          <a:p>
            <a:pPr marL="609600" indent="-609600" algn="ctr" eaLnBrk="1" hangingPunct="1">
              <a:buFontTx/>
              <a:buNone/>
            </a:pPr>
            <a:r>
              <a:rPr lang="el-GR" sz="2000" smtClean="0"/>
              <a:t>Άρα συμφέρει η χρήση </a:t>
            </a:r>
            <a:r>
              <a:rPr lang="el-GR" sz="2000" smtClean="0">
                <a:solidFill>
                  <a:srgbClr val="FF0000"/>
                </a:solidFill>
              </a:rPr>
              <a:t>βραχυπρόθεσμου τραπεζικού δανεισμού</a:t>
            </a:r>
            <a:r>
              <a:rPr lang="el-GR" sz="2000" smtClean="0"/>
              <a:t> για έγκαιρη εξόφληση και εκμετάλλευση της προσφερόμενης έκπτωσης</a:t>
            </a:r>
          </a:p>
          <a:p>
            <a:pPr marL="609600" indent="-609600" algn="ctr" eaLnBrk="1" hangingPunct="1">
              <a:buFontTx/>
              <a:buNone/>
            </a:pPr>
            <a:endParaRPr lang="el-GR" sz="2800" smtClean="0"/>
          </a:p>
          <a:p>
            <a:pPr marL="609600" indent="-609600" eaLnBrk="1" hangingPunct="1">
              <a:buFontTx/>
              <a:buNone/>
            </a:pPr>
            <a:r>
              <a:rPr lang="el-GR" sz="2800" smtClean="0"/>
              <a:t>	</a:t>
            </a:r>
            <a:r>
              <a:rPr lang="el-GR" sz="2400" smtClean="0"/>
              <a:t> </a:t>
            </a:r>
            <a:endParaRPr lang="el-GR" sz="2400" u="sng" smtClean="0"/>
          </a:p>
        </p:txBody>
      </p:sp>
      <p:pic>
        <p:nvPicPr>
          <p:cNvPr id="28677" name="Picture 4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42863"/>
            <a:ext cx="2124075" cy="457200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807F0B1-2AF1-4DDE-9C9F-47C65148DD60}" type="slidenum">
              <a:rPr lang="el-GR"/>
              <a:pPr>
                <a:defRPr/>
              </a:pPr>
              <a:t>27</a:t>
            </a:fld>
            <a:endParaRPr lang="el-GR"/>
          </a:p>
        </p:txBody>
      </p:sp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41313"/>
            <a:ext cx="8229600" cy="927100"/>
          </a:xfrm>
        </p:spPr>
        <p:txBody>
          <a:bodyPr/>
          <a:lstStyle/>
          <a:p>
            <a:pPr eaLnBrk="1" hangingPunct="1">
              <a:defRPr/>
            </a:pPr>
            <a:r>
              <a:rPr lang="el-GR" sz="2400" smtClean="0">
                <a:solidFill>
                  <a:srgbClr val="FF0000"/>
                </a:solidFill>
              </a:rPr>
              <a:t>Χρηματοδότηση Νέων Επιχειρήσεων</a:t>
            </a:r>
          </a:p>
        </p:txBody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268413"/>
            <a:ext cx="8497887" cy="4897437"/>
          </a:xfrm>
          <a:ln>
            <a:solidFill>
              <a:schemeClr val="tx1"/>
            </a:solidFill>
          </a:ln>
        </p:spPr>
        <p:txBody>
          <a:bodyPr/>
          <a:lstStyle/>
          <a:p>
            <a:pPr marL="609600" indent="-609600" algn="ctr" eaLnBrk="1" hangingPunct="1">
              <a:lnSpc>
                <a:spcPct val="80000"/>
              </a:lnSpc>
              <a:buFontTx/>
              <a:buNone/>
            </a:pPr>
            <a:r>
              <a:rPr lang="el-GR" sz="2400" u="sng" smtClean="0">
                <a:solidFill>
                  <a:srgbClr val="66FF33"/>
                </a:solidFill>
              </a:rPr>
              <a:t>6. Σύγκριση Εναλλακτικών Μορφών Χρηματοδότησης (συν.):</a:t>
            </a:r>
          </a:p>
          <a:p>
            <a:pPr marL="609600" indent="-609600" algn="ctr" eaLnBrk="1" hangingPunct="1">
              <a:lnSpc>
                <a:spcPct val="80000"/>
              </a:lnSpc>
              <a:buFontTx/>
              <a:buNone/>
            </a:pPr>
            <a:r>
              <a:rPr lang="el-GR" sz="2400" smtClean="0">
                <a:solidFill>
                  <a:srgbClr val="66FF33"/>
                </a:solidFill>
              </a:rPr>
              <a:t> </a:t>
            </a:r>
            <a:r>
              <a:rPr lang="el-GR" sz="2400" u="sng" smtClean="0">
                <a:solidFill>
                  <a:srgbClr val="66FF33"/>
                </a:solidFill>
              </a:rPr>
              <a:t>Παραδείγματα:</a:t>
            </a:r>
            <a:r>
              <a:rPr lang="el-GR" sz="2400" smtClean="0">
                <a:solidFill>
                  <a:srgbClr val="66FF33"/>
                </a:solidFill>
              </a:rPr>
              <a:t> 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el-GR" sz="1400" u="sng" smtClean="0">
                <a:solidFill>
                  <a:srgbClr val="FF0000"/>
                </a:solidFill>
              </a:rPr>
              <a:t>Παράδειγμα 2:</a:t>
            </a:r>
            <a:r>
              <a:rPr lang="el-GR" sz="1400" smtClean="0">
                <a:solidFill>
                  <a:srgbClr val="FF0000"/>
                </a:solidFill>
              </a:rPr>
              <a:t>  </a:t>
            </a:r>
            <a:r>
              <a:rPr lang="el-GR" sz="1400" smtClean="0"/>
              <a:t>«</a:t>
            </a:r>
            <a:r>
              <a:rPr lang="en-US" sz="1400" smtClean="0"/>
              <a:t>Factoring VS </a:t>
            </a:r>
            <a:r>
              <a:rPr lang="el-GR" sz="1400" smtClean="0"/>
              <a:t>Τραπεζικό Δανεισμό»</a:t>
            </a:r>
            <a:r>
              <a:rPr lang="el-GR" sz="1400" u="sng" smtClean="0">
                <a:solidFill>
                  <a:srgbClr val="FF0000"/>
                </a:solidFill>
              </a:rPr>
              <a:t> 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el-GR" sz="1400" b="1" smtClean="0"/>
              <a:t>Δεδομένα: </a:t>
            </a:r>
            <a:r>
              <a:rPr lang="en-US" sz="1400" b="1" smtClean="0"/>
              <a:t>  </a:t>
            </a:r>
            <a:r>
              <a:rPr lang="el-GR" sz="1400" b="1" smtClean="0">
                <a:solidFill>
                  <a:srgbClr val="FF0000"/>
                </a:solidFill>
              </a:rPr>
              <a:t>Εταιρείας ΧΨΩ: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el-GR" sz="1400" b="1" smtClean="0"/>
              <a:t>		   Μηνιαίες πωλήσεις</a:t>
            </a:r>
            <a:r>
              <a:rPr lang="el-GR" sz="1400" b="1" smtClean="0">
                <a:solidFill>
                  <a:srgbClr val="66FF33"/>
                </a:solidFill>
              </a:rPr>
              <a:t> 	 </a:t>
            </a:r>
            <a:r>
              <a:rPr lang="el-GR" sz="1400" b="1" smtClean="0"/>
              <a:t>	</a:t>
            </a:r>
            <a:r>
              <a:rPr lang="en-US" sz="1400" b="1" smtClean="0"/>
              <a:t>	</a:t>
            </a:r>
            <a:r>
              <a:rPr lang="el-GR" sz="1400" b="1" smtClean="0"/>
              <a:t> 50.000,00 €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el-GR" sz="1400" b="1" smtClean="0"/>
              <a:t>		   Ετήσιες πωλήσεις			600.000,00 €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el-GR" sz="1400" b="1" smtClean="0"/>
              <a:t>		   Μέση διάρκεια ρευστοποίησης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el-GR" sz="1400" b="1" smtClean="0"/>
              <a:t>		   απαιτήσεων (</a:t>
            </a:r>
            <a:r>
              <a:rPr lang="en-US" sz="1400" b="1" smtClean="0"/>
              <a:t>DBO)			 90 </a:t>
            </a:r>
            <a:r>
              <a:rPr lang="el-GR" sz="1400" b="1" smtClean="0"/>
              <a:t>ημέρες</a:t>
            </a:r>
            <a:r>
              <a:rPr lang="en-US" sz="1400" b="1" smtClean="0"/>
              <a:t> 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en-US" sz="1400" b="1" smtClean="0"/>
              <a:t>	 	   </a:t>
            </a:r>
            <a:r>
              <a:rPr lang="el-GR" sz="1400" b="1" smtClean="0"/>
              <a:t>Πελάτες (Μ.Ο. απαιτήσεων)		150.000,00 €</a:t>
            </a:r>
            <a:r>
              <a:rPr lang="en-US" sz="1400" smtClean="0"/>
              <a:t> </a:t>
            </a:r>
            <a:endParaRPr lang="el-GR" sz="1400" smtClean="0"/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el-GR" sz="1400" smtClean="0">
                <a:solidFill>
                  <a:srgbClr val="66FF33"/>
                </a:solidFill>
              </a:rPr>
              <a:t>		   </a:t>
            </a:r>
            <a:r>
              <a:rPr lang="el-GR" sz="1400" b="1" smtClean="0">
                <a:solidFill>
                  <a:srgbClr val="FF0000"/>
                </a:solidFill>
              </a:rPr>
              <a:t>Εταιρείας </a:t>
            </a:r>
            <a:r>
              <a:rPr lang="en-US" sz="1400" b="1" smtClean="0">
                <a:solidFill>
                  <a:srgbClr val="FF0000"/>
                </a:solidFill>
              </a:rPr>
              <a:t>Factoring</a:t>
            </a:r>
            <a:r>
              <a:rPr lang="el-GR" sz="1400" b="1" smtClean="0">
                <a:solidFill>
                  <a:srgbClr val="FF0000"/>
                </a:solidFill>
              </a:rPr>
              <a:t>: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el-GR" sz="1400" b="1" smtClean="0"/>
              <a:t>		   Προεξόφληση 80%χ 150.000	</a:t>
            </a:r>
            <a:r>
              <a:rPr lang="el-GR" sz="1400" b="1" smtClean="0">
                <a:solidFill>
                  <a:srgbClr val="66FF33"/>
                </a:solidFill>
              </a:rPr>
              <a:t> </a:t>
            </a:r>
            <a:r>
              <a:rPr lang="el-GR" sz="1400" b="1" smtClean="0"/>
              <a:t>	120.000,00 €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el-GR" sz="1400" b="1" smtClean="0"/>
              <a:t>		   % Προμήθειας χ Συνόλου Τιμ/γίων	1,50% (Βλέπε σημείωση)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el-GR" sz="1400" b="1" smtClean="0"/>
              <a:t>		   Επιτόκιο επί Προεξοφλήματος		8,00%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el-GR" sz="1400" b="1" smtClean="0"/>
              <a:t>		   </a:t>
            </a:r>
            <a:endParaRPr lang="en-US" sz="1400" b="1" smtClean="0"/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el-GR" sz="1400" b="1" smtClean="0"/>
              <a:t>Με βάση τα παραπάνω η συνολική ετήσια δαπάνη για την εταιρεία ΧΨΩ είναι: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el-GR" sz="1400" b="1" smtClean="0"/>
              <a:t>[Προμήθεια 1,50% * 600.000=9.000 €] + [ Τόκος 8% * 120.000=9.600 €] = </a:t>
            </a:r>
            <a:r>
              <a:rPr lang="el-GR" sz="1400" b="1" smtClean="0">
                <a:solidFill>
                  <a:srgbClr val="FF0000"/>
                </a:solidFill>
              </a:rPr>
              <a:t>18.600,00 €, ή 15,50%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el-GR" sz="1400" b="1" smtClean="0">
                <a:solidFill>
                  <a:srgbClr val="FF0000"/>
                </a:solidFill>
              </a:rPr>
              <a:t>(18.600/120.000).  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en-US" sz="1400" b="1" smtClean="0">
                <a:solidFill>
                  <a:srgbClr val="FF0000"/>
                </a:solidFill>
              </a:rPr>
              <a:t>E</a:t>
            </a:r>
            <a:r>
              <a:rPr lang="el-GR" sz="1400" b="1" smtClean="0">
                <a:solidFill>
                  <a:srgbClr val="FF0000"/>
                </a:solidFill>
              </a:rPr>
              <a:t>κ πρώτης όψεως είναι δαπανηρό, άρα ασύμφορο. Είναι όμως έτσι? </a:t>
            </a:r>
            <a:r>
              <a:rPr lang="en-US" sz="1400" b="1" smtClean="0"/>
              <a:t>	 	   </a:t>
            </a:r>
            <a:endParaRPr lang="el-GR" sz="1400" b="1" smtClean="0"/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endParaRPr lang="el-GR" sz="1400" smtClean="0"/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el-GR" sz="1400" smtClean="0"/>
              <a:t>Σημείωση: Διαφέρει, ανάλογα αν η συμφωνία προβλέπει αναγωγή του κινδύνου μη εξόφλησης των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el-GR" sz="1400" smtClean="0"/>
              <a:t>τιμολογίων ή χωρίς  αναγωγή (με αναγωγή το % είναι χαμηλό, χωρίς αναγωγή το % είναι υψηλότερο)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endParaRPr lang="el-GR" sz="1400" smtClean="0"/>
          </a:p>
          <a:p>
            <a:pPr marL="609600" indent="-609600" algn="ctr" eaLnBrk="1" hangingPunct="1">
              <a:lnSpc>
                <a:spcPct val="80000"/>
              </a:lnSpc>
              <a:buFontTx/>
              <a:buNone/>
            </a:pPr>
            <a:endParaRPr lang="el-GR" sz="1400" smtClean="0"/>
          </a:p>
        </p:txBody>
      </p:sp>
      <p:pic>
        <p:nvPicPr>
          <p:cNvPr id="29701" name="Picture 4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42863"/>
            <a:ext cx="2124075" cy="457200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34A686-4990-4C26-81BA-2046399F8090}" type="slidenum">
              <a:rPr lang="el-GR"/>
              <a:pPr>
                <a:defRPr/>
              </a:pPr>
              <a:t>28</a:t>
            </a:fld>
            <a:endParaRPr lang="el-GR"/>
          </a:p>
        </p:txBody>
      </p:sp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41313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l-GR" sz="2400" smtClean="0">
                <a:solidFill>
                  <a:srgbClr val="FF0000"/>
                </a:solidFill>
              </a:rPr>
              <a:t>Χρηματοδότηση Νέων Επιχειρήσεων</a:t>
            </a:r>
          </a:p>
        </p:txBody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627188"/>
            <a:ext cx="8497887" cy="4681537"/>
          </a:xfrm>
          <a:ln>
            <a:solidFill>
              <a:schemeClr val="tx1"/>
            </a:solidFill>
          </a:ln>
        </p:spPr>
        <p:txBody>
          <a:bodyPr/>
          <a:lstStyle/>
          <a:p>
            <a:pPr marL="609600" indent="-609600" algn="ctr" eaLnBrk="1" hangingPunct="1">
              <a:lnSpc>
                <a:spcPct val="80000"/>
              </a:lnSpc>
              <a:buFontTx/>
              <a:buNone/>
            </a:pPr>
            <a:r>
              <a:rPr lang="el-GR" sz="2400" u="sng" smtClean="0">
                <a:solidFill>
                  <a:srgbClr val="66FF33"/>
                </a:solidFill>
              </a:rPr>
              <a:t>6. Σύγκριση Εναλλακτικών Μορφών Χρηματοδότησης (συν.):</a:t>
            </a:r>
          </a:p>
          <a:p>
            <a:pPr marL="609600" indent="-609600" algn="ctr" eaLnBrk="1" hangingPunct="1">
              <a:lnSpc>
                <a:spcPct val="80000"/>
              </a:lnSpc>
              <a:buFontTx/>
              <a:buNone/>
            </a:pPr>
            <a:r>
              <a:rPr lang="el-GR" sz="2400" smtClean="0">
                <a:solidFill>
                  <a:srgbClr val="66FF33"/>
                </a:solidFill>
              </a:rPr>
              <a:t> </a:t>
            </a:r>
            <a:r>
              <a:rPr lang="el-GR" sz="2400" u="sng" smtClean="0">
                <a:solidFill>
                  <a:srgbClr val="66FF33"/>
                </a:solidFill>
              </a:rPr>
              <a:t>Παραδείγματα:</a:t>
            </a:r>
            <a:r>
              <a:rPr lang="el-GR" sz="2400" smtClean="0">
                <a:solidFill>
                  <a:srgbClr val="66FF33"/>
                </a:solidFill>
              </a:rPr>
              <a:t> 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el-GR" sz="1800" u="sng" smtClean="0">
                <a:solidFill>
                  <a:srgbClr val="FF0000"/>
                </a:solidFill>
              </a:rPr>
              <a:t>Παράδειγμα 2:</a:t>
            </a:r>
            <a:r>
              <a:rPr lang="el-GR" sz="1800" smtClean="0">
                <a:solidFill>
                  <a:srgbClr val="FF0000"/>
                </a:solidFill>
              </a:rPr>
              <a:t>  </a:t>
            </a:r>
            <a:r>
              <a:rPr lang="el-GR" sz="1800" smtClean="0"/>
              <a:t>«</a:t>
            </a:r>
            <a:r>
              <a:rPr lang="en-US" sz="1800" smtClean="0"/>
              <a:t>Factoring VS </a:t>
            </a:r>
            <a:r>
              <a:rPr lang="el-GR" sz="1800" smtClean="0"/>
              <a:t>Τραπεζικό Δανεισμό»</a:t>
            </a:r>
            <a:r>
              <a:rPr lang="el-GR" sz="1800" u="sng" smtClean="0">
                <a:solidFill>
                  <a:srgbClr val="FF0000"/>
                </a:solidFill>
              </a:rPr>
              <a:t> (συν.)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el-GR" sz="1600" smtClean="0"/>
              <a:t>Το πραγματικό όμως κόστος (συνολικό) προκύπτει αν συνυπολογισθούν τα παρακάτω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el-GR" sz="1600" smtClean="0"/>
              <a:t>πλεονεκτήματα του</a:t>
            </a:r>
            <a:r>
              <a:rPr lang="en-US" sz="1600" smtClean="0"/>
              <a:t> Factoring:</a:t>
            </a:r>
          </a:p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Char char="Ø"/>
            </a:pPr>
            <a:r>
              <a:rPr lang="el-GR" sz="1600" smtClean="0"/>
              <a:t>Εξοικονόμηση Κόστους Α’ Υλών: 	</a:t>
            </a:r>
            <a:r>
              <a:rPr lang="el-GR" sz="1600" smtClean="0">
                <a:solidFill>
                  <a:srgbClr val="FF0000"/>
                </a:solidFill>
              </a:rPr>
              <a:t>3.000,00 €</a:t>
            </a:r>
          </a:p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l-GR" sz="1600" smtClean="0"/>
              <a:t>	[Υπόθεση: 40% χ πωλήσεις, εκ των οποίων 50% μετρητοίς με έκπτωση 2,50%) </a:t>
            </a:r>
            <a:endParaRPr lang="en-US" sz="1600" smtClean="0"/>
          </a:p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Char char="Ø"/>
            </a:pPr>
            <a:r>
              <a:rPr lang="el-GR" sz="1600" smtClean="0"/>
              <a:t>Εξοικονόμηση 1 υπαλλήλου (ελάχιστο ετήσιο κόστος</a:t>
            </a:r>
            <a:r>
              <a:rPr lang="en-US" sz="1600" smtClean="0"/>
              <a:t>)</a:t>
            </a:r>
            <a:r>
              <a:rPr lang="el-GR" sz="1600" smtClean="0"/>
              <a:t>: </a:t>
            </a:r>
            <a:r>
              <a:rPr lang="en-US" sz="1600" smtClean="0">
                <a:solidFill>
                  <a:srgbClr val="FF0000"/>
                </a:solidFill>
              </a:rPr>
              <a:t>8</a:t>
            </a:r>
            <a:r>
              <a:rPr lang="el-GR" sz="1600" smtClean="0">
                <a:solidFill>
                  <a:srgbClr val="FF0000"/>
                </a:solidFill>
              </a:rPr>
              <a:t>.210,00 €</a:t>
            </a:r>
          </a:p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l-GR" sz="1600" smtClean="0"/>
              <a:t>	[Παρακολούθηση είσπραξης απαιτήσεων]</a:t>
            </a:r>
          </a:p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Char char="Ø"/>
            </a:pPr>
            <a:r>
              <a:rPr lang="el-GR" sz="1600" smtClean="0"/>
              <a:t>Αποτροπή Επισφαλειών (600.000 *0,5%):	</a:t>
            </a:r>
            <a:r>
              <a:rPr lang="el-GR" sz="1600" smtClean="0">
                <a:solidFill>
                  <a:srgbClr val="FF0000"/>
                </a:solidFill>
              </a:rPr>
              <a:t>3.000,00 €</a:t>
            </a:r>
          </a:p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Char char="Ø"/>
            </a:pPr>
            <a:r>
              <a:rPr lang="el-GR" sz="1600" smtClean="0"/>
              <a:t>Ίσως και άλλα πλεονεκτήματα</a:t>
            </a:r>
          </a:p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Char char="Ø"/>
            </a:pPr>
            <a:endParaRPr lang="el-GR" sz="1600" smtClean="0"/>
          </a:p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l-GR" sz="1600" smtClean="0"/>
              <a:t>Συνεπώς, η συνολική ετήσια δαπάνη περιορίζεται σε: </a:t>
            </a:r>
            <a:r>
              <a:rPr lang="el-GR" sz="1600" smtClean="0">
                <a:solidFill>
                  <a:srgbClr val="FF0000"/>
                </a:solidFill>
              </a:rPr>
              <a:t>4.390,00 € ή 3,66%</a:t>
            </a:r>
            <a:r>
              <a:rPr lang="el-GR" sz="1600" smtClean="0"/>
              <a:t> 		 </a:t>
            </a:r>
            <a:endParaRPr lang="en-US" sz="1600" smtClean="0"/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en-US" sz="1600" b="1" smtClean="0"/>
              <a:t>	 	   </a:t>
            </a:r>
            <a:endParaRPr lang="el-GR" sz="1600" smtClean="0"/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endParaRPr lang="el-GR" sz="1600" smtClean="0"/>
          </a:p>
          <a:p>
            <a:pPr marL="609600" indent="-609600" algn="ctr" eaLnBrk="1" hangingPunct="1">
              <a:lnSpc>
                <a:spcPct val="80000"/>
              </a:lnSpc>
              <a:buFontTx/>
              <a:buNone/>
            </a:pPr>
            <a:endParaRPr lang="el-GR" sz="1600" smtClean="0"/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el-GR" sz="1600" smtClean="0"/>
              <a:t>	 </a:t>
            </a:r>
          </a:p>
        </p:txBody>
      </p:sp>
      <p:pic>
        <p:nvPicPr>
          <p:cNvPr id="30725" name="Picture 4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42863"/>
            <a:ext cx="2124075" cy="457200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26A00B3-27DB-403B-B68C-366247F388EA}" type="slidenum">
              <a:rPr lang="el-GR"/>
              <a:pPr>
                <a:defRPr/>
              </a:pPr>
              <a:t>29</a:t>
            </a:fld>
            <a:endParaRPr lang="el-GR"/>
          </a:p>
        </p:txBody>
      </p:sp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41313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l-GR" sz="2400" smtClean="0">
                <a:solidFill>
                  <a:srgbClr val="FF0000"/>
                </a:solidFill>
              </a:rPr>
              <a:t>Χρηματοδότηση Νέων Επιχειρήσεων</a:t>
            </a:r>
          </a:p>
        </p:txBody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627188"/>
            <a:ext cx="8497887" cy="4681537"/>
          </a:xfrm>
          <a:ln>
            <a:solidFill>
              <a:schemeClr val="tx1"/>
            </a:solidFill>
          </a:ln>
        </p:spPr>
        <p:txBody>
          <a:bodyPr/>
          <a:lstStyle/>
          <a:p>
            <a:pPr marL="609600" indent="-609600" algn="ctr" eaLnBrk="1" hangingPunct="1">
              <a:buFontTx/>
              <a:buNone/>
            </a:pPr>
            <a:r>
              <a:rPr lang="el-GR" sz="2400" u="sng" smtClean="0">
                <a:solidFill>
                  <a:srgbClr val="66FF33"/>
                </a:solidFill>
              </a:rPr>
              <a:t>6. Σύγκριση Εναλλακτικών Μορφών Χρηματοδότησης (συν.):</a:t>
            </a:r>
          </a:p>
          <a:p>
            <a:pPr marL="609600" indent="-609600" algn="ctr" eaLnBrk="1" hangingPunct="1">
              <a:buFontTx/>
              <a:buNone/>
            </a:pPr>
            <a:endParaRPr lang="el-GR" sz="2400" smtClean="0">
              <a:solidFill>
                <a:srgbClr val="66FF33"/>
              </a:solidFill>
            </a:endParaRPr>
          </a:p>
          <a:p>
            <a:pPr marL="609600" indent="-609600" algn="ctr" eaLnBrk="1" hangingPunct="1">
              <a:buFontTx/>
              <a:buNone/>
            </a:pPr>
            <a:r>
              <a:rPr lang="el-GR" sz="2000" smtClean="0">
                <a:solidFill>
                  <a:srgbClr val="66FF33"/>
                </a:solidFill>
              </a:rPr>
              <a:t> </a:t>
            </a:r>
            <a:r>
              <a:rPr lang="el-GR" sz="2000" smtClean="0"/>
              <a:t>«Χρηματοδοτική Μίσθωση (</a:t>
            </a:r>
            <a:r>
              <a:rPr lang="en-US" sz="2000" smtClean="0"/>
              <a:t>Leasing</a:t>
            </a:r>
            <a:r>
              <a:rPr lang="el-GR" sz="2000" smtClean="0"/>
              <a:t>)</a:t>
            </a:r>
            <a:r>
              <a:rPr lang="en-US" sz="2000" smtClean="0"/>
              <a:t>  VS </a:t>
            </a:r>
            <a:r>
              <a:rPr lang="el-GR" sz="2000" smtClean="0"/>
              <a:t>Τραπεζικό Δανεισμό»</a:t>
            </a:r>
          </a:p>
          <a:p>
            <a:pPr marL="609600" indent="-609600" eaLnBrk="1" hangingPunct="1">
              <a:buFontTx/>
              <a:buNone/>
            </a:pPr>
            <a:endParaRPr lang="el-GR" sz="1600" smtClean="0">
              <a:solidFill>
                <a:srgbClr val="FF0000"/>
              </a:solidFill>
            </a:endParaRPr>
          </a:p>
          <a:p>
            <a:pPr marL="609600" indent="-609600" eaLnBrk="1" hangingPunct="1">
              <a:buFontTx/>
              <a:buNone/>
            </a:pPr>
            <a:r>
              <a:rPr lang="el-GR" sz="1800" smtClean="0">
                <a:solidFill>
                  <a:srgbClr val="FF0000"/>
                </a:solidFill>
              </a:rPr>
              <a:t>Πότε ενδείκνυται η Χρηματοδοτική Μίσθωση (</a:t>
            </a:r>
            <a:r>
              <a:rPr lang="en-US" sz="1800" smtClean="0">
                <a:solidFill>
                  <a:srgbClr val="FF0000"/>
                </a:solidFill>
              </a:rPr>
              <a:t>Leasing)</a:t>
            </a:r>
            <a:r>
              <a:rPr lang="el-GR" sz="1800" smtClean="0">
                <a:solidFill>
                  <a:srgbClr val="FF0000"/>
                </a:solidFill>
              </a:rPr>
              <a:t> - Ποια Κριτήρια?</a:t>
            </a:r>
          </a:p>
          <a:p>
            <a:pPr marL="609600" indent="-609600" eaLnBrk="1" hangingPunct="1">
              <a:buFont typeface="Wingdings" pitchFamily="2" charset="2"/>
              <a:buChar char="Ø"/>
            </a:pPr>
            <a:r>
              <a:rPr lang="el-GR" sz="1800" smtClean="0"/>
              <a:t>Για επενδυτικά αγαθά και για διάρκεια 5-25 χρόνια </a:t>
            </a:r>
          </a:p>
          <a:p>
            <a:pPr marL="609600" indent="-609600" eaLnBrk="1" hangingPunct="1">
              <a:buFont typeface="Wingdings" pitchFamily="2" charset="2"/>
              <a:buChar char="Ø"/>
            </a:pPr>
            <a:r>
              <a:rPr lang="el-GR" sz="1800" smtClean="0"/>
              <a:t>Αν ο συντελεστής απόσβεσης του επενδυτικού αγαθού είναι χαμηλός</a:t>
            </a:r>
          </a:p>
          <a:p>
            <a:pPr marL="609600" indent="-609600" eaLnBrk="1" hangingPunct="1">
              <a:buFont typeface="Wingdings" pitchFamily="2" charset="2"/>
              <a:buChar char="Ø"/>
            </a:pPr>
            <a:r>
              <a:rPr lang="el-GR" sz="1800" smtClean="0"/>
              <a:t>Αν η εταιρεία (επενδυτής) είναι κερδοφόρος, άρα πληρώνει φόρους</a:t>
            </a:r>
          </a:p>
          <a:p>
            <a:pPr marL="609600" indent="-609600" eaLnBrk="1" hangingPunct="1">
              <a:buFont typeface="Wingdings" pitchFamily="2" charset="2"/>
              <a:buChar char="Ø"/>
            </a:pPr>
            <a:r>
              <a:rPr lang="el-GR" sz="1800" smtClean="0"/>
              <a:t>Αν η διάρκεια της μίσθωσης είναι μικρότερη από τη διάρκεια απόσβεσης</a:t>
            </a:r>
            <a:endParaRPr lang="en-US" sz="1800" smtClean="0"/>
          </a:p>
          <a:p>
            <a:pPr marL="609600" indent="-609600" eaLnBrk="1" hangingPunct="1">
              <a:buFontTx/>
              <a:buNone/>
            </a:pPr>
            <a:r>
              <a:rPr lang="en-US" sz="1800" b="1" smtClean="0"/>
              <a:t>	 	   </a:t>
            </a:r>
            <a:endParaRPr lang="el-GR" sz="1800" smtClean="0"/>
          </a:p>
          <a:p>
            <a:pPr marL="609600" indent="-609600" eaLnBrk="1" hangingPunct="1">
              <a:buFontTx/>
              <a:buNone/>
            </a:pPr>
            <a:endParaRPr lang="el-GR" sz="1800" smtClean="0"/>
          </a:p>
          <a:p>
            <a:pPr marL="609600" indent="-609600" algn="ctr" eaLnBrk="1" hangingPunct="1">
              <a:buFontTx/>
              <a:buNone/>
            </a:pPr>
            <a:endParaRPr lang="el-GR" sz="1800" smtClean="0"/>
          </a:p>
          <a:p>
            <a:pPr marL="609600" indent="-609600" eaLnBrk="1" hangingPunct="1">
              <a:buFontTx/>
              <a:buNone/>
            </a:pPr>
            <a:r>
              <a:rPr lang="el-GR" sz="1800" smtClean="0"/>
              <a:t>	 </a:t>
            </a:r>
          </a:p>
        </p:txBody>
      </p:sp>
      <p:pic>
        <p:nvPicPr>
          <p:cNvPr id="31749" name="Picture 4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42863"/>
            <a:ext cx="2124075" cy="457200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2E0E74A-63CB-423E-8BA6-8772755412EC}" type="slidenum">
              <a:rPr lang="el-GR"/>
              <a:pPr>
                <a:defRPr/>
              </a:pPr>
              <a:t>3</a:t>
            </a:fld>
            <a:endParaRPr lang="el-GR"/>
          </a:p>
        </p:txBody>
      </p:sp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l-GR" sz="2400" smtClean="0">
                <a:solidFill>
                  <a:srgbClr val="FF0000"/>
                </a:solidFill>
              </a:rPr>
              <a:t>Χρηματοδότηση</a:t>
            </a:r>
            <a:r>
              <a:rPr lang="el-GR" sz="2800" smtClean="0">
                <a:solidFill>
                  <a:srgbClr val="FF0000"/>
                </a:solidFill>
              </a:rPr>
              <a:t> Νέων</a:t>
            </a:r>
            <a:r>
              <a:rPr lang="el-GR" sz="2400" smtClean="0">
                <a:solidFill>
                  <a:srgbClr val="FF0000"/>
                </a:solidFill>
              </a:rPr>
              <a:t> Επιχειρήσεων</a:t>
            </a:r>
          </a:p>
        </p:txBody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70050"/>
            <a:ext cx="8229600" cy="4495800"/>
          </a:xfrm>
        </p:spPr>
        <p:txBody>
          <a:bodyPr/>
          <a:lstStyle/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el-GR" sz="2800" u="sng" smtClean="0">
                <a:solidFill>
                  <a:srgbClr val="66FF33"/>
                </a:solidFill>
              </a:rPr>
              <a:t>1. Ανάγκες Χρηματοδότησης Επιχείρησης: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l-GR" sz="2800" u="sng" smtClean="0">
              <a:solidFill>
                <a:srgbClr val="66FF33"/>
              </a:solidFill>
            </a:endParaRPr>
          </a:p>
          <a:p>
            <a:pPr eaLnBrk="1" hangingPunct="1">
              <a:lnSpc>
                <a:spcPct val="80000"/>
              </a:lnSpc>
            </a:pPr>
            <a:r>
              <a:rPr lang="el-GR" sz="2800" smtClean="0"/>
              <a:t>Κατά την Αρχική Φάση (Ίδρυση &amp; Εγκατάσταση) </a:t>
            </a:r>
          </a:p>
          <a:p>
            <a:pPr eaLnBrk="1" hangingPunct="1">
              <a:lnSpc>
                <a:spcPct val="80000"/>
              </a:lnSpc>
            </a:pPr>
            <a:r>
              <a:rPr lang="el-GR" sz="2800" smtClean="0"/>
              <a:t>Κεφάλαια Κίνησης (Τρέχουσα - Βραχυπρόθεσμη Βάση)  </a:t>
            </a:r>
          </a:p>
          <a:p>
            <a:pPr eaLnBrk="1" hangingPunct="1">
              <a:lnSpc>
                <a:spcPct val="80000"/>
              </a:lnSpc>
            </a:pPr>
            <a:r>
              <a:rPr lang="el-GR" sz="2800" smtClean="0"/>
              <a:t>Επενδύσεις Παγίου Εξοπλισμού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l-GR" sz="2800" smtClean="0"/>
              <a:t>	(Μέσο - Μακροπρόθεσμος Σχεδιασμός)</a:t>
            </a:r>
          </a:p>
          <a:p>
            <a:pPr eaLnBrk="1" hangingPunct="1">
              <a:lnSpc>
                <a:spcPct val="80000"/>
              </a:lnSpc>
            </a:pPr>
            <a:r>
              <a:rPr lang="el-GR" sz="2800" smtClean="0"/>
              <a:t>Επενδύσεις Μακροπρόθεσμου Σχεδιασμού </a:t>
            </a:r>
            <a:endParaRPr lang="en-US" sz="280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800" smtClean="0"/>
              <a:t>	</a:t>
            </a:r>
            <a:r>
              <a:rPr lang="el-GR" sz="2800" smtClean="0"/>
              <a:t>(Επαγγελματική Στέγη, Επέκταση Παραγωγής, κλπ)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l-GR" sz="2800" smtClean="0"/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l-GR" sz="2800" smtClean="0"/>
          </a:p>
          <a:p>
            <a:pPr eaLnBrk="1" hangingPunct="1">
              <a:lnSpc>
                <a:spcPct val="80000"/>
              </a:lnSpc>
            </a:pPr>
            <a:endParaRPr lang="el-GR" u="sng" smtClean="0"/>
          </a:p>
        </p:txBody>
      </p:sp>
      <p:pic>
        <p:nvPicPr>
          <p:cNvPr id="5125" name="Picture 4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42863"/>
            <a:ext cx="2124075" cy="457200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17D1E06-075C-4403-8821-8F305182B510}" type="slidenum">
              <a:rPr lang="el-GR"/>
              <a:pPr>
                <a:defRPr/>
              </a:pPr>
              <a:t>30</a:t>
            </a:fld>
            <a:endParaRPr lang="el-GR"/>
          </a:p>
        </p:txBody>
      </p:sp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341313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l-GR" sz="2400" smtClean="0">
                <a:solidFill>
                  <a:srgbClr val="FF0000"/>
                </a:solidFill>
              </a:rPr>
              <a:t>Χρηματοδότηση Νέων Επιχειρήσεων</a:t>
            </a:r>
          </a:p>
        </p:txBody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627188"/>
            <a:ext cx="8497887" cy="4681537"/>
          </a:xfrm>
          <a:ln>
            <a:solidFill>
              <a:schemeClr val="tx1"/>
            </a:solidFill>
          </a:ln>
        </p:spPr>
        <p:txBody>
          <a:bodyPr/>
          <a:lstStyle/>
          <a:p>
            <a:pPr marL="609600" indent="-609600" algn="ctr" eaLnBrk="1" hangingPunct="1">
              <a:lnSpc>
                <a:spcPct val="80000"/>
              </a:lnSpc>
              <a:buFontTx/>
              <a:buNone/>
            </a:pPr>
            <a:r>
              <a:rPr lang="el-GR" sz="2400" u="sng" smtClean="0">
                <a:solidFill>
                  <a:srgbClr val="66FF33"/>
                </a:solidFill>
              </a:rPr>
              <a:t>6. Σύγκριση Εναλλακτικών Μορφών Χρηματοδότησης (συν.):</a:t>
            </a:r>
          </a:p>
          <a:p>
            <a:pPr marL="609600" indent="-609600" algn="ctr" eaLnBrk="1" hangingPunct="1">
              <a:lnSpc>
                <a:spcPct val="80000"/>
              </a:lnSpc>
              <a:buFontTx/>
              <a:buNone/>
            </a:pPr>
            <a:r>
              <a:rPr lang="el-GR" sz="2000" smtClean="0">
                <a:solidFill>
                  <a:srgbClr val="66FF33"/>
                </a:solidFill>
              </a:rPr>
              <a:t> 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el-GR" sz="2000" smtClean="0">
                <a:solidFill>
                  <a:srgbClr val="FF0000"/>
                </a:solidFill>
              </a:rPr>
              <a:t> </a:t>
            </a:r>
            <a:r>
              <a:rPr lang="el-GR" sz="2000" smtClean="0"/>
              <a:t>«Χρηματοδοτική Μίσθωση (</a:t>
            </a:r>
            <a:r>
              <a:rPr lang="en-US" sz="2000" smtClean="0"/>
              <a:t>Leasing</a:t>
            </a:r>
            <a:r>
              <a:rPr lang="el-GR" sz="2000" smtClean="0"/>
              <a:t>)</a:t>
            </a:r>
            <a:r>
              <a:rPr lang="en-US" sz="2000" smtClean="0"/>
              <a:t>  VS </a:t>
            </a:r>
            <a:r>
              <a:rPr lang="el-GR" sz="2000" smtClean="0"/>
              <a:t>Τραπεζικό Δανεισμό» (συν.)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endParaRPr lang="en-US" sz="2000" smtClean="0"/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el-GR" sz="1600" b="1" smtClean="0">
                <a:solidFill>
                  <a:srgbClr val="FF0000"/>
                </a:solidFill>
              </a:rPr>
              <a:t>Πώς Λειτουργεί? Και Ποια τα Πλεονεκτήματα?</a:t>
            </a:r>
          </a:p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Char char="Ø"/>
            </a:pPr>
            <a:r>
              <a:rPr lang="el-GR" sz="1600" smtClean="0"/>
              <a:t>Τα μισθώματα αποτελούν αμοιβή υπηρεσίας για τη χρήση του επενδυτικού αγαθού, συνιστούν λειτουργική δαπάνη και εκπίπτουν από τα φορολογικά έσοδα</a:t>
            </a:r>
          </a:p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Char char="Ø"/>
            </a:pPr>
            <a:r>
              <a:rPr lang="el-GR" sz="1600" smtClean="0"/>
              <a:t>Εμφάνιση μικρότερων κερδών χρήσης, συνεπώς λιγότερη φορολογία. Αν συνυπολογισθεί με την εκταμίευση των μισθωμάτων, καταλήγει σε χαμηλότερη χρηματοοικονομική δαπάνη της επένδυσης </a:t>
            </a:r>
          </a:p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Char char="Ø"/>
            </a:pPr>
            <a:r>
              <a:rPr lang="el-GR" sz="1600" smtClean="0"/>
              <a:t>Στη περίπτωση τραπεζικού δανεισμού,  τα ετήσια χρεολύσια ενδέχεται να είναι μεγαλύτερα της ετήσιας απόσβεσης με αποτέλεσμα η ετήσια εκταμίευση να μη συνοδεύεται με φορολογική ελάφρυνση</a:t>
            </a:r>
          </a:p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Char char="Ø"/>
            </a:pPr>
            <a:r>
              <a:rPr lang="el-GR" sz="1600" smtClean="0"/>
              <a:t>Πολύ σημαντικό πλεονέκτημα: ο διαχωρισμός κυριότητας και νομής από την κατοχή και παραγωγική</a:t>
            </a:r>
            <a:r>
              <a:rPr lang="el-GR" sz="1600" b="1" smtClean="0"/>
              <a:t> </a:t>
            </a:r>
            <a:r>
              <a:rPr lang="el-GR" sz="1600" smtClean="0"/>
              <a:t>χρήση </a:t>
            </a:r>
            <a:r>
              <a:rPr lang="en-US" sz="1600" b="1" smtClean="0"/>
              <a:t>	   </a:t>
            </a:r>
            <a:endParaRPr lang="el-GR" sz="1600" smtClean="0"/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endParaRPr lang="el-GR" sz="1600" smtClean="0"/>
          </a:p>
          <a:p>
            <a:pPr marL="609600" indent="-609600" algn="ctr" eaLnBrk="1" hangingPunct="1">
              <a:lnSpc>
                <a:spcPct val="80000"/>
              </a:lnSpc>
              <a:buFontTx/>
              <a:buNone/>
            </a:pPr>
            <a:endParaRPr lang="el-GR" sz="1600" smtClean="0"/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el-GR" sz="1600" smtClean="0"/>
              <a:t>	 </a:t>
            </a:r>
          </a:p>
        </p:txBody>
      </p:sp>
      <p:pic>
        <p:nvPicPr>
          <p:cNvPr id="32773" name="Picture 4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42863"/>
            <a:ext cx="2124075" cy="457200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9A4A3B-A382-436E-8CF3-CA3F60A1D628}" type="slidenum">
              <a:rPr lang="el-GR"/>
              <a:pPr>
                <a:defRPr/>
              </a:pPr>
              <a:t>31</a:t>
            </a:fld>
            <a:endParaRPr lang="el-GR"/>
          </a:p>
        </p:txBody>
      </p:sp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41313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l-GR" sz="2400" dirty="0" smtClean="0">
                <a:solidFill>
                  <a:srgbClr val="FF0000"/>
                </a:solidFill>
              </a:rPr>
              <a:t>Χρηματοδότηση Νέων Επιχειρήσεων</a:t>
            </a:r>
          </a:p>
        </p:txBody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627188"/>
            <a:ext cx="8497888" cy="4681537"/>
          </a:xfrm>
          <a:ln>
            <a:solidFill>
              <a:schemeClr val="tx1"/>
            </a:solidFill>
          </a:ln>
        </p:spPr>
        <p:txBody>
          <a:bodyPr/>
          <a:lstStyle/>
          <a:p>
            <a:pPr marL="609600" indent="-609600" algn="ctr" eaLnBrk="1" hangingPunct="1">
              <a:buFontTx/>
              <a:buNone/>
            </a:pPr>
            <a:r>
              <a:rPr lang="el-GR" sz="2400" u="sng" smtClean="0">
                <a:solidFill>
                  <a:srgbClr val="66FF33"/>
                </a:solidFill>
              </a:rPr>
              <a:t>6. Σύγκριση Εναλλακτικών Μορφών Χρηματοδότησης (συν.):</a:t>
            </a:r>
          </a:p>
          <a:p>
            <a:pPr marL="609600" indent="-609600" algn="ctr" eaLnBrk="1" hangingPunct="1">
              <a:buFontTx/>
              <a:buNone/>
            </a:pPr>
            <a:r>
              <a:rPr lang="el-GR" sz="2000" smtClean="0">
                <a:solidFill>
                  <a:srgbClr val="66FF33"/>
                </a:solidFill>
              </a:rPr>
              <a:t> </a:t>
            </a:r>
          </a:p>
          <a:p>
            <a:pPr marL="609600" indent="-609600" eaLnBrk="1" hangingPunct="1">
              <a:buFontTx/>
              <a:buNone/>
            </a:pPr>
            <a:r>
              <a:rPr lang="el-GR" sz="2000" smtClean="0"/>
              <a:t>«Χρηματοδοτική Μίσθωση (</a:t>
            </a:r>
            <a:r>
              <a:rPr lang="en-US" sz="2000" smtClean="0"/>
              <a:t>Leasing</a:t>
            </a:r>
            <a:r>
              <a:rPr lang="el-GR" sz="2000" smtClean="0"/>
              <a:t>)</a:t>
            </a:r>
            <a:r>
              <a:rPr lang="en-US" sz="2000" smtClean="0"/>
              <a:t>  VS </a:t>
            </a:r>
            <a:r>
              <a:rPr lang="el-GR" sz="2000" smtClean="0"/>
              <a:t>Τραπεζικό Δανεισμό» (συν.)</a:t>
            </a:r>
          </a:p>
          <a:p>
            <a:pPr marL="609600" indent="-609600" eaLnBrk="1" hangingPunct="1">
              <a:buFontTx/>
              <a:buNone/>
            </a:pPr>
            <a:endParaRPr lang="el-GR" sz="2000" b="1" smtClean="0">
              <a:solidFill>
                <a:srgbClr val="FF0000"/>
              </a:solidFill>
            </a:endParaRPr>
          </a:p>
          <a:p>
            <a:pPr marL="609600" indent="-609600" algn="ctr" eaLnBrk="1" hangingPunct="1">
              <a:buFontTx/>
              <a:buNone/>
            </a:pPr>
            <a:r>
              <a:rPr lang="el-GR" sz="1800" b="1" smtClean="0">
                <a:solidFill>
                  <a:srgbClr val="FF0000"/>
                </a:solidFill>
              </a:rPr>
              <a:t>Δύο Συγκριτικά Παραδείγματα</a:t>
            </a:r>
          </a:p>
          <a:p>
            <a:pPr marL="609600" indent="-609600" eaLnBrk="1" hangingPunct="1">
              <a:buFontTx/>
              <a:buNone/>
            </a:pPr>
            <a:r>
              <a:rPr lang="el-GR" sz="1800" b="1" u="sng" smtClean="0">
                <a:solidFill>
                  <a:srgbClr val="FF0000"/>
                </a:solidFill>
              </a:rPr>
              <a:t>Δεδομένα:</a:t>
            </a:r>
          </a:p>
          <a:p>
            <a:pPr marL="609600" indent="-609600" eaLnBrk="1" hangingPunct="1">
              <a:buFontTx/>
              <a:buNone/>
            </a:pPr>
            <a:r>
              <a:rPr lang="el-GR" sz="1600" smtClean="0"/>
              <a:t>Ας υποθέσουμε ότι έχουμε επένδυση σε κινητό πάγιο αξίας 1.000.000 €, χρηματοδοτούμενη </a:t>
            </a:r>
          </a:p>
          <a:p>
            <a:pPr marL="609600" indent="-609600" eaLnBrk="1" hangingPunct="1">
              <a:buFontTx/>
              <a:buNone/>
            </a:pPr>
            <a:r>
              <a:rPr lang="el-GR" sz="1600" smtClean="0"/>
              <a:t>με ισόποσο τριετή τραπεζικό δανεισμό ή με τριετή χρηματοδοτική μίσθωση. Στο παρακάτω</a:t>
            </a:r>
          </a:p>
          <a:p>
            <a:pPr marL="609600" indent="-609600" eaLnBrk="1" hangingPunct="1">
              <a:buFontTx/>
              <a:buNone/>
            </a:pPr>
            <a:r>
              <a:rPr lang="el-GR" sz="1600" smtClean="0"/>
              <a:t>Παράδειγμα 1 υποθέτουμε ότι ο συντελεστής απόσβεσης είναι 15% ενώ στη Παράδειγμα 2 </a:t>
            </a:r>
          </a:p>
          <a:p>
            <a:pPr marL="609600" indent="-609600" eaLnBrk="1" hangingPunct="1">
              <a:buFontTx/>
              <a:buNone/>
            </a:pPr>
            <a:r>
              <a:rPr lang="el-GR" sz="1600" smtClean="0"/>
              <a:t>ο συντελεστής απόσβεσης είναι 30%. Και στα δύο παραδείγματα ο συντελεστής φόρου</a:t>
            </a:r>
          </a:p>
          <a:p>
            <a:pPr marL="609600" indent="-609600" eaLnBrk="1" hangingPunct="1">
              <a:buFontTx/>
              <a:buNone/>
            </a:pPr>
            <a:r>
              <a:rPr lang="el-GR" sz="1600" smtClean="0"/>
              <a:t>εισοδήματος είναι 29%.</a:t>
            </a:r>
            <a:r>
              <a:rPr lang="el-GR" sz="1800" smtClean="0"/>
              <a:t>  </a:t>
            </a:r>
            <a:endParaRPr lang="en-US" sz="1800" smtClean="0"/>
          </a:p>
          <a:p>
            <a:pPr marL="609600" indent="-609600" algn="ctr" eaLnBrk="1" hangingPunct="1">
              <a:buFontTx/>
              <a:buNone/>
            </a:pPr>
            <a:endParaRPr lang="el-GR" sz="1800" smtClean="0"/>
          </a:p>
          <a:p>
            <a:pPr marL="609600" indent="-609600" eaLnBrk="1" hangingPunct="1">
              <a:buFontTx/>
              <a:buNone/>
            </a:pPr>
            <a:r>
              <a:rPr lang="el-GR" sz="1600" smtClean="0"/>
              <a:t>	 </a:t>
            </a:r>
          </a:p>
        </p:txBody>
      </p:sp>
      <p:pic>
        <p:nvPicPr>
          <p:cNvPr id="33797" name="Picture 4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42863"/>
            <a:ext cx="2124075" cy="457200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B2EDCAF-58C4-407A-ABEE-03F9DE6006ED}" type="slidenum">
              <a:rPr lang="el-GR"/>
              <a:pPr>
                <a:defRPr/>
              </a:pPr>
              <a:t>32</a:t>
            </a:fld>
            <a:endParaRPr lang="el-GR"/>
          </a:p>
        </p:txBody>
      </p:sp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41313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l-GR" sz="2400" dirty="0" smtClean="0">
                <a:solidFill>
                  <a:srgbClr val="FF0000"/>
                </a:solidFill>
              </a:rPr>
              <a:t>Χρηματοδότηση Νέων Επιχειρήσεων</a:t>
            </a:r>
          </a:p>
        </p:txBody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341438"/>
            <a:ext cx="8497887" cy="5111750"/>
          </a:xfrm>
          <a:ln>
            <a:solidFill>
              <a:schemeClr val="tx1"/>
            </a:solidFill>
          </a:ln>
        </p:spPr>
        <p:txBody>
          <a:bodyPr/>
          <a:lstStyle/>
          <a:p>
            <a:pPr marL="609600" indent="-609600" algn="ctr" eaLnBrk="1" hangingPunct="1">
              <a:buFontTx/>
              <a:buNone/>
            </a:pPr>
            <a:r>
              <a:rPr lang="el-GR" sz="2400" u="sng" smtClean="0">
                <a:solidFill>
                  <a:srgbClr val="66FF33"/>
                </a:solidFill>
              </a:rPr>
              <a:t>6. Σύγκριση Εναλλακτικών Μορφών Χρηματοδότησης (συν.):</a:t>
            </a:r>
          </a:p>
          <a:p>
            <a:pPr marL="609600" indent="-609600" algn="ctr" eaLnBrk="1" hangingPunct="1">
              <a:buFontTx/>
              <a:buNone/>
            </a:pPr>
            <a:r>
              <a:rPr lang="el-GR" sz="1600" smtClean="0"/>
              <a:t>«Χρηματοδοτική Μίσθωση (</a:t>
            </a:r>
            <a:r>
              <a:rPr lang="en-US" sz="1600" smtClean="0"/>
              <a:t>Leasing</a:t>
            </a:r>
            <a:r>
              <a:rPr lang="el-GR" sz="1600" smtClean="0"/>
              <a:t>)</a:t>
            </a:r>
            <a:r>
              <a:rPr lang="en-US" sz="1600" smtClean="0"/>
              <a:t>  VS </a:t>
            </a:r>
            <a:r>
              <a:rPr lang="el-GR" sz="1600" smtClean="0"/>
              <a:t>Τραπεζικό Δανεισμό» (συν.)</a:t>
            </a:r>
          </a:p>
          <a:p>
            <a:pPr marL="609600" indent="-609600" eaLnBrk="1" hangingPunct="1">
              <a:buFontTx/>
              <a:buNone/>
            </a:pPr>
            <a:r>
              <a:rPr lang="el-GR" sz="1800" smtClean="0"/>
              <a:t>	 </a:t>
            </a:r>
          </a:p>
        </p:txBody>
      </p:sp>
      <p:pic>
        <p:nvPicPr>
          <p:cNvPr id="34821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03350" y="2420938"/>
            <a:ext cx="6119813" cy="3962400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</p:pic>
      <p:sp>
        <p:nvSpPr>
          <p:cNvPr id="34822" name="Rectangle 6"/>
          <p:cNvSpPr>
            <a:spLocks noChangeArrowheads="1"/>
          </p:cNvSpPr>
          <p:nvPr/>
        </p:nvSpPr>
        <p:spPr bwMode="auto">
          <a:xfrm>
            <a:off x="4408488" y="3244850"/>
            <a:ext cx="327025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l-GR"/>
              <a:t>η</a:t>
            </a:r>
          </a:p>
        </p:txBody>
      </p:sp>
      <p:pic>
        <p:nvPicPr>
          <p:cNvPr id="34823" name="Picture 4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42863"/>
            <a:ext cx="2124075" cy="457200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2F3197-D488-4C75-8693-670B26CAC985}" type="slidenum">
              <a:rPr lang="el-GR"/>
              <a:pPr>
                <a:defRPr/>
              </a:pPr>
              <a:t>33</a:t>
            </a:fld>
            <a:endParaRPr lang="el-GR"/>
          </a:p>
        </p:txBody>
      </p:sp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41313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l-GR" sz="2400" dirty="0" smtClean="0">
                <a:solidFill>
                  <a:srgbClr val="FF0000"/>
                </a:solidFill>
              </a:rPr>
              <a:t>Χρηματοδότηση Νέων Επιχειρήσεων</a:t>
            </a:r>
          </a:p>
        </p:txBody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628775"/>
            <a:ext cx="9144000" cy="4824413"/>
          </a:xfrm>
          <a:ln>
            <a:solidFill>
              <a:schemeClr val="tx1"/>
            </a:solidFill>
          </a:ln>
        </p:spPr>
        <p:txBody>
          <a:bodyPr/>
          <a:lstStyle/>
          <a:p>
            <a:pPr marL="609600" indent="-609600" algn="ctr" eaLnBrk="1" hangingPunct="1">
              <a:buFontTx/>
              <a:buNone/>
            </a:pPr>
            <a:r>
              <a:rPr lang="el-GR" sz="2400" u="sng" smtClean="0">
                <a:solidFill>
                  <a:srgbClr val="66FF33"/>
                </a:solidFill>
              </a:rPr>
              <a:t>6. Σύγκριση Εναλλακτικών Μορφών Χρηματοδότησης (συν.):</a:t>
            </a:r>
            <a:r>
              <a:rPr lang="el-GR" sz="2000" smtClean="0">
                <a:solidFill>
                  <a:srgbClr val="66FF33"/>
                </a:solidFill>
              </a:rPr>
              <a:t> </a:t>
            </a:r>
          </a:p>
          <a:p>
            <a:pPr marL="609600" indent="-609600" eaLnBrk="1" hangingPunct="1">
              <a:buFontTx/>
              <a:buNone/>
            </a:pPr>
            <a:r>
              <a:rPr lang="el-GR" sz="2000" smtClean="0"/>
              <a:t>«Χρηματοδοτική Μίσθωση (</a:t>
            </a:r>
            <a:r>
              <a:rPr lang="en-US" sz="2000" smtClean="0"/>
              <a:t>Leasing</a:t>
            </a:r>
            <a:r>
              <a:rPr lang="el-GR" sz="2000" smtClean="0"/>
              <a:t>)</a:t>
            </a:r>
            <a:r>
              <a:rPr lang="en-US" sz="2000" smtClean="0"/>
              <a:t>  VS </a:t>
            </a:r>
            <a:r>
              <a:rPr lang="el-GR" sz="2000" smtClean="0"/>
              <a:t>Τραπεζικό Δανεισμό» (συν.)</a:t>
            </a:r>
          </a:p>
          <a:p>
            <a:pPr marL="609600" indent="-609600" eaLnBrk="1" hangingPunct="1">
              <a:buFontTx/>
              <a:buNone/>
            </a:pPr>
            <a:endParaRPr lang="el-GR" sz="1600" smtClean="0"/>
          </a:p>
          <a:p>
            <a:pPr marL="609600" indent="-609600" eaLnBrk="1" hangingPunct="1">
              <a:buFontTx/>
              <a:buNone/>
            </a:pPr>
            <a:r>
              <a:rPr lang="el-GR" sz="2000" smtClean="0"/>
              <a:t>Στο παραπάνω διάγραμμα του παραδείγματος 1, στο οποίο απεικονίζεται η</a:t>
            </a:r>
          </a:p>
          <a:p>
            <a:pPr marL="609600" indent="-609600" eaLnBrk="1" hangingPunct="1">
              <a:buFontTx/>
              <a:buNone/>
            </a:pPr>
            <a:r>
              <a:rPr lang="el-GR" sz="2000" smtClean="0"/>
              <a:t>περίπτωση χαμηλού συντελεστή απόσβεσης (15%), η φορολογική ελάφρυνση</a:t>
            </a:r>
          </a:p>
          <a:p>
            <a:pPr marL="609600" indent="-609600" eaLnBrk="1" hangingPunct="1">
              <a:buFontTx/>
              <a:buNone/>
            </a:pPr>
            <a:r>
              <a:rPr lang="el-GR" sz="2000" smtClean="0"/>
              <a:t>στο 1</a:t>
            </a:r>
            <a:r>
              <a:rPr lang="el-GR" sz="2000" baseline="30000" smtClean="0"/>
              <a:t>ο</a:t>
            </a:r>
            <a:r>
              <a:rPr lang="el-GR" sz="2000" smtClean="0"/>
              <a:t> έτος – όπως και στα επόμενα 2 – υπερβαίνει αισθητά το αυξημένο </a:t>
            </a:r>
          </a:p>
          <a:p>
            <a:pPr marL="609600" indent="-609600" eaLnBrk="1" hangingPunct="1">
              <a:buFontTx/>
              <a:buNone/>
            </a:pPr>
            <a:r>
              <a:rPr lang="el-GR" sz="2000" smtClean="0"/>
              <a:t>κόστος των μισθωμάτων με προφανή ευεργετική συνέπεια στον επενδυτή, </a:t>
            </a:r>
          </a:p>
          <a:p>
            <a:pPr marL="609600" indent="-609600" eaLnBrk="1" hangingPunct="1">
              <a:buFontTx/>
              <a:buNone/>
            </a:pPr>
            <a:r>
              <a:rPr lang="el-GR" sz="2000" smtClean="0"/>
              <a:t>πράγμα που δεν συμβαίνει όταν ο συντελεστής απόσβεσης είναι υψηλός.</a:t>
            </a:r>
          </a:p>
          <a:p>
            <a:pPr marL="609600" indent="-609600" algn="ctr" eaLnBrk="1" hangingPunct="1">
              <a:buFontTx/>
              <a:buNone/>
            </a:pPr>
            <a:r>
              <a:rPr lang="el-GR" sz="2000" b="1" smtClean="0"/>
              <a:t>«Στη περίπτωση αυτή ο δανεισμός θα συνέφερε μόνον αν οι τριμηνιαίες </a:t>
            </a:r>
          </a:p>
          <a:p>
            <a:pPr marL="609600" indent="-609600" algn="ctr" eaLnBrk="1" hangingPunct="1">
              <a:buFontTx/>
              <a:buNone/>
            </a:pPr>
            <a:r>
              <a:rPr lang="el-GR" sz="2000" b="1" smtClean="0"/>
              <a:t>τοκοχρεωλυτικές δόσεις ήταν μικρότερες από 90.726,13 € (σε σύγκριση με τα μισθώματα των 93.113,77 €)»  </a:t>
            </a:r>
            <a:endParaRPr lang="en-US" sz="2000" b="1" smtClean="0"/>
          </a:p>
          <a:p>
            <a:pPr marL="609600" indent="-609600" algn="ctr" eaLnBrk="1" hangingPunct="1">
              <a:buFontTx/>
              <a:buNone/>
            </a:pPr>
            <a:endParaRPr lang="el-GR" sz="2000" smtClean="0"/>
          </a:p>
          <a:p>
            <a:pPr marL="609600" indent="-609600" eaLnBrk="1" hangingPunct="1">
              <a:buFontTx/>
              <a:buNone/>
            </a:pPr>
            <a:r>
              <a:rPr lang="el-GR" sz="2000" smtClean="0"/>
              <a:t>	</a:t>
            </a:r>
            <a:r>
              <a:rPr lang="el-GR" sz="1600" smtClean="0"/>
              <a:t> </a:t>
            </a:r>
          </a:p>
        </p:txBody>
      </p:sp>
      <p:pic>
        <p:nvPicPr>
          <p:cNvPr id="35845" name="Picture 4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42863"/>
            <a:ext cx="2124075" cy="457200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4F5002-5856-4D57-8722-C40DB5D2C238}" type="slidenum">
              <a:rPr lang="el-GR"/>
              <a:pPr>
                <a:defRPr/>
              </a:pPr>
              <a:t>34</a:t>
            </a:fld>
            <a:endParaRPr lang="el-GR"/>
          </a:p>
        </p:txBody>
      </p:sp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41313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l-GR" sz="2400" smtClean="0">
                <a:solidFill>
                  <a:srgbClr val="FF0000"/>
                </a:solidFill>
              </a:rPr>
              <a:t>Χρηματοδότηση Νέων Επιχειρήσεων</a:t>
            </a:r>
          </a:p>
        </p:txBody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341438"/>
            <a:ext cx="8497887" cy="5111750"/>
          </a:xfrm>
          <a:ln>
            <a:solidFill>
              <a:schemeClr val="tx1"/>
            </a:solidFill>
          </a:ln>
        </p:spPr>
        <p:txBody>
          <a:bodyPr/>
          <a:lstStyle/>
          <a:p>
            <a:pPr marL="609600" indent="-609600" algn="ctr" eaLnBrk="1" hangingPunct="1">
              <a:buFontTx/>
              <a:buNone/>
            </a:pPr>
            <a:r>
              <a:rPr lang="el-GR" sz="2400" u="sng" smtClean="0">
                <a:solidFill>
                  <a:srgbClr val="66FF33"/>
                </a:solidFill>
              </a:rPr>
              <a:t>6. Σύγκριση Εναλλακτικών Μορφών Χρηματοδότησης (συν.):</a:t>
            </a:r>
          </a:p>
          <a:p>
            <a:pPr marL="609600" indent="-609600" algn="ctr" eaLnBrk="1" hangingPunct="1">
              <a:buFontTx/>
              <a:buNone/>
            </a:pPr>
            <a:r>
              <a:rPr lang="el-GR" sz="1600" smtClean="0"/>
              <a:t>«Χρηματοδοτική Μίσθωση (</a:t>
            </a:r>
            <a:r>
              <a:rPr lang="en-US" sz="1600" smtClean="0"/>
              <a:t>Leasing</a:t>
            </a:r>
            <a:r>
              <a:rPr lang="el-GR" sz="1600" smtClean="0"/>
              <a:t>)</a:t>
            </a:r>
            <a:r>
              <a:rPr lang="en-US" sz="1600" smtClean="0"/>
              <a:t>  VS </a:t>
            </a:r>
            <a:r>
              <a:rPr lang="el-GR" sz="1600" smtClean="0"/>
              <a:t>Τραπεζικό Δανεισμό» (συν.)</a:t>
            </a:r>
          </a:p>
          <a:p>
            <a:pPr marL="609600" indent="-609600" eaLnBrk="1" hangingPunct="1">
              <a:buFontTx/>
              <a:buNone/>
            </a:pPr>
            <a:endParaRPr lang="el-GR" sz="1600" b="1" u="sng" smtClean="0">
              <a:solidFill>
                <a:srgbClr val="FF0000"/>
              </a:solidFill>
            </a:endParaRPr>
          </a:p>
          <a:p>
            <a:pPr marL="609600" indent="-609600" algn="ctr" eaLnBrk="1" hangingPunct="1">
              <a:buFontTx/>
              <a:buNone/>
            </a:pPr>
            <a:r>
              <a:rPr lang="el-GR" sz="1800" smtClean="0"/>
              <a:t>	 </a:t>
            </a:r>
          </a:p>
        </p:txBody>
      </p:sp>
      <p:pic>
        <p:nvPicPr>
          <p:cNvPr id="36869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76375" y="2276475"/>
            <a:ext cx="6048375" cy="4035425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</p:pic>
      <p:pic>
        <p:nvPicPr>
          <p:cNvPr id="36870" name="Picture 4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42863"/>
            <a:ext cx="2124075" cy="457200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BAF313-15FD-4540-B5B8-DE6F1CB1B2CB}" type="slidenum">
              <a:rPr lang="el-GR"/>
              <a:pPr>
                <a:defRPr/>
              </a:pPr>
              <a:t>35</a:t>
            </a:fld>
            <a:endParaRPr lang="el-GR"/>
          </a:p>
        </p:txBody>
      </p:sp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41313"/>
            <a:ext cx="8229600" cy="711200"/>
          </a:xfrm>
        </p:spPr>
        <p:txBody>
          <a:bodyPr/>
          <a:lstStyle/>
          <a:p>
            <a:pPr eaLnBrk="1" hangingPunct="1">
              <a:defRPr/>
            </a:pPr>
            <a:r>
              <a:rPr lang="el-GR" sz="2400" dirty="0" smtClean="0">
                <a:solidFill>
                  <a:srgbClr val="FF0000"/>
                </a:solidFill>
              </a:rPr>
              <a:t>Χρηματοδότηση Νέων Επιχειρήσεων</a:t>
            </a:r>
          </a:p>
        </p:txBody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836613"/>
            <a:ext cx="9144000" cy="5616575"/>
          </a:xfrm>
          <a:ln>
            <a:solidFill>
              <a:schemeClr val="tx1"/>
            </a:solidFill>
          </a:ln>
        </p:spPr>
        <p:txBody>
          <a:bodyPr/>
          <a:lstStyle/>
          <a:p>
            <a:pPr marL="609600" indent="-609600" algn="ctr" eaLnBrk="1" hangingPunct="1">
              <a:buFontTx/>
              <a:buNone/>
            </a:pPr>
            <a:r>
              <a:rPr lang="el-GR" sz="2400" u="sng" smtClean="0">
                <a:solidFill>
                  <a:srgbClr val="66FF33"/>
                </a:solidFill>
              </a:rPr>
              <a:t>6. Σύγκριση Εναλλακτικών Μορφών Χρηματοδότησης (συν.):</a:t>
            </a:r>
            <a:r>
              <a:rPr lang="el-GR" sz="2400" smtClean="0">
                <a:solidFill>
                  <a:srgbClr val="66FF33"/>
                </a:solidFill>
              </a:rPr>
              <a:t> </a:t>
            </a:r>
          </a:p>
          <a:p>
            <a:pPr marL="609600" indent="-609600" eaLnBrk="1" hangingPunct="1">
              <a:buFontTx/>
              <a:buNone/>
            </a:pPr>
            <a:r>
              <a:rPr lang="el-GR" sz="2000" smtClean="0"/>
              <a:t>«Χρηματοδοτική Μίσθωση (</a:t>
            </a:r>
            <a:r>
              <a:rPr lang="en-US" sz="2000" smtClean="0"/>
              <a:t>Leasing</a:t>
            </a:r>
            <a:r>
              <a:rPr lang="el-GR" sz="2000" smtClean="0"/>
              <a:t>)</a:t>
            </a:r>
            <a:r>
              <a:rPr lang="en-US" sz="2000" smtClean="0"/>
              <a:t>  VS </a:t>
            </a:r>
            <a:r>
              <a:rPr lang="el-GR" sz="2000" smtClean="0"/>
              <a:t>Τραπεζικό Δανεισμό» (συν.)</a:t>
            </a:r>
          </a:p>
          <a:p>
            <a:pPr marL="609600" indent="-609600" eaLnBrk="1" hangingPunct="1">
              <a:buFontTx/>
              <a:buNone/>
            </a:pPr>
            <a:endParaRPr lang="el-GR" sz="1600" smtClean="0"/>
          </a:p>
          <a:p>
            <a:pPr marL="609600" indent="-609600" eaLnBrk="1" hangingPunct="1">
              <a:buFontTx/>
              <a:buNone/>
            </a:pPr>
            <a:r>
              <a:rPr lang="el-GR" sz="2000" smtClean="0"/>
              <a:t>Στο παραπάνω διάγραμμα του παραδείγματος 2, στο οποίο απεικονίζεται η </a:t>
            </a:r>
          </a:p>
          <a:p>
            <a:pPr marL="609600" indent="-609600" eaLnBrk="1" hangingPunct="1">
              <a:buFontTx/>
              <a:buNone/>
            </a:pPr>
            <a:r>
              <a:rPr lang="el-GR" sz="2000" smtClean="0"/>
              <a:t>περίπτωση υψηλού συντελεστή απόσβεσης (30%), η χρηματοδοτική μίσθωση </a:t>
            </a:r>
          </a:p>
          <a:p>
            <a:pPr marL="609600" indent="-609600" eaLnBrk="1" hangingPunct="1">
              <a:buFontTx/>
              <a:buNone/>
            </a:pPr>
            <a:r>
              <a:rPr lang="el-GR" sz="2000" smtClean="0"/>
              <a:t>είναι μάλλον ασύμφορη. Κάθε τριμηνιαία τοκοχρεωλυτική δόση μικρότερη από </a:t>
            </a:r>
          </a:p>
          <a:p>
            <a:pPr marL="609600" indent="-609600" eaLnBrk="1" hangingPunct="1">
              <a:buFontTx/>
              <a:buNone/>
            </a:pPr>
            <a:r>
              <a:rPr lang="el-GR" sz="2000" smtClean="0"/>
              <a:t>93.416,40 € καθιστά το δανεισμό πιο συμφέροντα, εκτός και εάν το αρνητικό</a:t>
            </a:r>
          </a:p>
          <a:p>
            <a:pPr marL="609600" indent="-609600" eaLnBrk="1" hangingPunct="1">
              <a:buFontTx/>
              <a:buNone/>
            </a:pPr>
            <a:r>
              <a:rPr lang="el-GR" sz="2000" smtClean="0"/>
              <a:t>στοιχείο του επιτοκιακού κόστους υπερκαλύπτεται από άλλα πλεονεκτήματα </a:t>
            </a:r>
          </a:p>
          <a:p>
            <a:pPr marL="609600" indent="-609600" eaLnBrk="1" hangingPunct="1">
              <a:buFontTx/>
              <a:buNone/>
            </a:pPr>
            <a:r>
              <a:rPr lang="el-GR" sz="2000" smtClean="0"/>
              <a:t>όπως:</a:t>
            </a:r>
          </a:p>
          <a:p>
            <a:pPr marL="609600" indent="-609600" eaLnBrk="1" hangingPunct="1"/>
            <a:r>
              <a:rPr lang="el-GR" sz="2000" smtClean="0"/>
              <a:t>Πλήρης πιστοδότηση (χωρίς ιδία συμμετοχή), εξοικονόμηση ρευστού</a:t>
            </a:r>
          </a:p>
          <a:p>
            <a:pPr marL="609600" indent="-609600" eaLnBrk="1" hangingPunct="1"/>
            <a:r>
              <a:rPr lang="el-GR" sz="2000" smtClean="0"/>
              <a:t>Η αποσύνδεση από άλλες εμπράγματες εξασφαλίσεις</a:t>
            </a:r>
          </a:p>
          <a:p>
            <a:pPr marL="609600" indent="-609600" eaLnBrk="1" hangingPunct="1"/>
            <a:r>
              <a:rPr lang="el-GR" sz="2000" smtClean="0"/>
              <a:t>Η απλότητα εφαρμογής και ταχύτητα υλοποίησης</a:t>
            </a:r>
          </a:p>
          <a:p>
            <a:pPr marL="609600" indent="-609600" eaLnBrk="1" hangingPunct="1"/>
            <a:r>
              <a:rPr lang="el-GR" sz="2000" smtClean="0"/>
              <a:t>Η διευκόλυνση του ταμειακού προγραμματισμού </a:t>
            </a:r>
          </a:p>
          <a:p>
            <a:pPr marL="609600" indent="-609600" eaLnBrk="1" hangingPunct="1"/>
            <a:r>
              <a:rPr lang="el-GR" sz="2000" smtClean="0"/>
              <a:t>Η ευελιξία στη δόμηση των μισθωμάτων</a:t>
            </a:r>
          </a:p>
          <a:p>
            <a:pPr marL="609600" indent="-609600" eaLnBrk="1" hangingPunct="1"/>
            <a:endParaRPr lang="el-GR" sz="2000" smtClean="0"/>
          </a:p>
          <a:p>
            <a:pPr marL="609600" indent="-609600" eaLnBrk="1" hangingPunct="1">
              <a:buFontTx/>
              <a:buAutoNum type="arabicPeriod"/>
            </a:pPr>
            <a:endParaRPr lang="el-GR" sz="1600" smtClean="0"/>
          </a:p>
          <a:p>
            <a:pPr marL="609600" indent="-609600" algn="ctr" eaLnBrk="1" hangingPunct="1">
              <a:buFontTx/>
              <a:buNone/>
            </a:pPr>
            <a:endParaRPr lang="el-GR" sz="2000" smtClean="0"/>
          </a:p>
          <a:p>
            <a:pPr marL="609600" indent="-609600" eaLnBrk="1" hangingPunct="1">
              <a:buFontTx/>
              <a:buNone/>
            </a:pPr>
            <a:r>
              <a:rPr lang="el-GR" sz="2000" smtClean="0"/>
              <a:t>	</a:t>
            </a:r>
            <a:r>
              <a:rPr lang="el-GR" sz="1600" smtClean="0"/>
              <a:t> </a:t>
            </a:r>
          </a:p>
        </p:txBody>
      </p:sp>
      <p:pic>
        <p:nvPicPr>
          <p:cNvPr id="37893" name="Picture 4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42863"/>
            <a:ext cx="2124075" cy="457200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541C5BB-04F7-44E8-9E2A-FD1982201C2B}" type="slidenum">
              <a:rPr lang="el-GR"/>
              <a:pPr>
                <a:defRPr/>
              </a:pPr>
              <a:t>36</a:t>
            </a:fld>
            <a:endParaRPr lang="el-GR"/>
          </a:p>
        </p:txBody>
      </p:sp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3838"/>
            <a:ext cx="8291513" cy="468312"/>
          </a:xfrm>
        </p:spPr>
        <p:txBody>
          <a:bodyPr/>
          <a:lstStyle/>
          <a:p>
            <a:pPr eaLnBrk="1" hangingPunct="1">
              <a:defRPr/>
            </a:pPr>
            <a:r>
              <a:rPr lang="el-GR" sz="2400" dirty="0" smtClean="0">
                <a:solidFill>
                  <a:srgbClr val="FF0000"/>
                </a:solidFill>
              </a:rPr>
              <a:t>Χρηματοδότηση Νέων Επιχειρήσεων</a:t>
            </a:r>
          </a:p>
        </p:txBody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692150"/>
            <a:ext cx="8604250" cy="5329238"/>
          </a:xfrm>
          <a:ln>
            <a:solidFill>
              <a:schemeClr val="tx1"/>
            </a:solidFill>
          </a:ln>
        </p:spPr>
        <p:txBody>
          <a:bodyPr/>
          <a:lstStyle/>
          <a:p>
            <a:pPr marL="609600" indent="-609600" algn="ctr" eaLnBrk="1" hangingPunct="1">
              <a:buFontTx/>
              <a:buNone/>
            </a:pPr>
            <a:r>
              <a:rPr lang="el-GR" sz="2400" u="sng" smtClean="0">
                <a:solidFill>
                  <a:srgbClr val="66FF33"/>
                </a:solidFill>
              </a:rPr>
              <a:t>7. Συμπεράσματα :</a:t>
            </a:r>
          </a:p>
          <a:p>
            <a:pPr marL="609600" indent="-609600" algn="ctr" eaLnBrk="1" hangingPunct="1">
              <a:buFontTx/>
              <a:buNone/>
            </a:pPr>
            <a:endParaRPr lang="el-GR" sz="2400" u="sng" smtClean="0">
              <a:solidFill>
                <a:srgbClr val="66FF33"/>
              </a:solidFill>
            </a:endParaRPr>
          </a:p>
          <a:p>
            <a:pPr marL="609600" indent="-609600" eaLnBrk="1" hangingPunct="1"/>
            <a:r>
              <a:rPr lang="el-GR" sz="2400" smtClean="0"/>
              <a:t>Όλες οι μορφές χρηματοδότησης έχουν πλεονεκτήματα και μειονεκτήματα τα οποία δεν είναι πάντοτε προφανή </a:t>
            </a:r>
          </a:p>
          <a:p>
            <a:pPr marL="609600" indent="-609600" eaLnBrk="1" hangingPunct="1"/>
            <a:endParaRPr lang="el-GR" sz="2400" smtClean="0"/>
          </a:p>
          <a:p>
            <a:pPr marL="609600" indent="-609600" eaLnBrk="1" hangingPunct="1"/>
            <a:r>
              <a:rPr lang="el-GR" sz="2400" smtClean="0"/>
              <a:t>Κανόνας 1: Σωστή αντιστοίχιση Βραχυπροθέσμων / Μακροπροθέσμων Αναγκών με Βραχυπρόθεσμο / Μακροπρόθεσμο Δανεισμό, π.χ. ποτέ δεν πρέπει να χρηματοδοτούνται επενδυτικές ενέργειες ή αγαθά με βραχυπρόθεσμες πιστώσεις</a:t>
            </a:r>
          </a:p>
          <a:p>
            <a:pPr marL="609600" indent="-609600" eaLnBrk="1" hangingPunct="1"/>
            <a:endParaRPr lang="el-GR" sz="2400" smtClean="0"/>
          </a:p>
          <a:p>
            <a:pPr marL="609600" indent="-609600" eaLnBrk="1" hangingPunct="1"/>
            <a:r>
              <a:rPr lang="el-GR" sz="2400" smtClean="0"/>
              <a:t>Κανόνας 2: Όλες οι μορφές χρηματοδότησης έχουν κόστος. Προσοχή στο συνολικό κόστος</a:t>
            </a:r>
          </a:p>
          <a:p>
            <a:pPr marL="609600" indent="-609600" eaLnBrk="1" hangingPunct="1">
              <a:buFontTx/>
              <a:buNone/>
            </a:pPr>
            <a:r>
              <a:rPr lang="el-GR" sz="2400" smtClean="0"/>
              <a:t>   </a:t>
            </a:r>
          </a:p>
          <a:p>
            <a:pPr marL="1371600" lvl="2" indent="-457200" eaLnBrk="1" hangingPunct="1">
              <a:buFontTx/>
              <a:buNone/>
            </a:pPr>
            <a:endParaRPr lang="el-GR" sz="1800" smtClean="0"/>
          </a:p>
          <a:p>
            <a:pPr marL="1371600" lvl="2" indent="-457200" eaLnBrk="1" hangingPunct="1">
              <a:buFontTx/>
              <a:buNone/>
            </a:pPr>
            <a:endParaRPr lang="el-GR" sz="1800" u="sng" smtClean="0"/>
          </a:p>
        </p:txBody>
      </p:sp>
      <p:pic>
        <p:nvPicPr>
          <p:cNvPr id="38917" name="Picture 4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42863"/>
            <a:ext cx="2124075" cy="457200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AEC0F1D-8777-47EA-A460-DC08981C833B}" type="slidenum">
              <a:rPr lang="el-GR"/>
              <a:pPr>
                <a:defRPr/>
              </a:pPr>
              <a:t>37</a:t>
            </a:fld>
            <a:endParaRPr lang="el-GR"/>
          </a:p>
        </p:txBody>
      </p:sp>
      <p:sp>
        <p:nvSpPr>
          <p:cNvPr id="7168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3838"/>
            <a:ext cx="8229600" cy="684212"/>
          </a:xfrm>
        </p:spPr>
        <p:txBody>
          <a:bodyPr/>
          <a:lstStyle/>
          <a:p>
            <a:pPr eaLnBrk="1" hangingPunct="1">
              <a:defRPr/>
            </a:pPr>
            <a:r>
              <a:rPr lang="el-GR" sz="2400" dirty="0" smtClean="0">
                <a:solidFill>
                  <a:srgbClr val="FF0000"/>
                </a:solidFill>
              </a:rPr>
              <a:t>Χρηματοδότηση Νέων Επιχειρήσεων</a:t>
            </a:r>
          </a:p>
        </p:txBody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836613"/>
            <a:ext cx="8569325" cy="5543550"/>
          </a:xfrm>
          <a:ln>
            <a:solidFill>
              <a:schemeClr val="tx1"/>
            </a:solidFill>
          </a:ln>
        </p:spPr>
        <p:txBody>
          <a:bodyPr/>
          <a:lstStyle/>
          <a:p>
            <a:pPr marL="609600" indent="-609600" algn="ctr" eaLnBrk="1" hangingPunct="1">
              <a:lnSpc>
                <a:spcPct val="90000"/>
              </a:lnSpc>
              <a:buFontTx/>
              <a:buNone/>
            </a:pPr>
            <a:r>
              <a:rPr lang="el-GR" sz="2400" u="sng" smtClean="0">
                <a:solidFill>
                  <a:srgbClr val="66FF33"/>
                </a:solidFill>
              </a:rPr>
              <a:t>7. Συμπεράσματα (συν.):</a:t>
            </a:r>
          </a:p>
          <a:p>
            <a:pPr marL="609600" indent="-609600" algn="ctr" eaLnBrk="1" hangingPunct="1">
              <a:lnSpc>
                <a:spcPct val="90000"/>
              </a:lnSpc>
              <a:buFontTx/>
              <a:buNone/>
            </a:pPr>
            <a:endParaRPr lang="el-GR" sz="2400" u="sng" smtClean="0">
              <a:solidFill>
                <a:srgbClr val="66FF33"/>
              </a:solidFill>
            </a:endParaRPr>
          </a:p>
          <a:p>
            <a:pPr marL="609600" indent="-609600" eaLnBrk="1" hangingPunct="1">
              <a:lnSpc>
                <a:spcPct val="90000"/>
              </a:lnSpc>
            </a:pPr>
            <a:r>
              <a:rPr lang="el-GR" sz="2400" smtClean="0"/>
              <a:t>Τα ίδια κεφάλαια, δεν είναι «φθηνό χρήμα», γιατί μπορεί να μη έχουν επιτόκιο, έχουν όμως κίνδυνο και, συνήθως, απαιτούν ετήσιο μέρισμα.</a:t>
            </a:r>
          </a:p>
          <a:p>
            <a:pPr marL="609600" indent="-609600" eaLnBrk="1" hangingPunct="1">
              <a:lnSpc>
                <a:spcPct val="90000"/>
              </a:lnSpc>
              <a:buFontTx/>
              <a:buNone/>
            </a:pPr>
            <a:r>
              <a:rPr lang="el-GR" sz="2400" smtClean="0"/>
              <a:t>	Πρέπει όμως, κατά την αρχική φάση ,να εξασφαλισθούν </a:t>
            </a:r>
          </a:p>
          <a:p>
            <a:pPr marL="609600" indent="-609600" eaLnBrk="1" hangingPunct="1">
              <a:lnSpc>
                <a:spcPct val="90000"/>
              </a:lnSpc>
              <a:buFontTx/>
              <a:buNone/>
            </a:pPr>
            <a:r>
              <a:rPr lang="el-GR" sz="2400" smtClean="0"/>
              <a:t>   </a:t>
            </a:r>
          </a:p>
          <a:p>
            <a:pPr marL="609600" indent="-609600" eaLnBrk="1" hangingPunct="1">
              <a:lnSpc>
                <a:spcPct val="90000"/>
              </a:lnSpc>
            </a:pPr>
            <a:r>
              <a:rPr lang="el-GR" sz="2400" smtClean="0"/>
              <a:t>Οι υγιείς επιχειρήσεις αναζητούν και επιδιώκουν τον βέλτιστο συνδυασμό Ιδίων και Ξένων Κεφαλαίων</a:t>
            </a:r>
          </a:p>
          <a:p>
            <a:pPr marL="609600" indent="-609600" eaLnBrk="1" hangingPunct="1">
              <a:lnSpc>
                <a:spcPct val="90000"/>
              </a:lnSpc>
            </a:pPr>
            <a:endParaRPr lang="el-GR" sz="2400" smtClean="0"/>
          </a:p>
          <a:p>
            <a:pPr marL="609600" indent="-609600" eaLnBrk="1" hangingPunct="1">
              <a:lnSpc>
                <a:spcPct val="90000"/>
              </a:lnSpc>
            </a:pPr>
            <a:r>
              <a:rPr lang="el-GR" sz="2400" smtClean="0"/>
              <a:t>Να προσεχθεί και να εκτιμηθεί το κόστος απεμπόλησης των εκπτώσεων από τους σημαντικούς προμηθευτές</a:t>
            </a:r>
          </a:p>
          <a:p>
            <a:pPr marL="609600" indent="-609600" eaLnBrk="1" hangingPunct="1">
              <a:lnSpc>
                <a:spcPct val="90000"/>
              </a:lnSpc>
            </a:pPr>
            <a:endParaRPr lang="el-GR" sz="2400" smtClean="0"/>
          </a:p>
          <a:p>
            <a:pPr marL="609600" indent="-609600" eaLnBrk="1" hangingPunct="1">
              <a:lnSpc>
                <a:spcPct val="90000"/>
              </a:lnSpc>
              <a:buFontTx/>
              <a:buNone/>
            </a:pPr>
            <a:r>
              <a:rPr lang="el-GR" sz="2400" smtClean="0"/>
              <a:t>         </a:t>
            </a:r>
          </a:p>
          <a:p>
            <a:pPr marL="1371600" lvl="2" indent="-457200" eaLnBrk="1" hangingPunct="1">
              <a:lnSpc>
                <a:spcPct val="90000"/>
              </a:lnSpc>
              <a:buFontTx/>
              <a:buNone/>
            </a:pPr>
            <a:endParaRPr lang="el-GR" sz="1800" smtClean="0"/>
          </a:p>
          <a:p>
            <a:pPr marL="1371600" lvl="2" indent="-457200" eaLnBrk="1" hangingPunct="1">
              <a:lnSpc>
                <a:spcPct val="90000"/>
              </a:lnSpc>
              <a:buFontTx/>
              <a:buNone/>
            </a:pPr>
            <a:endParaRPr lang="el-GR" sz="1800" u="sng" smtClean="0"/>
          </a:p>
        </p:txBody>
      </p:sp>
      <p:pic>
        <p:nvPicPr>
          <p:cNvPr id="39941" name="Picture 4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42863"/>
            <a:ext cx="2124075" cy="457200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BC1E878-EFF6-4C39-9166-493B028E86B4}" type="slidenum">
              <a:rPr lang="el-GR"/>
              <a:pPr>
                <a:defRPr/>
              </a:pPr>
              <a:t>38</a:t>
            </a:fld>
            <a:endParaRPr lang="el-GR"/>
          </a:p>
        </p:txBody>
      </p:sp>
      <p:sp>
        <p:nvSpPr>
          <p:cNvPr id="7168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33375"/>
            <a:ext cx="8218488" cy="719138"/>
          </a:xfrm>
        </p:spPr>
        <p:txBody>
          <a:bodyPr/>
          <a:lstStyle/>
          <a:p>
            <a:pPr eaLnBrk="1" hangingPunct="1">
              <a:defRPr/>
            </a:pPr>
            <a:r>
              <a:rPr lang="el-GR" sz="2400" dirty="0" smtClean="0">
                <a:solidFill>
                  <a:srgbClr val="FF0000"/>
                </a:solidFill>
              </a:rPr>
              <a:t>Χρηματοδότηση Νέων Επιχειρήσεων</a:t>
            </a:r>
          </a:p>
        </p:txBody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025525"/>
            <a:ext cx="9144000" cy="5832475"/>
          </a:xfrm>
          <a:ln>
            <a:solidFill>
              <a:schemeClr val="tx1"/>
            </a:solidFill>
          </a:ln>
        </p:spPr>
        <p:txBody>
          <a:bodyPr/>
          <a:lstStyle/>
          <a:p>
            <a:pPr marL="609600" indent="-609600" algn="ctr" eaLnBrk="1" hangingPunct="1">
              <a:buFontTx/>
              <a:buNone/>
            </a:pPr>
            <a:r>
              <a:rPr lang="el-GR" sz="2400" u="sng" smtClean="0">
                <a:solidFill>
                  <a:srgbClr val="66FF33"/>
                </a:solidFill>
              </a:rPr>
              <a:t>7. Συμπεράσματα (συν.):</a:t>
            </a:r>
          </a:p>
          <a:p>
            <a:pPr marL="609600" indent="-609600" eaLnBrk="1" hangingPunct="1"/>
            <a:r>
              <a:rPr lang="el-GR" sz="2400" smtClean="0"/>
              <a:t>Οι απαιτήσεις πελατείας = δεσμευμένο κεφάλαιο χωρίς καμία απόδοση. Μία σχετικά μικρή μείωση των ημερών είσπραξης, π.χ. 10-15 ημέρες, να έχει ως αποτέλεσμα ένα πολύ σημαντικό όφελος στη ρευστότητα της εταιρείας</a:t>
            </a:r>
          </a:p>
          <a:p>
            <a:pPr marL="609600" indent="-609600" eaLnBrk="1" hangingPunct="1"/>
            <a:endParaRPr lang="el-GR" sz="2400" smtClean="0"/>
          </a:p>
          <a:p>
            <a:pPr marL="609600" indent="-609600" eaLnBrk="1" hangingPunct="1"/>
            <a:r>
              <a:rPr lang="el-GR" sz="2400" smtClean="0"/>
              <a:t>Τέλος, για να πεισθεί ο οιοσδήποτε χρηματοδότης, απαιτούνται:</a:t>
            </a:r>
          </a:p>
          <a:p>
            <a:pPr marL="1009650" lvl="1" indent="-609600" eaLnBrk="1" hangingPunct="1">
              <a:buFontTx/>
              <a:buAutoNum type="arabicPeriod"/>
            </a:pPr>
            <a:r>
              <a:rPr lang="el-GR" sz="2000" smtClean="0"/>
              <a:t>Άρτιο και επίκαιρο επιχειρηματικό πλάνο</a:t>
            </a:r>
          </a:p>
          <a:p>
            <a:pPr marL="1009650" lvl="1" indent="-609600" eaLnBrk="1" hangingPunct="1">
              <a:buFontTx/>
              <a:buAutoNum type="arabicPeriod"/>
            </a:pPr>
            <a:r>
              <a:rPr lang="el-GR" sz="2000" smtClean="0"/>
              <a:t>Ξεκάθαροι και διαφανείς στόχοι</a:t>
            </a:r>
          </a:p>
          <a:p>
            <a:pPr marL="1009650" lvl="1" indent="-609600" eaLnBrk="1" hangingPunct="1">
              <a:buFontTx/>
              <a:buAutoNum type="arabicPeriod"/>
            </a:pPr>
            <a:r>
              <a:rPr lang="el-GR" sz="2000" smtClean="0"/>
              <a:t>Γνώση της αγοράς και αντίληψη των κινδύνων</a:t>
            </a:r>
          </a:p>
          <a:p>
            <a:pPr marL="1009650" lvl="1" indent="-609600" eaLnBrk="1" hangingPunct="1">
              <a:buFontTx/>
              <a:buAutoNum type="arabicPeriod"/>
            </a:pPr>
            <a:r>
              <a:rPr lang="el-GR" sz="2000" smtClean="0"/>
              <a:t>Αντιμετώπιση των κινδύνων αυτών. Εναλλακτικές επιλογές</a:t>
            </a:r>
          </a:p>
          <a:p>
            <a:pPr marL="1009650" lvl="1" indent="-609600" eaLnBrk="1" hangingPunct="1">
              <a:buFontTx/>
              <a:buAutoNum type="arabicPeriod"/>
            </a:pPr>
            <a:r>
              <a:rPr lang="el-GR" sz="2000" smtClean="0"/>
              <a:t>Πειστικός προσδιορισμός αποτελεσμάτων και ταμειακών ροών</a:t>
            </a:r>
          </a:p>
          <a:p>
            <a:pPr marL="1009650" lvl="1" indent="-609600" eaLnBrk="1" hangingPunct="1">
              <a:buFontTx/>
              <a:buAutoNum type="arabicPeriod"/>
            </a:pPr>
            <a:r>
              <a:rPr lang="el-GR" sz="2000" smtClean="0"/>
              <a:t>Πίστη στο εγχείρημα και δέσμευση ότι είναι «Έργο Ζωής» </a:t>
            </a:r>
          </a:p>
          <a:p>
            <a:pPr marL="1009650" lvl="1" indent="-609600" eaLnBrk="1" hangingPunct="1">
              <a:buFontTx/>
              <a:buAutoNum type="arabicPeriod"/>
            </a:pPr>
            <a:endParaRPr lang="el-GR" sz="2000" smtClean="0"/>
          </a:p>
          <a:p>
            <a:pPr marL="609600" indent="-609600" eaLnBrk="1" hangingPunct="1">
              <a:buFontTx/>
              <a:buNone/>
            </a:pPr>
            <a:endParaRPr lang="el-GR" sz="2400" smtClean="0"/>
          </a:p>
          <a:p>
            <a:pPr marL="609600" indent="-609600" eaLnBrk="1" hangingPunct="1">
              <a:buFontTx/>
              <a:buNone/>
            </a:pPr>
            <a:r>
              <a:rPr lang="el-GR" sz="2400" smtClean="0"/>
              <a:t>    </a:t>
            </a:r>
          </a:p>
          <a:p>
            <a:pPr marL="609600" indent="-609600" eaLnBrk="1" hangingPunct="1">
              <a:buFontTx/>
              <a:buNone/>
            </a:pPr>
            <a:r>
              <a:rPr lang="el-GR" sz="2400" smtClean="0"/>
              <a:t>    </a:t>
            </a:r>
          </a:p>
          <a:p>
            <a:pPr marL="1371600" lvl="2" indent="-457200" eaLnBrk="1" hangingPunct="1">
              <a:buFontTx/>
              <a:buNone/>
            </a:pPr>
            <a:endParaRPr lang="el-GR" sz="1800" smtClean="0"/>
          </a:p>
          <a:p>
            <a:pPr marL="1371600" lvl="2" indent="-457200" eaLnBrk="1" hangingPunct="1">
              <a:buFontTx/>
              <a:buNone/>
            </a:pPr>
            <a:endParaRPr lang="el-GR" sz="1800" u="sng" smtClean="0"/>
          </a:p>
        </p:txBody>
      </p:sp>
      <p:pic>
        <p:nvPicPr>
          <p:cNvPr id="40965" name="Picture 4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42863"/>
            <a:ext cx="2124075" cy="457200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5BDEDF7-4C61-4139-B9DB-69EBB93E1A6B}" type="slidenum">
              <a:rPr lang="el-GR"/>
              <a:pPr>
                <a:defRPr/>
              </a:pPr>
              <a:t>39</a:t>
            </a:fld>
            <a:endParaRPr lang="el-GR"/>
          </a:p>
        </p:txBody>
      </p:sp>
      <p:sp>
        <p:nvSpPr>
          <p:cNvPr id="7168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68313" y="620713"/>
            <a:ext cx="8218487" cy="541337"/>
          </a:xfrm>
        </p:spPr>
        <p:txBody>
          <a:bodyPr/>
          <a:lstStyle/>
          <a:p>
            <a:pPr eaLnBrk="1" hangingPunct="1">
              <a:defRPr/>
            </a:pPr>
            <a:r>
              <a:rPr lang="el-GR" sz="2400" dirty="0" smtClean="0">
                <a:solidFill>
                  <a:srgbClr val="FF0000"/>
                </a:solidFill>
              </a:rPr>
              <a:t>Χρηματοδότηση Νέων Επιχειρήσεων</a:t>
            </a:r>
          </a:p>
        </p:txBody>
      </p:sp>
      <p:sp>
        <p:nvSpPr>
          <p:cNvPr id="41988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95288" y="1484313"/>
            <a:ext cx="8569325" cy="3889375"/>
          </a:xfrm>
          <a:ln>
            <a:solidFill>
              <a:schemeClr val="tx1"/>
            </a:solidFill>
          </a:ln>
        </p:spPr>
        <p:txBody>
          <a:bodyPr/>
          <a:lstStyle/>
          <a:p>
            <a:pPr marL="609600" indent="-609600" algn="ctr" eaLnBrk="1" hangingPunct="1">
              <a:buFontTx/>
              <a:buNone/>
            </a:pPr>
            <a:r>
              <a:rPr lang="el-GR" sz="2400" smtClean="0"/>
              <a:t> </a:t>
            </a:r>
          </a:p>
          <a:p>
            <a:pPr marL="1009650" lvl="1" indent="-609600" eaLnBrk="1" hangingPunct="1">
              <a:buFontTx/>
              <a:buAutoNum type="arabicPeriod"/>
            </a:pPr>
            <a:endParaRPr lang="en-US" sz="2000" smtClean="0"/>
          </a:p>
          <a:p>
            <a:pPr marL="1009650" lvl="1" indent="-609600" eaLnBrk="1" hangingPunct="1">
              <a:buFontTx/>
              <a:buAutoNum type="arabicPeriod"/>
            </a:pPr>
            <a:endParaRPr lang="en-US" sz="2000" smtClean="0"/>
          </a:p>
          <a:p>
            <a:pPr marL="1009650" lvl="1" indent="-609600" eaLnBrk="1" hangingPunct="1">
              <a:buFontTx/>
              <a:buAutoNum type="arabicPeriod"/>
            </a:pPr>
            <a:endParaRPr lang="en-US" sz="2000" smtClean="0"/>
          </a:p>
          <a:p>
            <a:pPr marL="1009650" lvl="1" indent="-609600" algn="ctr" eaLnBrk="1" hangingPunct="1">
              <a:buFontTx/>
              <a:buNone/>
            </a:pPr>
            <a:r>
              <a:rPr lang="el-GR" sz="4000" smtClean="0">
                <a:solidFill>
                  <a:srgbClr val="66FF33"/>
                </a:solidFill>
              </a:rPr>
              <a:t>Ευχαριστώ</a:t>
            </a:r>
          </a:p>
          <a:p>
            <a:pPr marL="609600" indent="-609600" eaLnBrk="1" hangingPunct="1">
              <a:buFontTx/>
              <a:buNone/>
            </a:pPr>
            <a:endParaRPr lang="el-GR" sz="2400" smtClean="0">
              <a:solidFill>
                <a:srgbClr val="FF0000"/>
              </a:solidFill>
            </a:endParaRPr>
          </a:p>
          <a:p>
            <a:pPr marL="609600" indent="-609600" eaLnBrk="1" hangingPunct="1">
              <a:buFontTx/>
              <a:buNone/>
            </a:pPr>
            <a:r>
              <a:rPr lang="el-GR" sz="2400" smtClean="0"/>
              <a:t>    </a:t>
            </a:r>
          </a:p>
          <a:p>
            <a:pPr marL="609600" indent="-609600" eaLnBrk="1" hangingPunct="1">
              <a:buFontTx/>
              <a:buNone/>
            </a:pPr>
            <a:r>
              <a:rPr lang="el-GR" sz="2400" smtClean="0"/>
              <a:t>    </a:t>
            </a:r>
          </a:p>
          <a:p>
            <a:pPr marL="1371600" lvl="2" indent="-457200" eaLnBrk="1" hangingPunct="1">
              <a:buFontTx/>
              <a:buNone/>
            </a:pPr>
            <a:endParaRPr lang="el-GR" sz="1800" smtClean="0"/>
          </a:p>
          <a:p>
            <a:pPr marL="1371600" lvl="2" indent="-457200" eaLnBrk="1" hangingPunct="1">
              <a:buFontTx/>
              <a:buNone/>
            </a:pPr>
            <a:endParaRPr lang="el-GR" sz="1800" u="sng" smtClean="0"/>
          </a:p>
        </p:txBody>
      </p:sp>
      <p:pic>
        <p:nvPicPr>
          <p:cNvPr id="41989" name="Picture 4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42863"/>
            <a:ext cx="2124075" cy="457200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16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19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4198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4198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4198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682" grpId="0"/>
      <p:bldP spid="41988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541F2A6-26B0-4F9C-96C8-D4FCD59AE3D0}" type="slidenum">
              <a:rPr lang="el-GR"/>
              <a:pPr>
                <a:defRPr/>
              </a:pPr>
              <a:t>4</a:t>
            </a:fld>
            <a:endParaRPr lang="el-GR"/>
          </a:p>
        </p:txBody>
      </p:sp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3838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l-GR" sz="2400" smtClean="0">
                <a:solidFill>
                  <a:srgbClr val="FF0000"/>
                </a:solidFill>
              </a:rPr>
              <a:t>Χρηματοδότηση Νέων Επιχειρήσεων</a:t>
            </a:r>
          </a:p>
        </p:txBody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341438"/>
            <a:ext cx="8497887" cy="4824412"/>
          </a:xfrm>
          <a:ln>
            <a:solidFill>
              <a:schemeClr val="tx1"/>
            </a:solidFill>
          </a:ln>
        </p:spPr>
        <p:txBody>
          <a:bodyPr/>
          <a:lstStyle/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el-GR" sz="2400" u="sng" smtClean="0">
                <a:solidFill>
                  <a:srgbClr val="66FF33"/>
                </a:solidFill>
              </a:rPr>
              <a:t>2. Πηγές &amp; Μορφές Χρηματοδότησης: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l-GR" sz="2400" u="sng" smtClean="0">
              <a:solidFill>
                <a:srgbClr val="66FF33"/>
              </a:solidFill>
            </a:endParaRPr>
          </a:p>
          <a:p>
            <a:pPr eaLnBrk="1" hangingPunct="1">
              <a:lnSpc>
                <a:spcPct val="80000"/>
              </a:lnSpc>
            </a:pPr>
            <a:r>
              <a:rPr lang="el-GR" sz="2400" smtClean="0"/>
              <a:t>Πηγές:</a:t>
            </a:r>
          </a:p>
          <a:p>
            <a:pPr lvl="1" eaLnBrk="1" hangingPunct="1">
              <a:lnSpc>
                <a:spcPct val="80000"/>
              </a:lnSpc>
            </a:pPr>
            <a:r>
              <a:rPr lang="el-GR" sz="2000" smtClean="0"/>
              <a:t>Εσωτερικές</a:t>
            </a:r>
          </a:p>
          <a:p>
            <a:pPr lvl="1" eaLnBrk="1" hangingPunct="1">
              <a:lnSpc>
                <a:spcPct val="80000"/>
              </a:lnSpc>
            </a:pPr>
            <a:r>
              <a:rPr lang="el-GR" sz="2000" smtClean="0"/>
              <a:t>Εξωτερικές </a:t>
            </a:r>
          </a:p>
          <a:p>
            <a:pPr lvl="1" eaLnBrk="1" hangingPunct="1">
              <a:lnSpc>
                <a:spcPct val="80000"/>
              </a:lnSpc>
            </a:pPr>
            <a:r>
              <a:rPr lang="el-GR" sz="2000" smtClean="0"/>
              <a:t>Λοιπές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el-GR" sz="2000" smtClean="0"/>
          </a:p>
          <a:p>
            <a:pPr eaLnBrk="1" hangingPunct="1">
              <a:lnSpc>
                <a:spcPct val="80000"/>
              </a:lnSpc>
            </a:pPr>
            <a:r>
              <a:rPr lang="el-GR" sz="2400" smtClean="0"/>
              <a:t>Μορφές:</a:t>
            </a:r>
          </a:p>
          <a:p>
            <a:pPr lvl="1" eaLnBrk="1" hangingPunct="1">
              <a:lnSpc>
                <a:spcPct val="80000"/>
              </a:lnSpc>
            </a:pPr>
            <a:r>
              <a:rPr lang="el-GR" sz="2000" smtClean="0"/>
              <a:t>Εσωτερικές Πηγές</a:t>
            </a:r>
          </a:p>
          <a:p>
            <a:pPr lvl="2" eaLnBrk="1" hangingPunct="1">
              <a:lnSpc>
                <a:spcPct val="80000"/>
              </a:lnSpc>
            </a:pPr>
            <a:r>
              <a:rPr lang="el-GR" sz="2000" smtClean="0"/>
              <a:t>Ίδια Κεφάλαια</a:t>
            </a:r>
          </a:p>
          <a:p>
            <a:pPr lvl="2" eaLnBrk="1" hangingPunct="1">
              <a:lnSpc>
                <a:spcPct val="80000"/>
              </a:lnSpc>
            </a:pPr>
            <a:r>
              <a:rPr lang="el-GR" sz="2000" smtClean="0"/>
              <a:t>Χρηματικές Ροές από Θετική Εξέλιξη Βραχυπροθέσμων Απαιτήσεων και Υποχρεώσεων</a:t>
            </a:r>
            <a:r>
              <a:rPr lang="el-GR" sz="2000" smtClean="0">
                <a:solidFill>
                  <a:srgbClr val="FF0000"/>
                </a:solidFill>
              </a:rPr>
              <a:t> </a:t>
            </a:r>
          </a:p>
          <a:p>
            <a:pPr lvl="2" eaLnBrk="1" hangingPunct="1">
              <a:lnSpc>
                <a:spcPct val="80000"/>
              </a:lnSpc>
            </a:pPr>
            <a:r>
              <a:rPr lang="el-GR" sz="2000" smtClean="0"/>
              <a:t>Αποθεματικά Κεφάλαια</a:t>
            </a:r>
            <a:r>
              <a:rPr lang="en-US" sz="2000" smtClean="0"/>
              <a:t> (</a:t>
            </a:r>
            <a:r>
              <a:rPr lang="el-GR" sz="2000" smtClean="0"/>
              <a:t>αδιανέμητα κέρδη)</a:t>
            </a:r>
          </a:p>
          <a:p>
            <a:pPr lvl="2" eaLnBrk="1" hangingPunct="1">
              <a:lnSpc>
                <a:spcPct val="80000"/>
              </a:lnSpc>
            </a:pPr>
            <a:r>
              <a:rPr lang="el-GR" sz="2000" smtClean="0"/>
              <a:t>Εκποίηση Περιουσιακών Στοιχείων (μη απαραίτητα)</a:t>
            </a:r>
          </a:p>
          <a:p>
            <a:pPr lvl="2" eaLnBrk="1" hangingPunct="1">
              <a:lnSpc>
                <a:spcPct val="80000"/>
              </a:lnSpc>
              <a:buFontTx/>
              <a:buNone/>
            </a:pPr>
            <a:endParaRPr lang="en-US" sz="2000" smtClean="0"/>
          </a:p>
          <a:p>
            <a:pPr lvl="2" eaLnBrk="1" hangingPunct="1">
              <a:lnSpc>
                <a:spcPct val="80000"/>
              </a:lnSpc>
              <a:buFontTx/>
              <a:buNone/>
            </a:pPr>
            <a:endParaRPr lang="el-GR" sz="2000" smtClean="0"/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l-GR" sz="2000" u="sng" smtClean="0"/>
          </a:p>
        </p:txBody>
      </p:sp>
      <p:pic>
        <p:nvPicPr>
          <p:cNvPr id="6149" name="Picture 4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42863"/>
            <a:ext cx="2124075" cy="457200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C0F5735-420C-4977-80E7-E36008B1D74F}" type="slidenum">
              <a:rPr lang="el-GR"/>
              <a:pPr>
                <a:defRPr/>
              </a:pPr>
              <a:t>5</a:t>
            </a:fld>
            <a:endParaRPr lang="el-GR"/>
          </a:p>
        </p:txBody>
      </p:sp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3838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l-GR" sz="2400" smtClean="0">
                <a:solidFill>
                  <a:srgbClr val="FF0000"/>
                </a:solidFill>
              </a:rPr>
              <a:t>Χρηματοδότηση</a:t>
            </a:r>
            <a:r>
              <a:rPr lang="en-US" sz="2400" smtClean="0">
                <a:solidFill>
                  <a:srgbClr val="FF0000"/>
                </a:solidFill>
              </a:rPr>
              <a:t> </a:t>
            </a:r>
            <a:r>
              <a:rPr lang="el-GR" sz="2400" smtClean="0">
                <a:solidFill>
                  <a:srgbClr val="FF0000"/>
                </a:solidFill>
              </a:rPr>
              <a:t>Νέων Επιχειρήσεων</a:t>
            </a:r>
          </a:p>
        </p:txBody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597025"/>
            <a:ext cx="8497887" cy="4495800"/>
          </a:xfrm>
          <a:ln>
            <a:solidFill>
              <a:schemeClr val="tx1"/>
            </a:solidFill>
          </a:ln>
        </p:spPr>
        <p:txBody>
          <a:bodyPr/>
          <a:lstStyle/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el-GR" sz="2800" u="sng" smtClean="0">
                <a:solidFill>
                  <a:srgbClr val="66FF33"/>
                </a:solidFill>
              </a:rPr>
              <a:t>2. Πηγές &amp; Μορφές Χρηματοδότησης (συν.):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l-GR" sz="2800" smtClean="0"/>
              <a:t>Μορφές (συν.):</a:t>
            </a:r>
          </a:p>
          <a:p>
            <a:pPr lvl="1" eaLnBrk="1" hangingPunct="1">
              <a:lnSpc>
                <a:spcPct val="90000"/>
              </a:lnSpc>
            </a:pPr>
            <a:r>
              <a:rPr lang="el-GR" sz="2400" smtClean="0"/>
              <a:t>Εξωτερικές Πηγές</a:t>
            </a:r>
          </a:p>
          <a:p>
            <a:pPr lvl="2" eaLnBrk="1" hangingPunct="1">
              <a:lnSpc>
                <a:spcPct val="90000"/>
              </a:lnSpc>
            </a:pPr>
            <a:r>
              <a:rPr lang="el-GR" smtClean="0"/>
              <a:t>Τραπεζικό Δάνειο (</a:t>
            </a:r>
            <a:r>
              <a:rPr lang="en-US" smtClean="0"/>
              <a:t>Overdraft, </a:t>
            </a:r>
            <a:r>
              <a:rPr lang="el-GR" smtClean="0"/>
              <a:t>Βραχυπρόθεσμα &amp; Μεσοπρόθεσμα Τοκοχρεωλυτικά Δάνεια)</a:t>
            </a:r>
          </a:p>
          <a:p>
            <a:pPr lvl="2" eaLnBrk="1" hangingPunct="1">
              <a:lnSpc>
                <a:spcPct val="90000"/>
              </a:lnSpc>
            </a:pPr>
            <a:r>
              <a:rPr lang="el-GR" smtClean="0"/>
              <a:t>Τραπεζική Πίστωση (Εγγυητικές Επιστολές, Ενέγγυες Πιστώσεις Εισαγωγών)</a:t>
            </a:r>
          </a:p>
          <a:p>
            <a:pPr lvl="2" eaLnBrk="1" hangingPunct="1">
              <a:lnSpc>
                <a:spcPct val="90000"/>
              </a:lnSpc>
            </a:pPr>
            <a:r>
              <a:rPr lang="el-GR" smtClean="0"/>
              <a:t>Χρηματοδοτική Μίσθωση (</a:t>
            </a:r>
            <a:r>
              <a:rPr lang="en-US" smtClean="0"/>
              <a:t>Leasing</a:t>
            </a:r>
            <a:r>
              <a:rPr lang="el-GR" smtClean="0"/>
              <a:t>)</a:t>
            </a:r>
          </a:p>
          <a:p>
            <a:pPr lvl="2" eaLnBrk="1" hangingPunct="1">
              <a:lnSpc>
                <a:spcPct val="90000"/>
              </a:lnSpc>
            </a:pPr>
            <a:r>
              <a:rPr lang="el-GR" smtClean="0"/>
              <a:t>Πρακτόρευση / Εκχώρηση Απαιτήσεων </a:t>
            </a:r>
            <a:r>
              <a:rPr lang="en-US" smtClean="0"/>
              <a:t>(Factoring)</a:t>
            </a:r>
            <a:endParaRPr lang="el-GR" smtClean="0"/>
          </a:p>
          <a:p>
            <a:pPr lvl="2" eaLnBrk="1" hangingPunct="1">
              <a:lnSpc>
                <a:spcPct val="90000"/>
              </a:lnSpc>
            </a:pPr>
            <a:r>
              <a:rPr lang="el-GR" smtClean="0"/>
              <a:t>Κρατική / Κοινοτική Στήριξη (Αναπτυξιακοί Νόμοι, ΤΕΜΠΜΕ, Προγράμματα Ευρωπαϊκής Ένωσης) </a:t>
            </a:r>
            <a:endParaRPr lang="en-US" smtClean="0"/>
          </a:p>
          <a:p>
            <a:pPr lvl="2" eaLnBrk="1" hangingPunct="1">
              <a:lnSpc>
                <a:spcPct val="90000"/>
              </a:lnSpc>
              <a:buFontTx/>
              <a:buNone/>
            </a:pPr>
            <a:endParaRPr lang="el-GR" smtClean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l-GR" sz="2400" u="sng" smtClean="0"/>
          </a:p>
        </p:txBody>
      </p:sp>
      <p:pic>
        <p:nvPicPr>
          <p:cNvPr id="7173" name="Picture 4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42863"/>
            <a:ext cx="2124075" cy="457200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4232941-6178-4960-BAB7-F2912FD5751F}" type="slidenum">
              <a:rPr lang="el-GR"/>
              <a:pPr>
                <a:defRPr/>
              </a:pPr>
              <a:t>6</a:t>
            </a:fld>
            <a:endParaRPr lang="el-GR"/>
          </a:p>
        </p:txBody>
      </p:sp>
      <p:sp>
        <p:nvSpPr>
          <p:cNvPr id="2867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23838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l-GR" sz="2400" smtClean="0">
                <a:solidFill>
                  <a:srgbClr val="FF0000"/>
                </a:solidFill>
              </a:rPr>
              <a:t>Χρηματοδότηση</a:t>
            </a:r>
            <a:r>
              <a:rPr lang="en-US" sz="2400" smtClean="0">
                <a:solidFill>
                  <a:srgbClr val="FF0000"/>
                </a:solidFill>
              </a:rPr>
              <a:t> </a:t>
            </a:r>
            <a:r>
              <a:rPr lang="el-GR" sz="2400" smtClean="0">
                <a:solidFill>
                  <a:srgbClr val="FF0000"/>
                </a:solidFill>
              </a:rPr>
              <a:t>Νέων Επιχειρήσεων</a:t>
            </a:r>
          </a:p>
        </p:txBody>
      </p:sp>
      <p:sp>
        <p:nvSpPr>
          <p:cNvPr id="8196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597025"/>
            <a:ext cx="8893175" cy="4495800"/>
          </a:xfrm>
          <a:ln>
            <a:solidFill>
              <a:schemeClr val="tx1"/>
            </a:solidFill>
          </a:ln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l-GR" sz="2400" u="sng" smtClean="0">
                <a:solidFill>
                  <a:srgbClr val="66FF33"/>
                </a:solidFill>
              </a:rPr>
              <a:t>2. Πηγές &amp; Μορφές Χρηματοδότησης (συν.):</a:t>
            </a:r>
          </a:p>
          <a:p>
            <a:pPr eaLnBrk="1" hangingPunct="1">
              <a:buFontTx/>
              <a:buNone/>
            </a:pPr>
            <a:r>
              <a:rPr lang="el-GR" sz="2400" smtClean="0">
                <a:solidFill>
                  <a:srgbClr val="FF0000"/>
                </a:solidFill>
              </a:rPr>
              <a:t>Ειδικότερα:</a:t>
            </a:r>
          </a:p>
          <a:p>
            <a:pPr algn="ctr" eaLnBrk="1" hangingPunct="1">
              <a:buFontTx/>
              <a:buNone/>
            </a:pPr>
            <a:r>
              <a:rPr lang="el-GR" sz="2000" u="sng" smtClean="0">
                <a:solidFill>
                  <a:srgbClr val="FF0000"/>
                </a:solidFill>
              </a:rPr>
              <a:t>Χρηματοδοτική Μίσθωση (</a:t>
            </a:r>
            <a:r>
              <a:rPr lang="en-US" sz="2000" u="sng" smtClean="0">
                <a:solidFill>
                  <a:srgbClr val="FF0000"/>
                </a:solidFill>
              </a:rPr>
              <a:t>Leasing)</a:t>
            </a:r>
            <a:endParaRPr lang="el-GR" sz="2000" u="sng" smtClean="0">
              <a:solidFill>
                <a:srgbClr val="FF0000"/>
              </a:solidFill>
            </a:endParaRPr>
          </a:p>
          <a:p>
            <a:pPr eaLnBrk="1" hangingPunct="1">
              <a:buFontTx/>
              <a:buNone/>
            </a:pPr>
            <a:r>
              <a:rPr lang="el-GR" sz="2000" smtClean="0"/>
              <a:t>Το </a:t>
            </a:r>
            <a:r>
              <a:rPr lang="en-US" sz="2000" smtClean="0"/>
              <a:t>Leasing </a:t>
            </a:r>
            <a:r>
              <a:rPr lang="el-GR" sz="2000" smtClean="0"/>
              <a:t>αποτελεί τη μορφή χρηματοδότησης του πάγιου εξοπλισμού,</a:t>
            </a:r>
          </a:p>
          <a:p>
            <a:pPr eaLnBrk="1" hangingPunct="1">
              <a:buFontTx/>
              <a:buNone/>
            </a:pPr>
            <a:r>
              <a:rPr lang="el-GR" sz="2000" smtClean="0"/>
              <a:t>όπου μία εταιρεία μισθώσεων (</a:t>
            </a:r>
            <a:r>
              <a:rPr lang="en-US" sz="2000" smtClean="0"/>
              <a:t>leasing) </a:t>
            </a:r>
            <a:r>
              <a:rPr lang="el-GR" sz="2000" smtClean="0"/>
              <a:t>αγοράζει το πάγιο που υποδεικνύει ο </a:t>
            </a:r>
          </a:p>
          <a:p>
            <a:pPr eaLnBrk="1" hangingPunct="1">
              <a:buFontTx/>
              <a:buNone/>
            </a:pPr>
            <a:r>
              <a:rPr lang="el-GR" sz="2000" smtClean="0"/>
              <a:t>πελάτης (η επιχείρηση) και στη συνέχεια η εταιρεία </a:t>
            </a:r>
            <a:r>
              <a:rPr lang="en-US" sz="2000" smtClean="0"/>
              <a:t>leasing</a:t>
            </a:r>
            <a:r>
              <a:rPr lang="el-GR" sz="2000" smtClean="0"/>
              <a:t> εκμισθώνει το</a:t>
            </a:r>
          </a:p>
          <a:p>
            <a:pPr eaLnBrk="1" hangingPunct="1">
              <a:buFontTx/>
              <a:buNone/>
            </a:pPr>
            <a:r>
              <a:rPr lang="el-GR" sz="2000" smtClean="0"/>
              <a:t>πάγιο στην επιχείρηση έναντι μηνιαίου ή τριμηνιαίου μισθώματος.</a:t>
            </a:r>
          </a:p>
          <a:p>
            <a:pPr eaLnBrk="1" hangingPunct="1">
              <a:buFontTx/>
              <a:buNone/>
            </a:pPr>
            <a:r>
              <a:rPr lang="el-GR" sz="2000" smtClean="0"/>
              <a:t>Επίσης συμφωνείται η εξαγορά ή όχι του παγίου από την επιχείρηση στη</a:t>
            </a:r>
          </a:p>
          <a:p>
            <a:pPr eaLnBrk="1" hangingPunct="1">
              <a:buFontTx/>
              <a:buNone/>
            </a:pPr>
            <a:r>
              <a:rPr lang="el-GR" sz="2000" smtClean="0"/>
              <a:t>λήξη της μίσθωσης σε προσυμφωνημένη αξία. </a:t>
            </a:r>
          </a:p>
          <a:p>
            <a:pPr eaLnBrk="1" hangingPunct="1">
              <a:buFontTx/>
              <a:buNone/>
            </a:pPr>
            <a:r>
              <a:rPr lang="el-GR" sz="2000" smtClean="0"/>
              <a:t>Διέπεται από ειδική νομοθεσία με σημαντικά φορολογικά κίνητρα για την</a:t>
            </a:r>
          </a:p>
          <a:p>
            <a:pPr eaLnBrk="1" hangingPunct="1">
              <a:buFontTx/>
              <a:buNone/>
            </a:pPr>
            <a:r>
              <a:rPr lang="el-GR" sz="2000" smtClean="0"/>
              <a:t>επιχείρηση</a:t>
            </a:r>
          </a:p>
        </p:txBody>
      </p:sp>
      <p:pic>
        <p:nvPicPr>
          <p:cNvPr id="8197" name="Picture 4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42863"/>
            <a:ext cx="2124075" cy="457200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86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81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81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819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819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819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819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819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819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819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819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819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4" grpId="0"/>
      <p:bldP spid="8196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033DFB4-7D5C-476F-A192-5ACABDD233B9}" type="slidenum">
              <a:rPr lang="el-GR"/>
              <a:pPr>
                <a:defRPr/>
              </a:pPr>
              <a:t>7</a:t>
            </a:fld>
            <a:endParaRPr lang="el-GR"/>
          </a:p>
        </p:txBody>
      </p:sp>
      <p:sp>
        <p:nvSpPr>
          <p:cNvPr id="2867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23838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l-GR" sz="2400" smtClean="0">
                <a:solidFill>
                  <a:srgbClr val="FF0000"/>
                </a:solidFill>
              </a:rPr>
              <a:t>Χρηματοδότηση</a:t>
            </a:r>
            <a:r>
              <a:rPr lang="en-US" sz="2400" smtClean="0">
                <a:solidFill>
                  <a:srgbClr val="FF0000"/>
                </a:solidFill>
              </a:rPr>
              <a:t> </a:t>
            </a:r>
            <a:r>
              <a:rPr lang="el-GR" sz="2400" smtClean="0">
                <a:solidFill>
                  <a:srgbClr val="FF0000"/>
                </a:solidFill>
              </a:rPr>
              <a:t>Νέων Επιχειρήσεων</a:t>
            </a:r>
          </a:p>
        </p:txBody>
      </p:sp>
      <p:sp>
        <p:nvSpPr>
          <p:cNvPr id="9220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95288" y="1597025"/>
            <a:ext cx="8497887" cy="4495800"/>
          </a:xfrm>
          <a:ln>
            <a:solidFill>
              <a:schemeClr val="tx1"/>
            </a:solidFill>
          </a:ln>
        </p:spPr>
        <p:txBody>
          <a:bodyPr/>
          <a:lstStyle/>
          <a:p>
            <a:pPr marL="609600" indent="-609600" algn="ctr" eaLnBrk="1" hangingPunct="1">
              <a:lnSpc>
                <a:spcPct val="90000"/>
              </a:lnSpc>
              <a:buFontTx/>
              <a:buNone/>
            </a:pPr>
            <a:r>
              <a:rPr lang="el-GR" sz="2400" u="sng" smtClean="0">
                <a:solidFill>
                  <a:srgbClr val="66FF33"/>
                </a:solidFill>
              </a:rPr>
              <a:t>2. Πηγές &amp; Μορφές Χρηματοδότησης (συν.):</a:t>
            </a:r>
          </a:p>
          <a:p>
            <a:pPr marL="609600" indent="-609600" algn="ctr" eaLnBrk="1" hangingPunct="1">
              <a:lnSpc>
                <a:spcPct val="90000"/>
              </a:lnSpc>
              <a:buFontTx/>
              <a:buNone/>
            </a:pPr>
            <a:r>
              <a:rPr lang="el-GR" smtClean="0"/>
              <a:t> </a:t>
            </a:r>
            <a:r>
              <a:rPr lang="el-GR" sz="2400" u="sng" smtClean="0">
                <a:solidFill>
                  <a:srgbClr val="FF0000"/>
                </a:solidFill>
              </a:rPr>
              <a:t>Χρηματοδοτική Μίσθωση (</a:t>
            </a:r>
            <a:r>
              <a:rPr lang="en-US" sz="2400" u="sng" smtClean="0">
                <a:solidFill>
                  <a:srgbClr val="FF0000"/>
                </a:solidFill>
              </a:rPr>
              <a:t>Leasing)</a:t>
            </a:r>
            <a:r>
              <a:rPr lang="el-GR" sz="2400" u="sng" smtClean="0">
                <a:solidFill>
                  <a:srgbClr val="FF0000"/>
                </a:solidFill>
              </a:rPr>
              <a:t> (συν.)</a:t>
            </a:r>
            <a:r>
              <a:rPr lang="el-GR" sz="2400" smtClean="0"/>
              <a:t> </a:t>
            </a:r>
            <a:endParaRPr lang="el-GR" sz="2400" u="sng" smtClean="0"/>
          </a:p>
          <a:p>
            <a:pPr marL="609600" indent="-609600" algn="ctr" eaLnBrk="1" hangingPunct="1">
              <a:lnSpc>
                <a:spcPct val="90000"/>
              </a:lnSpc>
              <a:buFontTx/>
              <a:buNone/>
            </a:pPr>
            <a:r>
              <a:rPr lang="el-GR" sz="2400" u="sng" smtClean="0">
                <a:solidFill>
                  <a:srgbClr val="FF0000"/>
                </a:solidFill>
              </a:rPr>
              <a:t>Προϊόντα </a:t>
            </a:r>
            <a:r>
              <a:rPr lang="en-US" sz="2400" u="sng" smtClean="0">
                <a:solidFill>
                  <a:srgbClr val="FF0000"/>
                </a:solidFill>
              </a:rPr>
              <a:t>Leasing:</a:t>
            </a:r>
          </a:p>
          <a:p>
            <a:pPr marL="1371600" lvl="2" indent="-457200" eaLnBrk="1" hangingPunct="1">
              <a:lnSpc>
                <a:spcPct val="90000"/>
              </a:lnSpc>
            </a:pPr>
            <a:r>
              <a:rPr lang="en-US" smtClean="0"/>
              <a:t>Financial Leasing (</a:t>
            </a:r>
            <a:r>
              <a:rPr lang="el-GR" smtClean="0"/>
              <a:t>κλασσική)</a:t>
            </a:r>
          </a:p>
          <a:p>
            <a:pPr marL="1752600" lvl="3" indent="-381000" eaLnBrk="1" hangingPunct="1">
              <a:lnSpc>
                <a:spcPct val="90000"/>
              </a:lnSpc>
              <a:buFontTx/>
              <a:buAutoNum type="arabicPeriod"/>
            </a:pPr>
            <a:r>
              <a:rPr lang="en-US" sz="2400" smtClean="0"/>
              <a:t>Leasing </a:t>
            </a:r>
            <a:r>
              <a:rPr lang="el-GR" sz="2400" smtClean="0"/>
              <a:t>Παγίου Εξοπλισμού</a:t>
            </a:r>
          </a:p>
          <a:p>
            <a:pPr marL="1752600" lvl="3" indent="-381000" eaLnBrk="1" hangingPunct="1">
              <a:lnSpc>
                <a:spcPct val="90000"/>
              </a:lnSpc>
              <a:buFontTx/>
              <a:buAutoNum type="arabicPeriod"/>
            </a:pPr>
            <a:r>
              <a:rPr lang="en-US" sz="2400" smtClean="0"/>
              <a:t>Leasing </a:t>
            </a:r>
            <a:r>
              <a:rPr lang="el-GR" sz="2400" smtClean="0"/>
              <a:t>Ακινήτων</a:t>
            </a:r>
          </a:p>
          <a:p>
            <a:pPr marL="1752600" lvl="3" indent="-381000" eaLnBrk="1" hangingPunct="1">
              <a:lnSpc>
                <a:spcPct val="90000"/>
              </a:lnSpc>
              <a:buFontTx/>
              <a:buAutoNum type="arabicPeriod"/>
            </a:pPr>
            <a:r>
              <a:rPr lang="en-US" sz="2400" smtClean="0"/>
              <a:t>Sale &amp; Lease Back </a:t>
            </a:r>
            <a:r>
              <a:rPr lang="el-GR" sz="2400" smtClean="0"/>
              <a:t>Ακινήτων </a:t>
            </a:r>
          </a:p>
          <a:p>
            <a:pPr marL="1752600" lvl="3" indent="-381000" eaLnBrk="1" hangingPunct="1">
              <a:lnSpc>
                <a:spcPct val="90000"/>
              </a:lnSpc>
              <a:buFontTx/>
              <a:buAutoNum type="arabicPeriod"/>
            </a:pPr>
            <a:r>
              <a:rPr lang="en-US" sz="2400" smtClean="0"/>
              <a:t>Sale &amp; Lease Back </a:t>
            </a:r>
            <a:r>
              <a:rPr lang="el-GR" sz="2400" smtClean="0"/>
              <a:t>Εξοπλισμού</a:t>
            </a:r>
          </a:p>
          <a:p>
            <a:pPr marL="1371600" lvl="2" indent="-457200" eaLnBrk="1" hangingPunct="1">
              <a:lnSpc>
                <a:spcPct val="90000"/>
              </a:lnSpc>
            </a:pPr>
            <a:r>
              <a:rPr lang="en-US" smtClean="0"/>
              <a:t>Operating Leasing (</a:t>
            </a:r>
            <a:r>
              <a:rPr lang="el-GR" smtClean="0"/>
              <a:t>Λειτουργική Μίσθωση)</a:t>
            </a:r>
          </a:p>
          <a:p>
            <a:pPr marL="1371600" lvl="2" indent="-457200" eaLnBrk="1" hangingPunct="1">
              <a:lnSpc>
                <a:spcPct val="90000"/>
              </a:lnSpc>
              <a:buFontTx/>
              <a:buNone/>
            </a:pPr>
            <a:r>
              <a:rPr lang="el-GR" smtClean="0"/>
              <a:t>	(αφορά κυρίως αυτοκίνητα)</a:t>
            </a:r>
          </a:p>
          <a:p>
            <a:pPr marL="1371600" lvl="2" indent="-457200" eaLnBrk="1" hangingPunct="1">
              <a:lnSpc>
                <a:spcPct val="90000"/>
              </a:lnSpc>
            </a:pPr>
            <a:endParaRPr lang="el-GR" smtClean="0"/>
          </a:p>
          <a:p>
            <a:pPr marL="1371600" lvl="2" indent="-457200" eaLnBrk="1" hangingPunct="1">
              <a:lnSpc>
                <a:spcPct val="90000"/>
              </a:lnSpc>
            </a:pPr>
            <a:endParaRPr lang="el-GR" smtClean="0"/>
          </a:p>
          <a:p>
            <a:pPr marL="609600" indent="-609600" eaLnBrk="1" hangingPunct="1">
              <a:lnSpc>
                <a:spcPct val="90000"/>
              </a:lnSpc>
              <a:buFontTx/>
              <a:buNone/>
            </a:pPr>
            <a:endParaRPr lang="el-GR" sz="2400" u="sng" smtClean="0"/>
          </a:p>
        </p:txBody>
      </p:sp>
      <p:pic>
        <p:nvPicPr>
          <p:cNvPr id="9221" name="Picture 4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42863"/>
            <a:ext cx="2124075" cy="457200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86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92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92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92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92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922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922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922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922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922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922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4" grpId="0"/>
      <p:bldP spid="9220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E16711D-CB0D-4C3D-AC43-5BF113F3F3C4}" type="slidenum">
              <a:rPr lang="el-GR"/>
              <a:pPr>
                <a:defRPr/>
              </a:pPr>
              <a:t>8</a:t>
            </a:fld>
            <a:endParaRPr lang="el-GR"/>
          </a:p>
        </p:txBody>
      </p:sp>
      <p:sp>
        <p:nvSpPr>
          <p:cNvPr id="2867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23838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l-GR" sz="2400" smtClean="0">
                <a:solidFill>
                  <a:srgbClr val="FF0000"/>
                </a:solidFill>
              </a:rPr>
              <a:t>Χρηματοδότηση</a:t>
            </a:r>
            <a:r>
              <a:rPr lang="en-US" sz="2400" smtClean="0">
                <a:solidFill>
                  <a:srgbClr val="FF0000"/>
                </a:solidFill>
              </a:rPr>
              <a:t> </a:t>
            </a:r>
            <a:r>
              <a:rPr lang="el-GR" sz="2400" smtClean="0">
                <a:solidFill>
                  <a:srgbClr val="FF0000"/>
                </a:solidFill>
              </a:rPr>
              <a:t>Νέων Επιχειρήσεων</a:t>
            </a:r>
          </a:p>
        </p:txBody>
      </p:sp>
      <p:sp>
        <p:nvSpPr>
          <p:cNvPr id="10244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95288" y="1597025"/>
            <a:ext cx="8497887" cy="4495800"/>
          </a:xfrm>
          <a:ln>
            <a:solidFill>
              <a:schemeClr val="tx1"/>
            </a:solidFill>
          </a:ln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l-GR" sz="2400" u="sng" smtClean="0">
                <a:solidFill>
                  <a:srgbClr val="66FF33"/>
                </a:solidFill>
              </a:rPr>
              <a:t>2. Πηγές &amp; Μορφές Χρηματοδότησης (συν.):</a:t>
            </a:r>
          </a:p>
          <a:p>
            <a:pPr eaLnBrk="1" hangingPunct="1">
              <a:buFontTx/>
              <a:buNone/>
            </a:pPr>
            <a:r>
              <a:rPr lang="el-GR" sz="2400" smtClean="0"/>
              <a:t> </a:t>
            </a:r>
            <a:r>
              <a:rPr lang="el-GR" sz="2400" smtClean="0">
                <a:solidFill>
                  <a:srgbClr val="FF0000"/>
                </a:solidFill>
              </a:rPr>
              <a:t>Ειδικότερα:</a:t>
            </a:r>
          </a:p>
          <a:p>
            <a:pPr algn="ctr" eaLnBrk="1" hangingPunct="1">
              <a:buFontTx/>
              <a:buNone/>
            </a:pPr>
            <a:r>
              <a:rPr lang="el-GR" sz="2400" u="sng" smtClean="0">
                <a:solidFill>
                  <a:srgbClr val="FF0000"/>
                </a:solidFill>
              </a:rPr>
              <a:t>Πρακτόρευση Επιχειρηματικών Απαιτήσεων (</a:t>
            </a:r>
            <a:r>
              <a:rPr lang="en-US" sz="2400" u="sng" smtClean="0">
                <a:solidFill>
                  <a:srgbClr val="FF0000"/>
                </a:solidFill>
              </a:rPr>
              <a:t>Factoring)</a:t>
            </a:r>
          </a:p>
          <a:p>
            <a:pPr algn="ctr" eaLnBrk="1" hangingPunct="1">
              <a:buFontTx/>
              <a:buNone/>
            </a:pPr>
            <a:endParaRPr lang="el-GR" sz="2400" u="sng" smtClean="0"/>
          </a:p>
          <a:p>
            <a:pPr eaLnBrk="1" hangingPunct="1">
              <a:buFontTx/>
              <a:buNone/>
            </a:pPr>
            <a:r>
              <a:rPr lang="el-GR" sz="2400" smtClean="0"/>
              <a:t>Μια σχετικά νέα τραπεζική υπηρεσία η οποία</a:t>
            </a:r>
            <a:r>
              <a:rPr lang="en-US" sz="2400" smtClean="0"/>
              <a:t> </a:t>
            </a:r>
            <a:r>
              <a:rPr lang="el-GR" sz="2400" smtClean="0"/>
              <a:t>αποτελεί</a:t>
            </a:r>
            <a:endParaRPr lang="en-US" sz="2400" smtClean="0"/>
          </a:p>
          <a:p>
            <a:pPr eaLnBrk="1" hangingPunct="1">
              <a:buFontTx/>
              <a:buNone/>
            </a:pPr>
            <a:r>
              <a:rPr lang="el-GR" sz="2400" smtClean="0"/>
              <a:t>εναλλακτική λύση κάλυψης αναγκών κεφαλαίου κίνησης</a:t>
            </a:r>
            <a:endParaRPr lang="en-US" sz="2400" smtClean="0"/>
          </a:p>
          <a:p>
            <a:pPr eaLnBrk="1" hangingPunct="1">
              <a:buFontTx/>
              <a:buNone/>
            </a:pPr>
            <a:r>
              <a:rPr lang="el-GR" sz="2400" smtClean="0"/>
              <a:t>μέσω της εκχώρησης των απαιτήσεων (τιμολογίων) της</a:t>
            </a:r>
            <a:endParaRPr lang="en-US" sz="2400" smtClean="0"/>
          </a:p>
          <a:p>
            <a:pPr eaLnBrk="1" hangingPunct="1">
              <a:buFontTx/>
              <a:buNone/>
            </a:pPr>
            <a:r>
              <a:rPr lang="el-GR" sz="2400" smtClean="0"/>
              <a:t>επιχείρησης από τους πελάτες της στην εταιρεία </a:t>
            </a:r>
            <a:r>
              <a:rPr lang="en-US" sz="2400" smtClean="0"/>
              <a:t>Factoring</a:t>
            </a:r>
          </a:p>
          <a:p>
            <a:pPr lvl="2" eaLnBrk="1" hangingPunct="1">
              <a:buFontTx/>
              <a:buNone/>
            </a:pPr>
            <a:endParaRPr lang="el-GR" smtClean="0"/>
          </a:p>
          <a:p>
            <a:pPr eaLnBrk="1" hangingPunct="1">
              <a:buFontTx/>
              <a:buNone/>
            </a:pPr>
            <a:endParaRPr lang="el-GR" sz="2400" u="sng" smtClean="0"/>
          </a:p>
        </p:txBody>
      </p:sp>
      <p:pic>
        <p:nvPicPr>
          <p:cNvPr id="10245" name="Picture 4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42863"/>
            <a:ext cx="2124075" cy="457200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86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02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02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02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024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024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024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1024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4" grpId="0"/>
      <p:bldP spid="10244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BCB7FDD-A66C-4149-BF4F-D58C64FFF3E9}" type="slidenum">
              <a:rPr lang="el-GR"/>
              <a:pPr>
                <a:defRPr/>
              </a:pPr>
              <a:t>9</a:t>
            </a:fld>
            <a:endParaRPr lang="el-GR"/>
          </a:p>
        </p:txBody>
      </p:sp>
      <p:sp>
        <p:nvSpPr>
          <p:cNvPr id="2867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23838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l-GR" sz="2400" smtClean="0">
                <a:solidFill>
                  <a:srgbClr val="FF0000"/>
                </a:solidFill>
              </a:rPr>
              <a:t>Χρηματοδότηση</a:t>
            </a:r>
            <a:r>
              <a:rPr lang="en-US" sz="2400" smtClean="0">
                <a:solidFill>
                  <a:srgbClr val="FF0000"/>
                </a:solidFill>
              </a:rPr>
              <a:t> </a:t>
            </a:r>
            <a:r>
              <a:rPr lang="el-GR" sz="2400" smtClean="0">
                <a:solidFill>
                  <a:srgbClr val="FF0000"/>
                </a:solidFill>
              </a:rPr>
              <a:t>Νέων Επιχειρήσεων</a:t>
            </a:r>
          </a:p>
        </p:txBody>
      </p:sp>
      <p:sp>
        <p:nvSpPr>
          <p:cNvPr id="11268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95288" y="1597025"/>
            <a:ext cx="8497887" cy="4495800"/>
          </a:xfrm>
          <a:ln>
            <a:solidFill>
              <a:schemeClr val="tx1"/>
            </a:solidFill>
          </a:ln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l-GR" sz="2400" u="sng" smtClean="0">
                <a:solidFill>
                  <a:srgbClr val="66FF33"/>
                </a:solidFill>
              </a:rPr>
              <a:t>2. Πηγές &amp; Μορφές Χρηματοδότησης (συν.):</a:t>
            </a:r>
          </a:p>
          <a:p>
            <a:pPr eaLnBrk="1" hangingPunct="1">
              <a:buFontTx/>
              <a:buNone/>
            </a:pPr>
            <a:r>
              <a:rPr lang="el-GR" sz="2400" smtClean="0"/>
              <a:t> </a:t>
            </a:r>
            <a:r>
              <a:rPr lang="el-GR" sz="2400" u="sng" smtClean="0">
                <a:solidFill>
                  <a:srgbClr val="FF0000"/>
                </a:solidFill>
              </a:rPr>
              <a:t>Πρακτόρευση Επιχειρηματικών Απαιτήσεων </a:t>
            </a:r>
          </a:p>
          <a:p>
            <a:pPr algn="ctr" eaLnBrk="1" hangingPunct="1">
              <a:buFontTx/>
              <a:buNone/>
            </a:pPr>
            <a:r>
              <a:rPr lang="el-GR" sz="2400" u="sng" smtClean="0">
                <a:solidFill>
                  <a:srgbClr val="FF0000"/>
                </a:solidFill>
              </a:rPr>
              <a:t>(</a:t>
            </a:r>
            <a:r>
              <a:rPr lang="en-US" sz="2400" u="sng" smtClean="0">
                <a:solidFill>
                  <a:srgbClr val="FF0000"/>
                </a:solidFill>
              </a:rPr>
              <a:t>Factoring)</a:t>
            </a:r>
            <a:r>
              <a:rPr lang="el-GR" sz="2400" u="sng" smtClean="0">
                <a:solidFill>
                  <a:srgbClr val="FF0000"/>
                </a:solidFill>
              </a:rPr>
              <a:t> (συν.):</a:t>
            </a:r>
            <a:endParaRPr lang="en-US" sz="2400" u="sng" smtClean="0">
              <a:solidFill>
                <a:srgbClr val="FF0000"/>
              </a:solidFill>
            </a:endParaRPr>
          </a:p>
          <a:p>
            <a:pPr algn="ctr" eaLnBrk="1" hangingPunct="1">
              <a:buFontTx/>
              <a:buNone/>
            </a:pPr>
            <a:endParaRPr lang="el-GR" sz="2400" u="sng" smtClean="0">
              <a:solidFill>
                <a:srgbClr val="FF0000"/>
              </a:solidFill>
            </a:endParaRPr>
          </a:p>
          <a:p>
            <a:pPr algn="ctr" eaLnBrk="1" hangingPunct="1">
              <a:buFontTx/>
              <a:buNone/>
            </a:pPr>
            <a:r>
              <a:rPr lang="el-GR" sz="2400" u="sng" smtClean="0">
                <a:solidFill>
                  <a:srgbClr val="FF0000"/>
                </a:solidFill>
              </a:rPr>
              <a:t>Προσφερόμενες Υπηρεσίες</a:t>
            </a:r>
            <a:endParaRPr lang="el-GR" sz="2400" smtClean="0">
              <a:solidFill>
                <a:srgbClr val="FF0000"/>
              </a:solidFill>
            </a:endParaRPr>
          </a:p>
          <a:p>
            <a:pPr eaLnBrk="1" hangingPunct="1"/>
            <a:r>
              <a:rPr lang="el-GR" sz="2400" smtClean="0"/>
              <a:t>Προεξόφληση Απαιτήσεων (70-90%)</a:t>
            </a:r>
          </a:p>
          <a:p>
            <a:pPr eaLnBrk="1" hangingPunct="1"/>
            <a:r>
              <a:rPr lang="el-GR" sz="2400" smtClean="0"/>
              <a:t>Λογιστική Παρακολούθηση &amp; Αξιολόγηση Πελατών</a:t>
            </a:r>
          </a:p>
          <a:p>
            <a:pPr eaLnBrk="1" hangingPunct="1"/>
            <a:r>
              <a:rPr lang="el-GR" sz="2400" smtClean="0"/>
              <a:t>Είσπραξη Απαιτήσεων</a:t>
            </a:r>
          </a:p>
          <a:p>
            <a:pPr eaLnBrk="1" hangingPunct="1"/>
            <a:r>
              <a:rPr lang="el-GR" sz="2400" smtClean="0"/>
              <a:t>Κάλυψη Πιστωτικού Κινδύνου Μη Πληρωμής Απαιτήσεων</a:t>
            </a:r>
          </a:p>
          <a:p>
            <a:pPr eaLnBrk="1" hangingPunct="1"/>
            <a:endParaRPr lang="en-US" sz="2400" smtClean="0"/>
          </a:p>
          <a:p>
            <a:pPr lvl="2" eaLnBrk="1" hangingPunct="1">
              <a:buFontTx/>
              <a:buNone/>
            </a:pPr>
            <a:endParaRPr lang="el-GR" smtClean="0"/>
          </a:p>
          <a:p>
            <a:pPr eaLnBrk="1" hangingPunct="1">
              <a:buFontTx/>
              <a:buNone/>
            </a:pPr>
            <a:endParaRPr lang="el-GR" sz="2400" u="sng" smtClean="0"/>
          </a:p>
        </p:txBody>
      </p:sp>
      <p:pic>
        <p:nvPicPr>
          <p:cNvPr id="11269" name="Picture 4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42863"/>
            <a:ext cx="2124075" cy="457200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86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12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126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12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126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126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126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1126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1126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4" grpId="0"/>
      <p:bldP spid="11268" grpId="0" build="p"/>
    </p:bldLst>
  </p:timing>
</p:sld>
</file>

<file path=ppt/theme/theme1.xml><?xml version="1.0" encoding="utf-8"?>
<a:theme xmlns:a="http://schemas.openxmlformats.org/drawingml/2006/main" name="Mountain Top">
  <a:themeElements>
    <a:clrScheme name="Mountain Top 5">
      <a:dk1>
        <a:srgbClr val="463416"/>
      </a:dk1>
      <a:lt1>
        <a:srgbClr val="FFFFFF"/>
      </a:lt1>
      <a:dk2>
        <a:srgbClr val="003399"/>
      </a:dk2>
      <a:lt2>
        <a:srgbClr val="E3E3FF"/>
      </a:lt2>
      <a:accent1>
        <a:srgbClr val="3399FF"/>
      </a:accent1>
      <a:accent2>
        <a:srgbClr val="33CCCC"/>
      </a:accent2>
      <a:accent3>
        <a:srgbClr val="AAADCA"/>
      </a:accent3>
      <a:accent4>
        <a:srgbClr val="DADADA"/>
      </a:accent4>
      <a:accent5>
        <a:srgbClr val="ADCAFF"/>
      </a:accent5>
      <a:accent6>
        <a:srgbClr val="2DB9B9"/>
      </a:accent6>
      <a:hlink>
        <a:srgbClr val="00FFCC"/>
      </a:hlink>
      <a:folHlink>
        <a:srgbClr val="808000"/>
      </a:folHlink>
    </a:clrScheme>
    <a:fontScheme name="Mountain Top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l-GR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l-GR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Mountain Top 1">
        <a:dk1>
          <a:srgbClr val="4C3A1C"/>
        </a:dk1>
        <a:lt1>
          <a:srgbClr val="FFFFFF"/>
        </a:lt1>
        <a:dk2>
          <a:srgbClr val="993300"/>
        </a:dk2>
        <a:lt2>
          <a:srgbClr val="CCAA00"/>
        </a:lt2>
        <a:accent1>
          <a:srgbClr val="FF3300"/>
        </a:accent1>
        <a:accent2>
          <a:srgbClr val="9E6600"/>
        </a:accent2>
        <a:accent3>
          <a:srgbClr val="CAADAA"/>
        </a:accent3>
        <a:accent4>
          <a:srgbClr val="DADADA"/>
        </a:accent4>
        <a:accent5>
          <a:srgbClr val="FFADAA"/>
        </a:accent5>
        <a:accent6>
          <a:srgbClr val="8F5C00"/>
        </a:accent6>
        <a:hlink>
          <a:srgbClr val="FFCC00"/>
        </a:hlink>
        <a:folHlink>
          <a:srgbClr val="F7DC9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2">
        <a:dk1>
          <a:srgbClr val="3D0058"/>
        </a:dk1>
        <a:lt1>
          <a:srgbClr val="FFFFFF"/>
        </a:lt1>
        <a:dk2>
          <a:srgbClr val="9188B0"/>
        </a:dk2>
        <a:lt2>
          <a:srgbClr val="DDE0DC"/>
        </a:lt2>
        <a:accent1>
          <a:srgbClr val="FFCC00"/>
        </a:accent1>
        <a:accent2>
          <a:srgbClr val="4C3D78"/>
        </a:accent2>
        <a:accent3>
          <a:srgbClr val="C7C3D4"/>
        </a:accent3>
        <a:accent4>
          <a:srgbClr val="DADADA"/>
        </a:accent4>
        <a:accent5>
          <a:srgbClr val="FFE2AA"/>
        </a:accent5>
        <a:accent6>
          <a:srgbClr val="44366C"/>
        </a:accent6>
        <a:hlink>
          <a:srgbClr val="743D78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3">
        <a:dk1>
          <a:srgbClr val="10104C"/>
        </a:dk1>
        <a:lt1>
          <a:srgbClr val="FFFFFF"/>
        </a:lt1>
        <a:dk2>
          <a:srgbClr val="003366"/>
        </a:dk2>
        <a:lt2>
          <a:srgbClr val="C6CCD4"/>
        </a:lt2>
        <a:accent1>
          <a:srgbClr val="33CCFF"/>
        </a:accent1>
        <a:accent2>
          <a:srgbClr val="5B5B8D"/>
        </a:accent2>
        <a:accent3>
          <a:srgbClr val="AAADB8"/>
        </a:accent3>
        <a:accent4>
          <a:srgbClr val="DADADA"/>
        </a:accent4>
        <a:accent5>
          <a:srgbClr val="ADE2FF"/>
        </a:accent5>
        <a:accent6>
          <a:srgbClr val="52527F"/>
        </a:accent6>
        <a:hlink>
          <a:srgbClr val="4529AB"/>
        </a:hlink>
        <a:folHlink>
          <a:srgbClr val="00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4">
        <a:dk1>
          <a:srgbClr val="B0C8CA"/>
        </a:dk1>
        <a:lt1>
          <a:srgbClr val="FFFFFF"/>
        </a:lt1>
        <a:dk2>
          <a:srgbClr val="000099"/>
        </a:dk2>
        <a:lt2>
          <a:srgbClr val="FFFFFF"/>
        </a:lt2>
        <a:accent1>
          <a:srgbClr val="89C4FF"/>
        </a:accent1>
        <a:accent2>
          <a:srgbClr val="00008C"/>
        </a:accent2>
        <a:accent3>
          <a:srgbClr val="AAAACA"/>
        </a:accent3>
        <a:accent4>
          <a:srgbClr val="DADADA"/>
        </a:accent4>
        <a:accent5>
          <a:srgbClr val="C4DEFF"/>
        </a:accent5>
        <a:accent6>
          <a:srgbClr val="00007E"/>
        </a:accent6>
        <a:hlink>
          <a:srgbClr val="6666FF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5">
        <a:dk1>
          <a:srgbClr val="463416"/>
        </a:dk1>
        <a:lt1>
          <a:srgbClr val="FFFFFF"/>
        </a:lt1>
        <a:dk2>
          <a:srgbClr val="003399"/>
        </a:dk2>
        <a:lt2>
          <a:srgbClr val="E3E3FF"/>
        </a:lt2>
        <a:accent1>
          <a:srgbClr val="3399FF"/>
        </a:accent1>
        <a:accent2>
          <a:srgbClr val="33CCCC"/>
        </a:accent2>
        <a:accent3>
          <a:srgbClr val="AAADCA"/>
        </a:accent3>
        <a:accent4>
          <a:srgbClr val="DADADA"/>
        </a:accent4>
        <a:accent5>
          <a:srgbClr val="ADCAFF"/>
        </a:accent5>
        <a:accent6>
          <a:srgbClr val="2DB9B9"/>
        </a:accent6>
        <a:hlink>
          <a:srgbClr val="00FFCC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6">
        <a:dk1>
          <a:srgbClr val="809296"/>
        </a:dk1>
        <a:lt1>
          <a:srgbClr val="FFFFFF"/>
        </a:lt1>
        <a:dk2>
          <a:srgbClr val="6699FF"/>
        </a:dk2>
        <a:lt2>
          <a:srgbClr val="B3EDFF"/>
        </a:lt2>
        <a:accent1>
          <a:srgbClr val="FF9933"/>
        </a:accent1>
        <a:accent2>
          <a:srgbClr val="FFAA99"/>
        </a:accent2>
        <a:accent3>
          <a:srgbClr val="B8CAFF"/>
        </a:accent3>
        <a:accent4>
          <a:srgbClr val="DADADA"/>
        </a:accent4>
        <a:accent5>
          <a:srgbClr val="FFCAAD"/>
        </a:accent5>
        <a:accent6>
          <a:srgbClr val="E79A8A"/>
        </a:accent6>
        <a:hlink>
          <a:srgbClr val="FFCFAB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7">
        <a:dk1>
          <a:srgbClr val="006666"/>
        </a:dk1>
        <a:lt1>
          <a:srgbClr val="FFFFFF"/>
        </a:lt1>
        <a:dk2>
          <a:srgbClr val="85D1E3"/>
        </a:dk2>
        <a:lt2>
          <a:srgbClr val="CCFFFF"/>
        </a:lt2>
        <a:accent1>
          <a:srgbClr val="FFCC00"/>
        </a:accent1>
        <a:accent2>
          <a:srgbClr val="00CC99"/>
        </a:accent2>
        <a:accent3>
          <a:srgbClr val="C2E5EF"/>
        </a:accent3>
        <a:accent4>
          <a:srgbClr val="DADADA"/>
        </a:accent4>
        <a:accent5>
          <a:srgbClr val="FFE2AA"/>
        </a:accent5>
        <a:accent6>
          <a:srgbClr val="00B98A"/>
        </a:accent6>
        <a:hlink>
          <a:srgbClr val="0099FF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8">
        <a:dk1>
          <a:srgbClr val="404B3D"/>
        </a:dk1>
        <a:lt1>
          <a:srgbClr val="FFFFFF"/>
        </a:lt1>
        <a:dk2>
          <a:srgbClr val="A7A491"/>
        </a:dk2>
        <a:lt2>
          <a:srgbClr val="CCD0CA"/>
        </a:lt2>
        <a:accent1>
          <a:srgbClr val="33CCCC"/>
        </a:accent1>
        <a:accent2>
          <a:srgbClr val="004E4C"/>
        </a:accent2>
        <a:accent3>
          <a:srgbClr val="D0CFC7"/>
        </a:accent3>
        <a:accent4>
          <a:srgbClr val="DADADA"/>
        </a:accent4>
        <a:accent5>
          <a:srgbClr val="ADE2E2"/>
        </a:accent5>
        <a:accent6>
          <a:srgbClr val="004644"/>
        </a:accent6>
        <a:hlink>
          <a:srgbClr val="477781"/>
        </a:hlink>
        <a:folHlink>
          <a:srgbClr val="85CC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9">
        <a:dk1>
          <a:srgbClr val="000000"/>
        </a:dk1>
        <a:lt1>
          <a:srgbClr val="FFFFFF"/>
        </a:lt1>
        <a:dk2>
          <a:srgbClr val="FFFFAF"/>
        </a:dk2>
        <a:lt2>
          <a:srgbClr val="676597"/>
        </a:lt2>
        <a:accent1>
          <a:srgbClr val="66CCFF"/>
        </a:accent1>
        <a:accent2>
          <a:srgbClr val="CCECFF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B9D6E7"/>
        </a:accent6>
        <a:hlink>
          <a:srgbClr val="6600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1551</TotalTime>
  <Words>2780</Words>
  <Application>Microsoft Office PowerPoint</Application>
  <PresentationFormat>On-screen Show (4:3)</PresentationFormat>
  <Paragraphs>607</Paragraphs>
  <Slides>39</Slides>
  <Notes>17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39</vt:i4>
      </vt:variant>
    </vt:vector>
  </HeadingPairs>
  <TitlesOfParts>
    <vt:vector size="42" baseType="lpstr">
      <vt:lpstr>Arial</vt:lpstr>
      <vt:lpstr>Wingdings</vt:lpstr>
      <vt:lpstr>Mountain Top</vt:lpstr>
      <vt:lpstr>Χρηματοδότηση Νέων Επιχειρήσεων</vt:lpstr>
      <vt:lpstr>Χρηματοδότηση Νέων Επιχειρήσεων</vt:lpstr>
      <vt:lpstr>Χρηματοδότηση Νέων Επιχειρήσεων</vt:lpstr>
      <vt:lpstr>Χρηματοδότηση Νέων Επιχειρήσεων</vt:lpstr>
      <vt:lpstr>Χρηματοδότηση Νέων Επιχειρήσεων</vt:lpstr>
      <vt:lpstr>Χρηματοδότηση Νέων Επιχειρήσεων</vt:lpstr>
      <vt:lpstr>Χρηματοδότηση Νέων Επιχειρήσεων</vt:lpstr>
      <vt:lpstr>Χρηματοδότηση Νέων Επιχειρήσεων</vt:lpstr>
      <vt:lpstr>Χρηματοδότηση Νέων Επιχειρήσεων</vt:lpstr>
      <vt:lpstr>Χρηματοδότηση Νέων Επιχειρήσεων</vt:lpstr>
      <vt:lpstr>Χρηματοδότηση Νέων Επιχειρήσεων</vt:lpstr>
      <vt:lpstr>Χρηματοδότηση Νέων Επιχειρήσεων</vt:lpstr>
      <vt:lpstr>Χρηματοδότηση Νέων Επιχειρήσεων</vt:lpstr>
      <vt:lpstr>Χρηματοδότηση Νέων Επιχειρήσεων</vt:lpstr>
      <vt:lpstr>Χρηματοδότηση Νέων Επιχειρήσεων</vt:lpstr>
      <vt:lpstr>Χρηματοδότηση Νέων Επιχειρήσεων</vt:lpstr>
      <vt:lpstr>Χρηματοδότηση Νέων Επιχειρήσεων</vt:lpstr>
      <vt:lpstr>Χρηματοδότηση Νέων Επιχειρήσεων</vt:lpstr>
      <vt:lpstr>Χρηματοδότηση Νέων Επιχειρήσεων</vt:lpstr>
      <vt:lpstr>Χρηματοδότηση Νέων Επιχειρήσεων</vt:lpstr>
      <vt:lpstr>Χρηματοδότηση Νέων Επιχειρήσεων</vt:lpstr>
      <vt:lpstr>Χρηματοδότηση Νέων Επιχειρήσεων</vt:lpstr>
      <vt:lpstr>Χρηματοδότηση Νέων Επιχειρήσεων</vt:lpstr>
      <vt:lpstr>Χρηματοδότηση Νέων Επιχειρήσεων</vt:lpstr>
      <vt:lpstr>Χρηματοδότηση Νέων Επιχειρήσεων</vt:lpstr>
      <vt:lpstr>Χρηματοδότηση Νέων Επιχειρήσεων</vt:lpstr>
      <vt:lpstr>Χρηματοδότηση Νέων Επιχειρήσεων</vt:lpstr>
      <vt:lpstr>Χρηματοδότηση Νέων Επιχειρήσεων</vt:lpstr>
      <vt:lpstr>Χρηματοδότηση Νέων Επιχειρήσεων</vt:lpstr>
      <vt:lpstr>Χρηματοδότηση Νέων Επιχειρήσεων</vt:lpstr>
      <vt:lpstr>Χρηματοδότηση Νέων Επιχειρήσεων</vt:lpstr>
      <vt:lpstr>Χρηματοδότηση Νέων Επιχειρήσεων</vt:lpstr>
      <vt:lpstr>Χρηματοδότηση Νέων Επιχειρήσεων</vt:lpstr>
      <vt:lpstr>Χρηματοδότηση Νέων Επιχειρήσεων</vt:lpstr>
      <vt:lpstr>Χρηματοδότηση Νέων Επιχειρήσεων</vt:lpstr>
      <vt:lpstr>Χρηματοδότηση Νέων Επιχειρήσεων</vt:lpstr>
      <vt:lpstr>Χρηματοδότηση Νέων Επιχειρήσεων</vt:lpstr>
      <vt:lpstr>Χρηματοδότηση Νέων Επιχειρήσεων</vt:lpstr>
      <vt:lpstr>Χρηματοδότηση Νέων Επιχειρήσεων</vt:lpstr>
    </vt:vector>
  </TitlesOfParts>
  <Company>EFG EUROBANK ERGASIAS S.A.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Χρηματοδότηση ΜΜ Επιχειρήσεων</dc:title>
  <dc:creator>v_gglikos</dc:creator>
  <cp:lastModifiedBy>dkaloger</cp:lastModifiedBy>
  <cp:revision>92</cp:revision>
  <dcterms:created xsi:type="dcterms:W3CDTF">2010-09-06T13:03:38Z</dcterms:created>
  <dcterms:modified xsi:type="dcterms:W3CDTF">2011-11-25T12:56:07Z</dcterms:modified>
</cp:coreProperties>
</file>