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18" r:id="rId2"/>
    <p:sldId id="421" r:id="rId3"/>
    <p:sldId id="507" r:id="rId4"/>
    <p:sldId id="492" r:id="rId5"/>
    <p:sldId id="467" r:id="rId6"/>
    <p:sldId id="521" r:id="rId7"/>
    <p:sldId id="520" r:id="rId8"/>
    <p:sldId id="523" r:id="rId9"/>
    <p:sldId id="542" r:id="rId10"/>
    <p:sldId id="504" r:id="rId11"/>
    <p:sldId id="559" r:id="rId12"/>
    <p:sldId id="563" r:id="rId13"/>
    <p:sldId id="567" r:id="rId14"/>
    <p:sldId id="527" r:id="rId15"/>
    <p:sldId id="526" r:id="rId16"/>
    <p:sldId id="537" r:id="rId17"/>
    <p:sldId id="525" r:id="rId18"/>
    <p:sldId id="529" r:id="rId19"/>
    <p:sldId id="579" r:id="rId20"/>
    <p:sldId id="583" r:id="rId21"/>
    <p:sldId id="535" r:id="rId22"/>
    <p:sldId id="531" r:id="rId23"/>
    <p:sldId id="576" r:id="rId24"/>
    <p:sldId id="561" r:id="rId25"/>
    <p:sldId id="557" r:id="rId26"/>
    <p:sldId id="551" r:id="rId27"/>
  </p:sldIdLst>
  <p:sldSz cx="9144000" cy="6858000" type="screen4x3"/>
  <p:notesSz cx="6797675" cy="987425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00FF"/>
    <a:srgbClr val="FFFFCC"/>
    <a:srgbClr val="FFCC99"/>
    <a:srgbClr val="B6FF95"/>
    <a:srgbClr val="AC0000"/>
    <a:srgbClr val="42522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709" autoAdjust="0"/>
  </p:normalViewPr>
  <p:slideViewPr>
    <p:cSldViewPr>
      <p:cViewPr>
        <p:scale>
          <a:sx n="90" d="100"/>
          <a:sy n="90" d="100"/>
        </p:scale>
        <p:origin x="108"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224" y="6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cs typeface="+mn-cs"/>
              </a:defRPr>
            </a:lvl1pPr>
          </a:lstStyle>
          <a:p>
            <a:pPr>
              <a:defRPr/>
            </a:pPr>
            <a:r>
              <a:rPr lang="fr-FR" smtClean="0"/>
              <a:t>One to One Mentoring</a:t>
            </a:r>
            <a:endParaRPr lang="el-GR"/>
          </a:p>
        </p:txBody>
      </p:sp>
      <p:sp>
        <p:nvSpPr>
          <p:cNvPr id="3" name="2 - Θέση ημερομηνίας"/>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cs typeface="+mn-cs"/>
              </a:defRPr>
            </a:lvl1pPr>
          </a:lstStyle>
          <a:p>
            <a:pPr>
              <a:defRPr/>
            </a:pPr>
            <a:fld id="{96C8D6EC-93B9-4A13-AB9B-28EA1938FA1D}" type="datetimeFigureOut">
              <a:rPr lang="el-GR"/>
              <a:pPr>
                <a:defRPr/>
              </a:pPr>
              <a:t>5/3/2015</a:t>
            </a:fld>
            <a:endParaRPr lang="el-GR"/>
          </a:p>
        </p:txBody>
      </p:sp>
      <p:sp>
        <p:nvSpPr>
          <p:cNvPr id="4" name="3 - Θέση υποσέλιδου"/>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cs typeface="+mn-cs"/>
              </a:defRPr>
            </a:lvl1pPr>
          </a:lstStyle>
          <a:p>
            <a:pPr>
              <a:defRPr/>
            </a:pPr>
            <a:fld id="{574AE6AA-8ADF-434F-8A41-8FE86E614A55}" type="slidenum">
              <a:rPr lang="el-GR"/>
              <a:pPr>
                <a:defRPr/>
              </a:pPr>
              <a:t>‹#›</a:t>
            </a:fld>
            <a:endParaRPr lang="el-G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fr-FR" smtClean="0"/>
              <a:t>One to One Mentoring</a:t>
            </a:r>
            <a:endParaRPr lang="el-GR"/>
          </a:p>
        </p:txBody>
      </p:sp>
      <p:sp>
        <p:nvSpPr>
          <p:cNvPr id="3" name="2 - Θέση ημερομηνίας"/>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808718-9CD4-47E7-A444-45C186C8C525}" type="datetimeFigureOut">
              <a:rPr lang="el-GR"/>
              <a:pPr>
                <a:defRPr/>
              </a:pPr>
              <a:t>5/3/2015</a:t>
            </a:fld>
            <a:endParaRPr lang="el-GR"/>
          </a:p>
        </p:txBody>
      </p:sp>
      <p:sp>
        <p:nvSpPr>
          <p:cNvPr id="4" name="3 - Θέση εικόνας διαφάνειας"/>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097974-CBB5-41CF-97D8-50B04312F815}" type="slidenum">
              <a:rPr lang="el-GR"/>
              <a:pPr>
                <a:defRPr/>
              </a:pPr>
              <a:t>‹#›</a:t>
            </a:fld>
            <a:endParaRPr lang="el-GR"/>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7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1C0F270-FFD0-4FCD-B84B-1A94696945E8}" type="slidenum">
              <a:rPr lang="el-GR" smtClean="0"/>
              <a:pPr>
                <a:defRPr/>
              </a:pPr>
              <a:t>20</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22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11</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16</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One to One Mentoring</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B0AB4652-05FE-4B94-B3AA-F56DF029753F}" type="datetime1">
              <a:rPr lang="el-GR"/>
              <a:pPr>
                <a:defRPr/>
              </a:pPr>
              <a:t>5/3/2015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FFB1671-CF19-4003-8306-5FDC00C2F2F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5BF8CDC-C4BD-46EC-8358-FAC6B86611C0}" type="datetime1">
              <a:rPr lang="el-GR"/>
              <a:pPr>
                <a:defRPr/>
              </a:pPr>
              <a:t>5/3/2015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D6491EE-9F73-4F9B-89CA-947803254A4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1F553FC-C7F0-41DE-AE90-735366BB9FF4}" type="datetime1">
              <a:rPr lang="el-GR"/>
              <a:pPr>
                <a:defRPr/>
              </a:pPr>
              <a:t>5/3/2015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1CA9558-A14B-4B4F-9F14-3C2A4F7DC2A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C6C2CAF-86F3-411F-B93B-753D532B288B}" type="datetime1">
              <a:rPr lang="el-GR"/>
              <a:pPr>
                <a:defRPr/>
              </a:pPr>
              <a:t>5/3/2015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C9EED42-81A8-4532-AA09-A02F7959EF1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A9DB4A9-D122-460F-904C-3355CE5C410E}" type="datetime1">
              <a:rPr lang="el-GR"/>
              <a:pPr>
                <a:defRPr/>
              </a:pPr>
              <a:t>5/3/2015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FEA36C8-255D-451B-B315-46C3D77A19DA}"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261D2B71-F7C2-4CEE-9935-D0107AB0E572}" type="datetime1">
              <a:rPr lang="el-GR"/>
              <a:pPr>
                <a:defRPr/>
              </a:pPr>
              <a:t>5/3/2015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B7B9656-BD87-495D-9378-D30F60FBC6A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30114DA8-4B27-4E9E-B828-ACE8FC54F382}" type="datetime1">
              <a:rPr lang="el-GR"/>
              <a:pPr>
                <a:defRPr/>
              </a:pPr>
              <a:t>5/3/2015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54BF4E2-9EC6-4DD7-9448-BBE29CD5AA0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CD9C6FFA-31C8-44BB-A26C-0898ADF4ABC9}" type="datetime1">
              <a:rPr lang="el-GR"/>
              <a:pPr>
                <a:defRPr/>
              </a:pPr>
              <a:t>5/3/2015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45A9B92D-5F00-4EB2-80D0-2FFE6EFF679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FB94A5C3-CF3B-465B-BCB6-C1CB50CB1E4D}" type="datetime1">
              <a:rPr lang="el-GR"/>
              <a:pPr>
                <a:defRPr/>
              </a:pPr>
              <a:t>5/3/2015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3638253-C025-4856-8617-D5500A5214BE}"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198155F-BCF0-4241-8BC6-735EC3ED156D}" type="datetime1">
              <a:rPr lang="el-GR"/>
              <a:pPr>
                <a:defRPr/>
              </a:pPr>
              <a:t>5/3/2015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FB6E244-4B55-4C68-89A0-F0B624713239}"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F73AD48-2E5B-4C38-A310-6453367CF744}" type="datetime1">
              <a:rPr lang="el-GR"/>
              <a:pPr>
                <a:defRPr/>
              </a:pPr>
              <a:t>5/3/2015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69602EF-A128-466D-8A52-A2A42884B98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5AF752-86BE-439B-922C-6F9559F2FA34}" type="datetime1">
              <a:rPr lang="el-GR"/>
              <a:pPr>
                <a:defRPr/>
              </a:pPr>
              <a:t>5/3/2015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68F349-31B5-4954-BDC9-CF7ADAFEF28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187450" y="3408382"/>
            <a:ext cx="6945313" cy="2735262"/>
          </a:xfrm>
        </p:spPr>
        <p:txBody>
          <a:bodyPr/>
          <a:lstStyle/>
          <a:p>
            <a:pPr eaLnBrk="1" hangingPunct="1">
              <a:lnSpc>
                <a:spcPct val="90000"/>
              </a:lnSpc>
              <a:defRPr/>
            </a:pPr>
            <a:r>
              <a:rPr lang="en-US" dirty="0" smtClean="0">
                <a:solidFill>
                  <a:srgbClr val="7030A0"/>
                </a:solidFill>
                <a:effectLst>
                  <a:outerShdw blurRad="38100" dist="38100" dir="2700000" algn="tl">
                    <a:srgbClr val="000000">
                      <a:alpha val="43137"/>
                    </a:srgbClr>
                  </a:outerShdw>
                </a:effectLst>
                <a:latin typeface="Arial Black" pitchFamily="34" charset="0"/>
              </a:rPr>
              <a:t>One to One</a:t>
            </a:r>
            <a:r>
              <a:rPr lang="el-GR" dirty="0" smtClean="0">
                <a:solidFill>
                  <a:srgbClr val="7030A0"/>
                </a:solidFill>
                <a:effectLst>
                  <a:outerShdw blurRad="38100" dist="38100" dir="2700000" algn="tl">
                    <a:srgbClr val="000000">
                      <a:alpha val="43137"/>
                    </a:srgbClr>
                  </a:outerShdw>
                </a:effectLst>
                <a:latin typeface="Arial Black" pitchFamily="34" charset="0"/>
              </a:rPr>
              <a:t> </a:t>
            </a:r>
            <a:r>
              <a:rPr lang="en-US" dirty="0" smtClean="0">
                <a:solidFill>
                  <a:srgbClr val="7030A0"/>
                </a:solidFill>
                <a:effectLst>
                  <a:outerShdw blurRad="38100" dist="38100" dir="2700000" algn="tl">
                    <a:srgbClr val="000000">
                      <a:alpha val="43137"/>
                    </a:srgbClr>
                  </a:outerShdw>
                </a:effectLst>
                <a:latin typeface="Arial Black" pitchFamily="34" charset="0"/>
              </a:rPr>
              <a:t>Mentoring</a:t>
            </a:r>
            <a:r>
              <a:rPr lang="el-GR" dirty="0" smtClean="0">
                <a:solidFill>
                  <a:srgbClr val="7030A0"/>
                </a:solidFill>
                <a:effectLst>
                  <a:outerShdw blurRad="38100" dist="38100" dir="2700000" algn="tl">
                    <a:srgbClr val="000000">
                      <a:alpha val="43137"/>
                    </a:srgbClr>
                  </a:outerShdw>
                </a:effectLst>
                <a:latin typeface="Arial Black" pitchFamily="34" charset="0"/>
              </a:rPr>
              <a:t>  </a:t>
            </a:r>
            <a:endParaRPr lang="el-GR" sz="4000" dirty="0" smtClean="0">
              <a:solidFill>
                <a:srgbClr val="7030A0"/>
              </a:solidFill>
              <a:effectLst>
                <a:outerShdw blurRad="38100" dist="38100" dir="2700000" algn="tl">
                  <a:srgbClr val="000000">
                    <a:alpha val="43137"/>
                  </a:srgbClr>
                </a:outerShdw>
              </a:effectLst>
              <a:latin typeface="Arial Black" pitchFamily="34" charset="0"/>
            </a:endParaRPr>
          </a:p>
          <a:p>
            <a:pPr eaLnBrk="1" hangingPunct="1">
              <a:lnSpc>
                <a:spcPct val="90000"/>
              </a:lnSpc>
              <a:defRPr/>
            </a:pPr>
            <a:r>
              <a:rPr lang="el-GR" sz="2400" dirty="0" smtClean="0">
                <a:solidFill>
                  <a:srgbClr val="7030A0"/>
                </a:solidFill>
                <a:effectLst>
                  <a:outerShdw blurRad="38100" dist="38100" dir="2700000" algn="tl">
                    <a:srgbClr val="000000">
                      <a:alpha val="43137"/>
                    </a:srgbClr>
                  </a:outerShdw>
                </a:effectLst>
                <a:latin typeface="Arial Black" pitchFamily="34" charset="0"/>
              </a:rPr>
              <a:t>Διαδικασία και Μεθοδολογία</a:t>
            </a:r>
          </a:p>
          <a:p>
            <a:pPr eaLnBrk="1" hangingPunct="1">
              <a:lnSpc>
                <a:spcPct val="90000"/>
              </a:lnSpc>
              <a:defRPr/>
            </a:pPr>
            <a:endParaRPr lang="el-GR" sz="2400" dirty="0" smtClean="0">
              <a:solidFill>
                <a:srgbClr val="7030A0"/>
              </a:solidFill>
              <a:effectLst>
                <a:outerShdw blurRad="38100" dist="38100" dir="2700000" algn="tl">
                  <a:srgbClr val="000000">
                    <a:alpha val="43137"/>
                  </a:srgbClr>
                </a:outerShdw>
              </a:effectLst>
              <a:latin typeface="Arial Black" pitchFamily="34" charset="0"/>
            </a:endParaRPr>
          </a:p>
          <a:p>
            <a:pPr eaLnBrk="1" hangingPunct="1">
              <a:lnSpc>
                <a:spcPct val="90000"/>
              </a:lnSpc>
              <a:defRPr/>
            </a:pPr>
            <a:r>
              <a:rPr lang="el-GR" sz="2400" dirty="0" smtClean="0">
                <a:solidFill>
                  <a:srgbClr val="7030A0"/>
                </a:solidFill>
                <a:effectLst>
                  <a:outerShdw blurRad="38100" dist="38100" dir="2700000" algn="tl">
                    <a:srgbClr val="000000">
                      <a:alpha val="43137"/>
                    </a:srgbClr>
                  </a:outerShdw>
                </a:effectLst>
                <a:latin typeface="Arial Black" pitchFamily="34" charset="0"/>
              </a:rPr>
              <a:t>Ολομέλεια Μαρτίου 2015 </a:t>
            </a:r>
          </a:p>
        </p:txBody>
      </p:sp>
      <p:pic>
        <p:nvPicPr>
          <p:cNvPr id="2051" name="Picture 4"/>
          <p:cNvPicPr>
            <a:picLocks noGrp="1" noChangeAspect="1" noChangeArrowheads="1"/>
          </p:cNvPicPr>
          <p:nvPr>
            <p:ph type="ctrTitle"/>
          </p:nvPr>
        </p:nvPicPr>
        <p:blipFill>
          <a:blip r:embed="rId3" cstate="print"/>
          <a:srcRect/>
          <a:stretch>
            <a:fillRect/>
          </a:stretch>
        </p:blipFill>
        <p:spPr>
          <a:xfrm>
            <a:off x="1390650" y="1412875"/>
            <a:ext cx="6361113" cy="1512888"/>
          </a:xfrm>
        </p:spPr>
      </p:pic>
      <p:sp>
        <p:nvSpPr>
          <p:cNvPr id="4" name="3 - Θέση ημερομηνίας"/>
          <p:cNvSpPr>
            <a:spLocks noGrp="1"/>
          </p:cNvSpPr>
          <p:nvPr>
            <p:ph type="dt" sz="quarter" idx="10"/>
          </p:nvPr>
        </p:nvSpPr>
        <p:spPr/>
        <p:txBody>
          <a:bodyPr/>
          <a:lstStyle/>
          <a:p>
            <a:pPr>
              <a:defRPr/>
            </a:pPr>
            <a:fld id="{CFA35643-479D-4698-B350-D255BC52A881}" type="datetime1">
              <a:rPr lang="el-GR"/>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F6E40E0F-CBF8-418A-B0AE-9AB60C375AF1}" type="slidenum">
              <a:rPr lang="el-GR" smtClean="0"/>
              <a:pPr>
                <a:defRPr/>
              </a:pPr>
              <a:t>1</a:t>
            </a:fld>
            <a:endParaRPr lang="el-G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10</a:t>
            </a:fld>
            <a:endParaRPr lang="el-GR"/>
          </a:p>
        </p:txBody>
      </p:sp>
      <p:sp>
        <p:nvSpPr>
          <p:cNvPr id="9221" name="5 - Θέση περιεχομένου"/>
          <p:cNvSpPr>
            <a:spLocks noGrp="1"/>
          </p:cNvSpPr>
          <p:nvPr>
            <p:ph idx="1"/>
          </p:nvPr>
        </p:nvSpPr>
        <p:spPr>
          <a:xfrm>
            <a:off x="457200" y="642918"/>
            <a:ext cx="8229600" cy="5929354"/>
          </a:xfrm>
        </p:spPr>
        <p:txBody>
          <a:bodyPr/>
          <a:lstStyle/>
          <a:p>
            <a:pPr>
              <a:buFont typeface="Arial" charset="0"/>
              <a:buNone/>
            </a:pPr>
            <a:r>
              <a:rPr lang="el-GR" sz="2400" dirty="0" smtClean="0">
                <a:latin typeface="Arial Black" pitchFamily="34" charset="0"/>
              </a:rPr>
              <a:t>   </a:t>
            </a:r>
          </a:p>
          <a:p>
            <a:pPr>
              <a:buFont typeface="Arial" charset="0"/>
              <a:buNone/>
            </a:pPr>
            <a:r>
              <a:rPr lang="el-GR" sz="2400" dirty="0" smtClean="0">
                <a:effectLst>
                  <a:outerShdw blurRad="38100" dist="38100" dir="2700000" algn="tl">
                    <a:srgbClr val="000000">
                      <a:alpha val="43137"/>
                    </a:srgbClr>
                  </a:outerShdw>
                </a:effectLst>
                <a:latin typeface="Arial Black" pitchFamily="34" charset="0"/>
              </a:rPr>
              <a:t>   Η προετοιμασία για την συνάντηση</a:t>
            </a:r>
          </a:p>
          <a:p>
            <a:pPr>
              <a:buFont typeface="Arial" charset="0"/>
              <a:buNone/>
            </a:pPr>
            <a:endParaRPr lang="el-GR" sz="2400" dirty="0" smtClean="0">
              <a:latin typeface="Arial Black" pitchFamily="34" charset="0"/>
            </a:endParaRPr>
          </a:p>
          <a:p>
            <a:pPr>
              <a:buFont typeface="Arial" charset="0"/>
              <a:buNone/>
            </a:pPr>
            <a:r>
              <a:rPr lang="el-GR" sz="2400" dirty="0" smtClean="0">
                <a:latin typeface="Arial Black" pitchFamily="34" charset="0"/>
              </a:rPr>
              <a:t>   </a:t>
            </a:r>
            <a:r>
              <a:rPr lang="el-GR" sz="2000" dirty="0" smtClean="0">
                <a:latin typeface="Arial Black" pitchFamily="34" charset="0"/>
              </a:rPr>
              <a:t>Πριν μας ανατεθεί το αίτημα έχει προηγηθεί η  συμπλήρωση και αποστολή του αιτήματος και του ερωτηματολογίου του ΚΕΜΕΛ, από τον αιτούντα.</a:t>
            </a:r>
            <a:endParaRPr lang="en-US" sz="2000" dirty="0" smtClean="0">
              <a:latin typeface="Arial Black" pitchFamily="34" charset="0"/>
            </a:endParaRPr>
          </a:p>
          <a:p>
            <a:pPr marL="457200" indent="-457200">
              <a:lnSpc>
                <a:spcPct val="50000"/>
              </a:lnSpc>
              <a:buFont typeface="+mj-lt"/>
              <a:buAutoNum type="arabicPeriod"/>
            </a:pPr>
            <a:endParaRPr lang="el-GR" sz="2000" dirty="0" smtClean="0">
              <a:latin typeface="Arial Black" pitchFamily="34" charset="0"/>
            </a:endParaRPr>
          </a:p>
          <a:p>
            <a:pPr marL="457200" indent="-457200">
              <a:buFont typeface="+mj-lt"/>
              <a:buAutoNum type="arabicPeriod"/>
            </a:pPr>
            <a:r>
              <a:rPr lang="el-GR" sz="2000" dirty="0" smtClean="0">
                <a:latin typeface="Arial Black" pitchFamily="34" charset="0"/>
              </a:rPr>
              <a:t>Μελετάμε τις απαντήσεις για να διαμορφώσουμε άποψη τόσο για  τον αιτούντα και την επιχειρηματική του ιδέα, προσέγγιση και προσπάθεια.</a:t>
            </a:r>
            <a:endParaRPr lang="en-US" sz="2000" dirty="0" smtClean="0">
              <a:latin typeface="Arial Black" pitchFamily="34" charset="0"/>
            </a:endParaRPr>
          </a:p>
          <a:p>
            <a:pPr marL="457200" indent="-457200">
              <a:lnSpc>
                <a:spcPct val="50000"/>
              </a:lnSpc>
              <a:buFont typeface="+mj-lt"/>
              <a:buAutoNum type="arabicPeriod"/>
            </a:pPr>
            <a:endParaRPr lang="en-US" sz="2000" dirty="0" smtClean="0">
              <a:latin typeface="Arial Black" pitchFamily="34" charset="0"/>
            </a:endParaRPr>
          </a:p>
          <a:p>
            <a:pPr marL="457200" indent="-457200">
              <a:buFont typeface="+mj-lt"/>
              <a:buAutoNum type="arabicPeriod"/>
            </a:pPr>
            <a:r>
              <a:rPr lang="el-GR" sz="2000" dirty="0" smtClean="0">
                <a:latin typeface="Arial Black" pitchFamily="34" charset="0"/>
              </a:rPr>
              <a:t>Διερευνούμε το θέμα και στο διαδίκτυο (αγορά, ανταγωνισμός, επικοινωνία, τιμές κλπ), και βλέπουμε κατά πόσον συμφωνούμε με τις θέσεις και απόψεις του </a:t>
            </a:r>
            <a:r>
              <a:rPr lang="en-US" sz="2000" dirty="0" smtClean="0">
                <a:latin typeface="Arial Black" pitchFamily="34" charset="0"/>
              </a:rPr>
              <a:t>mentee.</a:t>
            </a:r>
            <a:endParaRPr lang="el-GR" sz="2000" dirty="0" smtClean="0">
              <a:latin typeface="Arial Black" pitchFamily="34" charset="0"/>
            </a:endParaRPr>
          </a:p>
          <a:p>
            <a:pPr>
              <a:buFont typeface="Arial" charset="0"/>
              <a:buNone/>
            </a:pPr>
            <a:r>
              <a:rPr lang="el-GR" sz="2000" dirty="0" smtClean="0">
                <a:latin typeface="Arial Black" pitchFamily="34" charset="0"/>
              </a:rPr>
              <a:t>    </a:t>
            </a: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23528" y="90872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11</a:t>
            </a:fld>
            <a:endParaRPr lang="el-GR" dirty="0"/>
          </a:p>
        </p:txBody>
      </p:sp>
      <p:sp>
        <p:nvSpPr>
          <p:cNvPr id="9223" name="10 - Ορθογώνιο"/>
          <p:cNvSpPr>
            <a:spLocks noChangeArrowheads="1"/>
          </p:cNvSpPr>
          <p:nvPr/>
        </p:nvSpPr>
        <p:spPr bwMode="auto">
          <a:xfrm>
            <a:off x="468313" y="1916832"/>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a:p>
        </p:txBody>
      </p:sp>
      <p:sp>
        <p:nvSpPr>
          <p:cNvPr id="24577" name="Rectangle 1"/>
          <p:cNvSpPr>
            <a:spLocks noChangeArrowheads="1"/>
          </p:cNvSpPr>
          <p:nvPr/>
        </p:nvSpPr>
        <p:spPr bwMode="auto">
          <a:xfrm>
            <a:off x="123784" y="571480"/>
            <a:ext cx="1630692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l-GR"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l-GR"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Ερωτηματολόγιο ΚΕΜΕΛ</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dirty="0" smtClean="0">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lang="en-US" sz="2000" dirty="0" smtClean="0">
                <a:latin typeface="Arial Black" pitchFamily="34" charset="0"/>
                <a:ea typeface="Times New Roman" pitchFamily="18" charset="0"/>
                <a:cs typeface="Arial" pitchFamily="34" charset="0"/>
              </a:rPr>
              <a:t>1. </a:t>
            </a:r>
            <a:r>
              <a:rPr lang="el-GR" sz="2000" dirty="0" smtClean="0">
                <a:latin typeface="Arial Black" pitchFamily="34" charset="0"/>
                <a:ea typeface="Times New Roman" pitchFamily="18" charset="0"/>
                <a:cs typeface="Arial" pitchFamily="34" charset="0"/>
              </a:rPr>
              <a:t>Σε τι συνίσταται το προϊόν/υπηρεσία σας;</a:t>
            </a:r>
            <a:endParaRPr lang="en-US" sz="2000" dirty="0" smtClean="0">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tabLst/>
            </a:pPr>
            <a:r>
              <a:rPr kumimoji="0" lang="en-US"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el-GR"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2.</a:t>
            </a:r>
            <a:r>
              <a:rPr kumimoji="0" lang="en-US"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Σε ποιες ομάδες κοινού (θα) απευθύνεται; </a:t>
            </a:r>
            <a:r>
              <a:rPr kumimoji="0" lang="el-GR"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Γνωρίζετε τα</a:t>
            </a:r>
          </a:p>
          <a:p>
            <a:pPr marL="0" marR="0" lvl="0" indent="0" algn="l" defTabSz="914400" rtl="0" eaLnBrk="0" fontAlgn="base" latinLnBrk="0" hangingPunct="0">
              <a:lnSpc>
                <a:spcPct val="9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χαρακτηριστικά τους;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3. Οι πωλήσεις σας (θα) γίνονται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α. προς τον τελικό χρήστη/ καταναλωτή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β. προς κάποιο ενδιάμεσο αντιπρόσωπο /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χονδρέμπορο / άλλη επιχείρηση / κατάστημα;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γ. προς όλους;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4. Ποίοι (θα) είναι οι κύριοι άμεσοι και έμμεσοι ανταγωνιστές </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tabLst/>
            </a:pPr>
            <a:r>
              <a:rPr lang="en-US"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σ</a:t>
            </a:r>
            <a:r>
              <a:rPr lang="el-GR" sz="2000" dirty="0" smtClean="0">
                <a:latin typeface="Arial Black" pitchFamily="34" charset="0"/>
                <a:ea typeface="Times New Roman" pitchFamily="18" charset="0"/>
                <a:cs typeface="Arial" pitchFamily="34" charset="0"/>
              </a:rPr>
              <a:t>ας</a:t>
            </a:r>
            <a:r>
              <a:rPr lang="en-US" sz="2000" dirty="0" smtClean="0">
                <a:latin typeface="Arial Black" pitchFamily="34" charset="0"/>
                <a:ea typeface="Times New Roman" pitchFamily="18" charset="0"/>
                <a:cs typeface="Arial" pitchFamily="34" charset="0"/>
              </a:rPr>
              <a:t>;</a:t>
            </a:r>
          </a:p>
          <a:p>
            <a:pPr marL="0" marR="0" lvl="0" indent="0" algn="l" defTabSz="914400" rtl="0" eaLnBrk="0" fontAlgn="base" latinLnBrk="0" hangingPunct="0">
              <a:lnSpc>
                <a:spcPct val="50000"/>
              </a:lnSpc>
              <a:spcBef>
                <a:spcPct val="0"/>
              </a:spcBef>
              <a:spcAft>
                <a:spcPct val="0"/>
              </a:spcAft>
              <a:buClrTx/>
              <a:buSzTx/>
              <a:tabLst/>
            </a:pPr>
            <a:endParaRPr lang="el-GR" sz="2000" dirty="0" smtClean="0">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5. Μπορείτε, πολύ περιληπτικά, να περιγράψετε γιατί κατά την </a:t>
            </a:r>
          </a:p>
          <a:p>
            <a:pPr marL="0" marR="0" lvl="0" indent="0" algn="l" defTabSz="914400" rtl="0" eaLnBrk="0" fontAlgn="base" latinLnBrk="0" hangingPunct="0">
              <a:lnSpc>
                <a:spcPct val="90000"/>
              </a:lnSpc>
              <a:spcBef>
                <a:spcPct val="0"/>
              </a:spcBef>
              <a:spcAft>
                <a:spcPct val="0"/>
              </a:spcAft>
              <a:buClrTx/>
              <a:buSzTx/>
              <a:tabLst/>
            </a:pPr>
            <a:r>
              <a:rPr lang="el-GR"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γνώμη σας, ο καταναλωτής/χρήστης (θα) επιλέγει το προϊόν </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90000"/>
              </a:lnSpc>
              <a:spcBef>
                <a:spcPct val="0"/>
              </a:spcBef>
              <a:spcAft>
                <a:spcPct val="0"/>
              </a:spcAft>
              <a:buClrTx/>
              <a:buSzTx/>
              <a:tabLst/>
            </a:pPr>
            <a:r>
              <a:rPr lang="en-US"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σας;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l-GR" sz="2000" dirty="0" smtClean="0">
                <a:latin typeface="Arial Black" pitchFamily="34" charset="0"/>
                <a:ea typeface="Times New Roman" pitchFamily="18" charset="0"/>
                <a:cs typeface="Arial" pitchFamily="34" charset="0"/>
              </a:rPr>
              <a:t>   6.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Έχετε κάνει κάποιας μορφής έρευνα αγοράς/πελατών;</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12</a:t>
            </a:fld>
            <a:endParaRPr lang="el-GR" dirty="0"/>
          </a:p>
        </p:txBody>
      </p:sp>
      <p:sp>
        <p:nvSpPr>
          <p:cNvPr id="9223" name="10 - Ορθογώνιο"/>
          <p:cNvSpPr>
            <a:spLocks noChangeArrowheads="1"/>
          </p:cNvSpPr>
          <p:nvPr/>
        </p:nvSpPr>
        <p:spPr bwMode="auto">
          <a:xfrm>
            <a:off x="468313" y="1916832"/>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2535" name="9 - TextBox"/>
          <p:cNvSpPr txBox="1">
            <a:spLocks noChangeArrowheads="1"/>
          </p:cNvSpPr>
          <p:nvPr/>
        </p:nvSpPr>
        <p:spPr bwMode="auto">
          <a:xfrm>
            <a:off x="71406" y="967071"/>
            <a:ext cx="6206169" cy="461665"/>
          </a:xfrm>
          <a:prstGeom prst="rect">
            <a:avLst/>
          </a:prstGeom>
          <a:noFill/>
          <a:ln w="9525">
            <a:noFill/>
            <a:miter lim="800000"/>
            <a:headEnd/>
            <a:tailEnd/>
          </a:ln>
        </p:spPr>
        <p:txBody>
          <a:bodyPr wrap="square">
            <a:spAutoFit/>
          </a:bodyPr>
          <a:lstStyle/>
          <a:p>
            <a:pPr algn="ctr"/>
            <a:r>
              <a:rPr lang="el-GR"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Ερωτηματολόγιο ΚΕΜΕΛ</a:t>
            </a:r>
            <a:r>
              <a:rPr lang="en-US"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l-GR"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συν.)</a:t>
            </a:r>
            <a:endParaRPr lang="el-GR" sz="2400" b="1" dirty="0">
              <a:latin typeface="Arial Black" pitchFamily="34" charset="0"/>
            </a:endParaRP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a:p>
        </p:txBody>
      </p:sp>
      <p:sp>
        <p:nvSpPr>
          <p:cNvPr id="23553" name="Rectangle 1"/>
          <p:cNvSpPr>
            <a:spLocks noChangeArrowheads="1"/>
          </p:cNvSpPr>
          <p:nvPr/>
        </p:nvSpPr>
        <p:spPr bwMode="auto">
          <a:xfrm>
            <a:off x="71406" y="1500174"/>
            <a:ext cx="90011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l-GR" sz="2000" dirty="0" smtClean="0">
                <a:latin typeface="Arial Black" pitchFamily="34" charset="0"/>
                <a:ea typeface="Times New Roman" pitchFamily="18" charset="0"/>
                <a:cs typeface="Arial" pitchFamily="34" charset="0"/>
              </a:rPr>
              <a:t>     7. Ποια (θα) είναι τα κανάλια διανομής, πώλησης </a:t>
            </a:r>
          </a:p>
          <a:p>
            <a:pPr lvl="0" eaLnBrk="0" hangingPunct="0"/>
            <a:r>
              <a:rPr lang="el-GR" sz="2000" dirty="0" smtClean="0">
                <a:latin typeface="Arial Black" pitchFamily="34" charset="0"/>
                <a:ea typeface="Times New Roman" pitchFamily="18" charset="0"/>
                <a:cs typeface="Arial" pitchFamily="34" charset="0"/>
              </a:rPr>
              <a:t>       </a:t>
            </a: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και επικοινωνίας/προβολής των προϊόντων/υπηρεσιών</a:t>
            </a: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σας;</a:t>
            </a:r>
            <a:endParaRPr lang="en-US" sz="2000" dirty="0" smtClean="0">
              <a:latin typeface="Arial Black" pitchFamily="34" charset="0"/>
              <a:ea typeface="Times New Roman" pitchFamily="18" charset="0"/>
              <a:cs typeface="Arial" pitchFamily="34" charset="0"/>
            </a:endParaRPr>
          </a:p>
          <a:p>
            <a:pPr lvl="0" eaLnBrk="0" hangingPunct="0">
              <a:lnSpc>
                <a:spcPct val="50000"/>
              </a:lnSpc>
            </a:pPr>
            <a:endParaRPr lang="en-US" sz="2000" dirty="0" smtClean="0">
              <a:latin typeface="Arial Black" pitchFamily="34" charset="0"/>
              <a:ea typeface="Times New Roman" pitchFamily="18" charset="0"/>
              <a:cs typeface="Arial" pitchFamily="34" charset="0"/>
            </a:endParaRPr>
          </a:p>
          <a:p>
            <a:pPr lvl="0" eaLnBrk="0" hangingPunct="0"/>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8.</a:t>
            </a: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Υπάρχει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κάποιας μορφής διαφήμιση και ποιο (θα) είναι</a:t>
            </a:r>
          </a:p>
          <a:p>
            <a:pPr marL="0" marR="0" lvl="0" indent="0" algn="l" defTabSz="914400" rtl="0" eaLnBrk="1" fontAlgn="base" latinLnBrk="0" hangingPunct="1">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el-GR"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το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κύριο μήνυμα της;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1" fontAlgn="base" latinLnBrk="0" hangingPunct="1">
              <a:lnSpc>
                <a:spcPct val="5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el-GR" sz="2000" b="0" i="0" u="none" strike="noStrike" cap="none" normalizeH="0" dirty="0" smtClean="0">
                <a:ln>
                  <a:noFill/>
                </a:ln>
                <a:solidFill>
                  <a:schemeClr val="tx1"/>
                </a:solidFill>
                <a:effectLst/>
                <a:latin typeface="Arial Black" pitchFamily="34" charset="0"/>
                <a:ea typeface="Times New Roman" pitchFamily="18" charset="0"/>
                <a:cs typeface="Arial" pitchFamily="34" charset="0"/>
              </a:rPr>
              <a:t>  9</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Κρατάτε επαφή με τους πελάτες σας μετά την πώληση </a:t>
            </a:r>
          </a:p>
          <a:p>
            <a:pPr marL="0" marR="0" lvl="0" indent="0" algn="l" defTabSz="914400" rtl="0" eaLnBrk="0" fontAlgn="base" latinLnBrk="0" hangingPunct="0">
              <a:lnSpc>
                <a:spcPct val="100000"/>
              </a:lnSpc>
              <a:spcBef>
                <a:spcPct val="0"/>
              </a:spcBef>
              <a:spcAft>
                <a:spcPct val="0"/>
              </a:spcAft>
              <a:buClrTx/>
              <a:buSzTx/>
              <a:tabLst/>
            </a:pPr>
            <a:r>
              <a:rPr lang="el-GR"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και αν ναι πως (θα)  </a:t>
            </a:r>
          </a:p>
          <a:p>
            <a:pPr marL="0" marR="0" lvl="0" indent="0" algn="l" defTabSz="914400" rtl="0" eaLnBrk="0" fontAlgn="base" latinLnBrk="0" hangingPunct="0">
              <a:lnSpc>
                <a:spcPct val="100000"/>
              </a:lnSpc>
              <a:spcBef>
                <a:spcPct val="0"/>
              </a:spcBef>
              <a:spcAft>
                <a:spcPct val="0"/>
              </a:spcAft>
              <a:buClrTx/>
              <a:buSzTx/>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διαχειρίζεστε τις σχέσεις σας;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10. Ποιος και πόσο σημαντικός (θα) είναι ο ρόλος του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διαδικτύου στην επιχείρηση σας;</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5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11. Ποιες (θα) είναι οι κύριες και σημαντικότερες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δραστηριότητες της επιχείρησης (παραγωγή, πωλήσεις, </a:t>
            </a:r>
            <a:r>
              <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έρευνα, εξυπηρέτηση πελατών, κλπ.)</a:t>
            </a:r>
            <a:r>
              <a:rPr lang="en-US"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και πόσα άτομα </a:t>
            </a:r>
            <a:endPar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Black" pitchFamily="34" charset="0"/>
                <a:ea typeface="Times New Roman" pitchFamily="18" charset="0"/>
                <a:cs typeface="Arial" pitchFamily="34" charset="0"/>
              </a:rPr>
              <a:t>        </a:t>
            </a: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(θα) απασχολούνται;</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13</a:t>
            </a:fld>
            <a:endParaRPr lang="el-GR"/>
          </a:p>
        </p:txBody>
      </p:sp>
      <p:sp>
        <p:nvSpPr>
          <p:cNvPr id="9221" name="5 - Θέση περιεχομένου"/>
          <p:cNvSpPr>
            <a:spLocks noGrp="1"/>
          </p:cNvSpPr>
          <p:nvPr>
            <p:ph idx="1"/>
          </p:nvPr>
        </p:nvSpPr>
        <p:spPr>
          <a:xfrm>
            <a:off x="-142908" y="928670"/>
            <a:ext cx="8872542" cy="5112568"/>
          </a:xfrm>
        </p:spPr>
        <p:txBody>
          <a:bodyPr/>
          <a:lstStyle/>
          <a:p>
            <a:pPr>
              <a:buNone/>
            </a:pPr>
            <a:r>
              <a:rPr lang="el-GR" sz="2000" dirty="0" smtClean="0">
                <a:latin typeface="Arial Black" pitchFamily="34" charset="0"/>
              </a:rPr>
              <a:t>        </a:t>
            </a:r>
          </a:p>
          <a:p>
            <a:pPr>
              <a:buNone/>
            </a:pPr>
            <a:endParaRPr lang="el-GR" sz="2000" dirty="0" smtClean="0">
              <a:latin typeface="Arial Black" pitchFamily="34" charset="0"/>
            </a:endParaRPr>
          </a:p>
          <a:p>
            <a:pPr marL="0" lvl="0" indent="0">
              <a:lnSpc>
                <a:spcPct val="90000"/>
              </a:lnSpc>
              <a:spcBef>
                <a:spcPct val="0"/>
              </a:spcBef>
              <a:buNone/>
            </a:pPr>
            <a:r>
              <a:rPr lang="el-GR" sz="2000" dirty="0" smtClean="0">
                <a:latin typeface="Arial Black" pitchFamily="34" charset="0"/>
              </a:rPr>
              <a:t>        </a:t>
            </a:r>
            <a:r>
              <a:rPr lang="el-GR" sz="2000" dirty="0" smtClean="0">
                <a:latin typeface="Arial Black" pitchFamily="34" charset="0"/>
                <a:ea typeface="Times New Roman" pitchFamily="18" charset="0"/>
                <a:cs typeface="Arial" pitchFamily="34" charset="0"/>
              </a:rPr>
              <a:t>12. Ποιοι είναι οι κυριότεροι πόροι στους οποίους  </a:t>
            </a:r>
            <a:endParaRPr lang="el-GR" sz="2000" dirty="0" smtClean="0">
              <a:latin typeface="Arial Black" pitchFamily="34" charset="0"/>
              <a:cs typeface="Arial" pitchFamily="34" charset="0"/>
            </a:endParaRPr>
          </a:p>
          <a:p>
            <a:pPr marL="0" lvl="0" indent="0">
              <a:lnSpc>
                <a:spcPct val="90000"/>
              </a:lnSpc>
              <a:spcBef>
                <a:spcPct val="0"/>
              </a:spcBef>
              <a:buNone/>
            </a:pPr>
            <a:r>
              <a:rPr lang="el-GR" sz="2000" dirty="0" smtClean="0">
                <a:latin typeface="Arial Black" pitchFamily="34" charset="0"/>
                <a:ea typeface="Times New Roman" pitchFamily="18" charset="0"/>
                <a:cs typeface="Arial" pitchFamily="34" charset="0"/>
              </a:rPr>
              <a:t>        </a:t>
            </a: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(θα) βασίζεται η επιχείρηση (πατέντες, εξειδικευμένες </a:t>
            </a:r>
            <a:r>
              <a:rPr lang="en-US" sz="2000" dirty="0" smtClean="0">
                <a:latin typeface="Arial Black" pitchFamily="34" charset="0"/>
                <a:ea typeface="Times New Roman" pitchFamily="18" charset="0"/>
                <a:cs typeface="Arial" pitchFamily="34" charset="0"/>
              </a:rPr>
              <a:t>   </a:t>
            </a:r>
          </a:p>
          <a:p>
            <a:pPr marL="0" lvl="0" indent="0">
              <a:lnSpc>
                <a:spcPct val="90000"/>
              </a:lnSpc>
              <a:spcBef>
                <a:spcPct val="0"/>
              </a:spcBef>
              <a:buNone/>
            </a:pP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γνώσεις, τεχνολογικός εξοπλισμός, κτιριακές </a:t>
            </a:r>
            <a:endParaRPr lang="en-US" sz="2000" dirty="0" smtClean="0">
              <a:latin typeface="Arial Black" pitchFamily="34" charset="0"/>
              <a:ea typeface="Times New Roman" pitchFamily="18" charset="0"/>
              <a:cs typeface="Arial" pitchFamily="34" charset="0"/>
            </a:endParaRPr>
          </a:p>
          <a:p>
            <a:pPr marL="0" lvl="0" indent="0">
              <a:lnSpc>
                <a:spcPct val="90000"/>
              </a:lnSpc>
              <a:spcBef>
                <a:spcPct val="0"/>
              </a:spcBef>
              <a:buNone/>
            </a:pPr>
            <a:r>
              <a:rPr lang="en-US" sz="2000" dirty="0" smtClean="0">
                <a:latin typeface="Arial Black" pitchFamily="34" charset="0"/>
                <a:ea typeface="Times New Roman" pitchFamily="18" charset="0"/>
                <a:cs typeface="Arial" pitchFamily="34" charset="0"/>
              </a:rPr>
              <a:t>              </a:t>
            </a:r>
            <a:r>
              <a:rPr lang="el-GR" sz="2000" dirty="0" smtClean="0">
                <a:latin typeface="Arial Black" pitchFamily="34" charset="0"/>
                <a:ea typeface="Times New Roman" pitchFamily="18" charset="0"/>
                <a:cs typeface="Arial" pitchFamily="34" charset="0"/>
              </a:rPr>
              <a:t>εγκαταστάσεις, </a:t>
            </a:r>
            <a:r>
              <a:rPr lang="en-US" sz="2000" dirty="0" smtClean="0">
                <a:latin typeface="Arial Black" pitchFamily="34" charset="0"/>
                <a:ea typeface="Times New Roman" pitchFamily="18" charset="0"/>
                <a:cs typeface="Arial" pitchFamily="34" charset="0"/>
              </a:rPr>
              <a:t>logistics</a:t>
            </a:r>
            <a:r>
              <a:rPr lang="el-GR" sz="2000" dirty="0" smtClean="0">
                <a:latin typeface="Arial Black" pitchFamily="34" charset="0"/>
                <a:ea typeface="Times New Roman" pitchFamily="18" charset="0"/>
                <a:cs typeface="Arial" pitchFamily="34" charset="0"/>
              </a:rPr>
              <a:t>, χρηματοδότηση, κλπ);</a:t>
            </a:r>
            <a:endParaRPr lang="en-US" sz="2000" dirty="0" smtClean="0">
              <a:latin typeface="Arial Black" pitchFamily="34" charset="0"/>
              <a:ea typeface="Times New Roman" pitchFamily="18" charset="0"/>
              <a:cs typeface="Arial" pitchFamily="34" charset="0"/>
            </a:endParaRPr>
          </a:p>
          <a:p>
            <a:pPr marL="0" lvl="0" indent="0">
              <a:lnSpc>
                <a:spcPct val="40000"/>
              </a:lnSpc>
              <a:spcBef>
                <a:spcPct val="0"/>
              </a:spcBef>
              <a:buNone/>
            </a:pPr>
            <a:endParaRPr lang="el-GR" sz="2000" dirty="0" smtClean="0">
              <a:latin typeface="Arial Black" pitchFamily="34" charset="0"/>
              <a:cs typeface="Arial" pitchFamily="34" charset="0"/>
            </a:endParaRPr>
          </a:p>
          <a:p>
            <a:pPr>
              <a:lnSpc>
                <a:spcPct val="80000"/>
              </a:lnSpc>
              <a:buNone/>
            </a:pPr>
            <a:r>
              <a:rPr lang="en-US" sz="2000" dirty="0" smtClean="0">
                <a:latin typeface="Arial Black" pitchFamily="34" charset="0"/>
              </a:rPr>
              <a:t>        </a:t>
            </a:r>
            <a:r>
              <a:rPr lang="el-GR" sz="2000" dirty="0" smtClean="0">
                <a:latin typeface="Arial Black" pitchFamily="34" charset="0"/>
              </a:rPr>
              <a:t>13. Ποιοί (θα) είναι οι κυριότεροι συνεργάτες και </a:t>
            </a:r>
          </a:p>
          <a:p>
            <a:pPr>
              <a:lnSpc>
                <a:spcPct val="80000"/>
              </a:lnSpc>
              <a:buNone/>
            </a:pPr>
            <a:r>
              <a:rPr lang="el-GR" sz="2000" dirty="0" smtClean="0">
                <a:latin typeface="Arial Black" pitchFamily="34" charset="0"/>
              </a:rPr>
              <a:t>             </a:t>
            </a:r>
            <a:r>
              <a:rPr lang="en-US" sz="2000" dirty="0" smtClean="0">
                <a:latin typeface="Arial Black" pitchFamily="34" charset="0"/>
              </a:rPr>
              <a:t> </a:t>
            </a:r>
            <a:r>
              <a:rPr lang="el-GR" sz="2000" dirty="0" smtClean="0">
                <a:latin typeface="Arial Black" pitchFamily="34" charset="0"/>
              </a:rPr>
              <a:t>προμηθευτές που αποτελούν κλειδιά για την </a:t>
            </a:r>
          </a:p>
          <a:p>
            <a:pPr>
              <a:lnSpc>
                <a:spcPct val="80000"/>
              </a:lnSpc>
              <a:buNone/>
            </a:pPr>
            <a:r>
              <a:rPr lang="el-GR" sz="2000" dirty="0" smtClean="0">
                <a:latin typeface="Arial Black" pitchFamily="34" charset="0"/>
              </a:rPr>
              <a:t>             </a:t>
            </a:r>
            <a:r>
              <a:rPr lang="en-US" sz="2000" dirty="0" smtClean="0">
                <a:latin typeface="Arial Black" pitchFamily="34" charset="0"/>
              </a:rPr>
              <a:t> </a:t>
            </a:r>
            <a:r>
              <a:rPr lang="el-GR" sz="2000" dirty="0" smtClean="0">
                <a:latin typeface="Arial Black" pitchFamily="34" charset="0"/>
              </a:rPr>
              <a:t>βιωσιμότητα και κερδοφορία της επιχείρησης σας;</a:t>
            </a:r>
            <a:endParaRPr lang="en-US" sz="2000" dirty="0" smtClean="0">
              <a:latin typeface="Arial Black" pitchFamily="34" charset="0"/>
            </a:endParaRPr>
          </a:p>
          <a:p>
            <a:pPr>
              <a:lnSpc>
                <a:spcPct val="40000"/>
              </a:lnSpc>
              <a:buNone/>
            </a:pPr>
            <a:endParaRPr lang="el-GR" sz="2000" dirty="0" smtClean="0">
              <a:latin typeface="Arial Black" pitchFamily="34" charset="0"/>
            </a:endParaRPr>
          </a:p>
          <a:p>
            <a:pPr>
              <a:lnSpc>
                <a:spcPct val="80000"/>
              </a:lnSpc>
              <a:buNone/>
            </a:pPr>
            <a:r>
              <a:rPr lang="el-GR" sz="2000" dirty="0" smtClean="0">
                <a:latin typeface="Arial Black" pitchFamily="34" charset="0"/>
              </a:rPr>
              <a:t>        14.</a:t>
            </a:r>
            <a:r>
              <a:rPr lang="en-US" sz="2000" dirty="0" smtClean="0">
                <a:latin typeface="Arial Black" pitchFamily="34" charset="0"/>
              </a:rPr>
              <a:t> </a:t>
            </a:r>
            <a:r>
              <a:rPr lang="el-GR" sz="2000" dirty="0" smtClean="0">
                <a:latin typeface="Arial Black" pitchFamily="34" charset="0"/>
              </a:rPr>
              <a:t>Υπάρχει ιστορικό πωλήσεων κατά κατηγορία </a:t>
            </a:r>
          </a:p>
          <a:p>
            <a:pPr>
              <a:lnSpc>
                <a:spcPct val="80000"/>
              </a:lnSpc>
              <a:buNone/>
            </a:pPr>
            <a:r>
              <a:rPr lang="el-GR" sz="2000" dirty="0" smtClean="0">
                <a:latin typeface="Arial Black" pitchFamily="34" charset="0"/>
              </a:rPr>
              <a:t>              πελατών; Ποιες οι προβλέψεις για την επόμενη </a:t>
            </a:r>
          </a:p>
          <a:p>
            <a:pPr>
              <a:lnSpc>
                <a:spcPct val="80000"/>
              </a:lnSpc>
              <a:buNone/>
            </a:pPr>
            <a:r>
              <a:rPr lang="el-GR" sz="2000" dirty="0" smtClean="0">
                <a:latin typeface="Arial Black" pitchFamily="34" charset="0"/>
              </a:rPr>
              <a:t>              3ετία; </a:t>
            </a:r>
            <a:endParaRPr lang="en-US" sz="2000" dirty="0" smtClean="0">
              <a:latin typeface="Arial Black" pitchFamily="34" charset="0"/>
            </a:endParaRPr>
          </a:p>
          <a:p>
            <a:pPr>
              <a:lnSpc>
                <a:spcPct val="30000"/>
              </a:lnSpc>
              <a:buNone/>
            </a:pPr>
            <a:endParaRPr lang="el-GR" sz="2000" dirty="0" smtClean="0">
              <a:latin typeface="Arial Black" pitchFamily="34" charset="0"/>
            </a:endParaRPr>
          </a:p>
          <a:p>
            <a:pPr>
              <a:lnSpc>
                <a:spcPct val="90000"/>
              </a:lnSpc>
              <a:buNone/>
            </a:pPr>
            <a:r>
              <a:rPr lang="el-GR" sz="2000" dirty="0" smtClean="0">
                <a:latin typeface="Arial Black" pitchFamily="34" charset="0"/>
              </a:rPr>
              <a:t>        15. Υπάρχει εποχικότητα στις πωλήσεις σας;</a:t>
            </a:r>
            <a:endParaRPr lang="en-US" sz="2000" dirty="0" smtClean="0">
              <a:latin typeface="Arial Black" pitchFamily="34" charset="0"/>
            </a:endParaRPr>
          </a:p>
          <a:p>
            <a:pPr>
              <a:lnSpc>
                <a:spcPct val="30000"/>
              </a:lnSpc>
              <a:buNone/>
            </a:pPr>
            <a:endParaRPr lang="el-GR" sz="2000" dirty="0" smtClean="0">
              <a:latin typeface="Arial Black" pitchFamily="34" charset="0"/>
            </a:endParaRPr>
          </a:p>
          <a:p>
            <a:pPr>
              <a:lnSpc>
                <a:spcPct val="80000"/>
              </a:lnSpc>
              <a:buNone/>
            </a:pPr>
            <a:r>
              <a:rPr lang="el-GR" sz="2000" dirty="0" smtClean="0">
                <a:latin typeface="Arial Black" pitchFamily="34" charset="0"/>
              </a:rPr>
              <a:t>        16. Σας επηρέασε η κρίση και τι ενέργειες έχετε κάνει </a:t>
            </a:r>
          </a:p>
          <a:p>
            <a:pPr>
              <a:lnSpc>
                <a:spcPct val="80000"/>
              </a:lnSpc>
              <a:buNone/>
            </a:pPr>
            <a:r>
              <a:rPr lang="el-GR" sz="2000" dirty="0" smtClean="0">
                <a:latin typeface="Arial Black" pitchFamily="34" charset="0"/>
              </a:rPr>
              <a:t>              για την αντιμετώπιση της;</a:t>
            </a: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611560" y="1556792"/>
            <a:ext cx="8064896" cy="1015663"/>
          </a:xfrm>
          <a:prstGeom prst="rect">
            <a:avLst/>
          </a:prstGeom>
        </p:spPr>
        <p:txBody>
          <a:bodyPr wrap="square">
            <a:spAutoFit/>
          </a:bodyPr>
          <a:lstStyle/>
          <a:p>
            <a:pPr>
              <a:buNone/>
            </a:pPr>
            <a:endParaRPr lang="el-GR" sz="2400" dirty="0" smtClean="0">
              <a:latin typeface="Arial Black" pitchFamily="34" charset="0"/>
            </a:endParaRPr>
          </a:p>
          <a:p>
            <a:pPr>
              <a:buNone/>
            </a:pPr>
            <a:endParaRPr lang="el-GR" dirty="0" smtClean="0">
              <a:latin typeface="Arial Black" pitchFamily="34" charset="0"/>
            </a:endParaRPr>
          </a:p>
          <a:p>
            <a:pPr marL="342900" indent="-342900"/>
            <a:endParaRPr lang="el-GR" dirty="0" smtClean="0">
              <a:latin typeface="Arial Black" pitchFamily="34" charset="0"/>
            </a:endParaRPr>
          </a:p>
        </p:txBody>
      </p:sp>
      <p:sp>
        <p:nvSpPr>
          <p:cNvPr id="9" name="9 - TextBox"/>
          <p:cNvSpPr txBox="1">
            <a:spLocks noChangeArrowheads="1"/>
          </p:cNvSpPr>
          <p:nvPr/>
        </p:nvSpPr>
        <p:spPr bwMode="auto">
          <a:xfrm>
            <a:off x="223219" y="967071"/>
            <a:ext cx="6206169" cy="461665"/>
          </a:xfrm>
          <a:prstGeom prst="rect">
            <a:avLst/>
          </a:prstGeom>
          <a:noFill/>
          <a:ln w="9525">
            <a:noFill/>
            <a:miter lim="800000"/>
            <a:headEnd/>
            <a:tailEnd/>
          </a:ln>
        </p:spPr>
        <p:txBody>
          <a:bodyPr wrap="square">
            <a:spAutoFit/>
          </a:bodyPr>
          <a:lstStyle/>
          <a:p>
            <a:pPr algn="ctr"/>
            <a:r>
              <a:rPr lang="el-GR"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Ερωτηματολόγιο ΚΕΜΕΛ</a:t>
            </a:r>
            <a:r>
              <a:rPr lang="en-US"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l-GR" sz="2400" dirty="0" smtClean="0">
                <a:effectLst>
                  <a:outerShdw blurRad="38100" dist="38100" dir="2700000" algn="tl">
                    <a:srgbClr val="000000">
                      <a:alpha val="43137"/>
                    </a:srgbClr>
                  </a:outerShdw>
                </a:effectLst>
                <a:latin typeface="Arial Black" pitchFamily="34" charset="0"/>
                <a:ea typeface="Times New Roman" pitchFamily="18" charset="0"/>
                <a:cs typeface="Arial" pitchFamily="34" charset="0"/>
              </a:rPr>
              <a:t>συν.)</a:t>
            </a:r>
            <a:endParaRPr lang="el-GR" sz="2400" b="1"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14</a:t>
            </a:fld>
            <a:endParaRPr lang="el-GR"/>
          </a:p>
        </p:txBody>
      </p:sp>
      <p:sp>
        <p:nvSpPr>
          <p:cNvPr id="9221" name="5 - Θέση περιεχομένου"/>
          <p:cNvSpPr>
            <a:spLocks noGrp="1"/>
          </p:cNvSpPr>
          <p:nvPr>
            <p:ph idx="1"/>
          </p:nvPr>
        </p:nvSpPr>
        <p:spPr>
          <a:xfrm>
            <a:off x="457200" y="1196752"/>
            <a:ext cx="8229600" cy="4929411"/>
          </a:xfrm>
        </p:spPr>
        <p:txBody>
          <a:bodyPr/>
          <a:lstStyle/>
          <a:p>
            <a:pPr>
              <a:buNone/>
            </a:pPr>
            <a:r>
              <a:rPr lang="el-GR" sz="2400" dirty="0" smtClean="0">
                <a:latin typeface="Arial Black" pitchFamily="34" charset="0"/>
              </a:rPr>
              <a:t>   </a:t>
            </a:r>
            <a:endParaRPr lang="el-GR" sz="2000" dirty="0" smtClean="0">
              <a:latin typeface="Arial Black" pitchFamily="34" charset="0"/>
            </a:endParaRPr>
          </a:p>
          <a:p>
            <a:pPr>
              <a:buNone/>
            </a:pPr>
            <a:endParaRPr lang="el-GR" sz="2000" dirty="0" smtClean="0">
              <a:latin typeface="Arial Black" pitchFamily="34" charset="0"/>
            </a:endParaRPr>
          </a:p>
          <a:p>
            <a:endParaRPr lang="en-US" sz="2000" dirty="0" smtClean="0">
              <a:latin typeface="Arial Black" pitchFamily="34" charset="0"/>
            </a:endParaRPr>
          </a:p>
          <a:p>
            <a:pPr>
              <a:lnSpc>
                <a:spcPct val="80000"/>
              </a:lnSpc>
              <a:buNone/>
            </a:pPr>
            <a:r>
              <a:rPr lang="el-GR" sz="2000" dirty="0" smtClean="0">
                <a:latin typeface="Arial Black" pitchFamily="34" charset="0"/>
              </a:rPr>
              <a:t>    1. Γνωριμία και ανταλλαγή «βιογραφικών».</a:t>
            </a:r>
            <a:endParaRPr lang="en-US" sz="2000" dirty="0" smtClean="0">
              <a:latin typeface="Arial Black" pitchFamily="34" charset="0"/>
            </a:endParaRPr>
          </a:p>
          <a:p>
            <a:pPr>
              <a:lnSpc>
                <a:spcPct val="80000"/>
              </a:lnSpc>
            </a:pPr>
            <a:endParaRPr lang="el-GR" sz="2000" dirty="0" smtClean="0">
              <a:latin typeface="Arial Black" pitchFamily="34" charset="0"/>
            </a:endParaRPr>
          </a:p>
          <a:p>
            <a:pPr>
              <a:lnSpc>
                <a:spcPct val="80000"/>
              </a:lnSpc>
              <a:buNone/>
            </a:pPr>
            <a:r>
              <a:rPr lang="el-GR" sz="2000" dirty="0" smtClean="0">
                <a:latin typeface="Arial Black" pitchFamily="34" charset="0"/>
              </a:rPr>
              <a:t>    2. Λίγα λόγια για το ΚΕΜΕΛ.</a:t>
            </a:r>
            <a:endParaRPr lang="en-US" sz="2000" dirty="0" smtClean="0">
              <a:latin typeface="Arial Black" pitchFamily="34" charset="0"/>
            </a:endParaRPr>
          </a:p>
          <a:p>
            <a:pPr>
              <a:lnSpc>
                <a:spcPct val="80000"/>
              </a:lnSpc>
            </a:pPr>
            <a:endParaRPr lang="el-GR" sz="2000" dirty="0" smtClean="0">
              <a:latin typeface="Arial Black" pitchFamily="34" charset="0"/>
            </a:endParaRPr>
          </a:p>
          <a:p>
            <a:pPr>
              <a:lnSpc>
                <a:spcPct val="80000"/>
              </a:lnSpc>
              <a:buNone/>
            </a:pPr>
            <a:r>
              <a:rPr lang="el-GR" sz="2000" dirty="0" smtClean="0">
                <a:latin typeface="Arial Black" pitchFamily="34" charset="0"/>
              </a:rPr>
              <a:t>    3. Ανάπτυξη μεθοδολογίας </a:t>
            </a:r>
            <a:r>
              <a:rPr lang="en-US" sz="2000" dirty="0" smtClean="0">
                <a:latin typeface="Arial Black" pitchFamily="34" charset="0"/>
              </a:rPr>
              <a:t>mentoring</a:t>
            </a:r>
            <a:r>
              <a:rPr lang="el-GR" sz="2000" dirty="0" smtClean="0">
                <a:latin typeface="Arial Black" pitchFamily="34" charset="0"/>
              </a:rPr>
              <a:t>, ρόλος του </a:t>
            </a:r>
            <a:r>
              <a:rPr lang="en-US" sz="2000" dirty="0" smtClean="0">
                <a:latin typeface="Arial Black" pitchFamily="34" charset="0"/>
              </a:rPr>
              <a:t>site</a:t>
            </a:r>
            <a:r>
              <a:rPr lang="el-GR" sz="2000" dirty="0" smtClean="0">
                <a:latin typeface="Arial Black" pitchFamily="34" charset="0"/>
              </a:rPr>
              <a:t>,</a:t>
            </a:r>
          </a:p>
          <a:p>
            <a:pPr>
              <a:lnSpc>
                <a:spcPct val="80000"/>
              </a:lnSpc>
              <a:buNone/>
            </a:pPr>
            <a:r>
              <a:rPr lang="el-GR" sz="2000" dirty="0" smtClean="0">
                <a:latin typeface="Arial Black" pitchFamily="34" charset="0"/>
              </a:rPr>
              <a:t>        σημασία των </a:t>
            </a:r>
            <a:r>
              <a:rPr lang="en-US" sz="2000" dirty="0" smtClean="0">
                <a:latin typeface="Arial Black" pitchFamily="34" charset="0"/>
              </a:rPr>
              <a:t>contact reports.</a:t>
            </a:r>
          </a:p>
          <a:p>
            <a:pPr>
              <a:lnSpc>
                <a:spcPct val="80000"/>
              </a:lnSpc>
              <a:buNone/>
            </a:pPr>
            <a:endParaRPr lang="el-GR" sz="2000" dirty="0" smtClean="0">
              <a:latin typeface="Arial Black" pitchFamily="34" charset="0"/>
            </a:endParaRPr>
          </a:p>
          <a:p>
            <a:pPr>
              <a:lnSpc>
                <a:spcPct val="80000"/>
              </a:lnSpc>
              <a:buNone/>
            </a:pPr>
            <a:r>
              <a:rPr lang="el-GR" sz="2000" dirty="0" smtClean="0">
                <a:latin typeface="Arial Black" pitchFamily="34" charset="0"/>
              </a:rPr>
              <a:t>    </a:t>
            </a:r>
            <a:r>
              <a:rPr lang="en-US" sz="2000" dirty="0" smtClean="0">
                <a:latin typeface="Arial Black" pitchFamily="34" charset="0"/>
              </a:rPr>
              <a:t>4</a:t>
            </a:r>
            <a:r>
              <a:rPr lang="el-GR" sz="2000" dirty="0" smtClean="0">
                <a:latin typeface="Arial Black" pitchFamily="34" charset="0"/>
              </a:rPr>
              <a:t>. Αρχική συζήτηση / διευκρινίσεις ερωτηματολογίου.</a:t>
            </a:r>
          </a:p>
          <a:p>
            <a:pPr>
              <a:buFont typeface="Arial" charset="0"/>
              <a:buNone/>
            </a:pPr>
            <a:endParaRPr lang="el-GR" sz="2000" dirty="0" smtClean="0">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611560" y="1556792"/>
            <a:ext cx="8064896" cy="1015663"/>
          </a:xfrm>
          <a:prstGeom prst="rect">
            <a:avLst/>
          </a:prstGeom>
        </p:spPr>
        <p:txBody>
          <a:bodyPr wrap="square">
            <a:spAutoFit/>
          </a:bodyPr>
          <a:lstStyle/>
          <a:p>
            <a:pPr>
              <a:buNone/>
            </a:pPr>
            <a:r>
              <a:rPr lang="el-GR" sz="2400" dirty="0" smtClean="0">
                <a:effectLst>
                  <a:outerShdw blurRad="38100" dist="38100" dir="2700000" algn="tl">
                    <a:srgbClr val="000000">
                      <a:alpha val="43137"/>
                    </a:srgbClr>
                  </a:outerShdw>
                </a:effectLst>
                <a:latin typeface="Arial Black" pitchFamily="34" charset="0"/>
              </a:rPr>
              <a:t>Η πρώτη (και σημαντικότερη) συνάντηση.</a:t>
            </a:r>
          </a:p>
          <a:p>
            <a:pPr>
              <a:buNone/>
            </a:pPr>
            <a:endParaRPr lang="el-GR" dirty="0" smtClean="0">
              <a:latin typeface="Arial Black" pitchFamily="34" charset="0"/>
            </a:endParaRPr>
          </a:p>
          <a:p>
            <a:pPr marL="342900" indent="-342900"/>
            <a:endParaRPr lang="el-GR" dirty="0" smtClean="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15</a:t>
            </a:fld>
            <a:endParaRPr lang="el-GR"/>
          </a:p>
        </p:txBody>
      </p:sp>
      <p:sp>
        <p:nvSpPr>
          <p:cNvPr id="9221" name="5 - Θέση περιεχομένου"/>
          <p:cNvSpPr>
            <a:spLocks noGrp="1"/>
          </p:cNvSpPr>
          <p:nvPr>
            <p:ph idx="1"/>
          </p:nvPr>
        </p:nvSpPr>
        <p:spPr>
          <a:xfrm>
            <a:off x="457200" y="1196752"/>
            <a:ext cx="8229600" cy="4929411"/>
          </a:xfrm>
        </p:spPr>
        <p:txBody>
          <a:bodyPr/>
          <a:lstStyle/>
          <a:p>
            <a:pPr>
              <a:buNone/>
            </a:pPr>
            <a:endParaRPr lang="el-GR" sz="2400" dirty="0" smtClean="0">
              <a:latin typeface="Arial Black" pitchFamily="34" charset="0"/>
            </a:endParaRPr>
          </a:p>
          <a:p>
            <a:pPr>
              <a:buNone/>
            </a:pPr>
            <a:r>
              <a:rPr lang="el-GR" altLang="el-GR" sz="2400" b="1" dirty="0" smtClean="0">
                <a:effectLst>
                  <a:outerShdw blurRad="38100" dist="38100" dir="2700000" algn="tl">
                    <a:srgbClr val="000000">
                      <a:alpha val="43137"/>
                    </a:srgbClr>
                  </a:outerShdw>
                </a:effectLst>
                <a:latin typeface="Arial Black" pitchFamily="34" charset="0"/>
                <a:ea typeface="+mj-ea"/>
                <a:cs typeface="+mj-cs"/>
              </a:rPr>
              <a:t>Η πρώτη (και σημαντικότερη) συνάντηση</a:t>
            </a:r>
            <a:r>
              <a:rPr lang="en-US" altLang="el-GR" sz="2400" b="1" dirty="0" smtClean="0">
                <a:effectLst>
                  <a:outerShdw blurRad="38100" dist="38100" dir="2700000" algn="tl">
                    <a:srgbClr val="000000">
                      <a:alpha val="43137"/>
                    </a:srgbClr>
                  </a:outerShdw>
                </a:effectLst>
                <a:latin typeface="Arial Black" pitchFamily="34" charset="0"/>
                <a:ea typeface="+mj-ea"/>
                <a:cs typeface="+mj-cs"/>
              </a:rPr>
              <a:t> (</a:t>
            </a:r>
            <a:r>
              <a:rPr lang="el-GR" altLang="el-GR" sz="2400" b="1" dirty="0" smtClean="0">
                <a:effectLst>
                  <a:outerShdw blurRad="38100" dist="38100" dir="2700000" algn="tl">
                    <a:srgbClr val="000000">
                      <a:alpha val="43137"/>
                    </a:srgbClr>
                  </a:outerShdw>
                </a:effectLst>
                <a:latin typeface="Arial Black" pitchFamily="34" charset="0"/>
                <a:ea typeface="+mj-ea"/>
                <a:cs typeface="+mj-cs"/>
              </a:rPr>
              <a:t>συν.)</a:t>
            </a:r>
          </a:p>
          <a:p>
            <a:pPr>
              <a:buFont typeface="Arial" charset="0"/>
              <a:buNone/>
            </a:pPr>
            <a:endParaRPr lang="el-GR" sz="2000" dirty="0" smtClean="0">
              <a:latin typeface="Arial Black" pitchFamily="34" charset="0"/>
            </a:endParaRPr>
          </a:p>
          <a:p>
            <a:pPr>
              <a:buFont typeface="Arial" charset="0"/>
              <a:buNone/>
            </a:pPr>
            <a:endParaRPr lang="el-GR" sz="2000" dirty="0" smtClean="0">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467544" y="1628800"/>
            <a:ext cx="8280920" cy="3724096"/>
          </a:xfrm>
          <a:prstGeom prst="rect">
            <a:avLst/>
          </a:prstGeom>
        </p:spPr>
        <p:txBody>
          <a:bodyPr wrap="square">
            <a:spAutoFit/>
          </a:bodyPr>
          <a:lstStyle/>
          <a:p>
            <a:endParaRPr lang="el-GR" dirty="0" smtClean="0">
              <a:latin typeface="Arial Black" pitchFamily="34" charset="0"/>
            </a:endParaRPr>
          </a:p>
          <a:p>
            <a:endParaRPr lang="el-GR" dirty="0" smtClean="0">
              <a:latin typeface="Arial Black" pitchFamily="34" charset="0"/>
            </a:endParaRPr>
          </a:p>
          <a:p>
            <a:endParaRPr lang="el-GR" sz="2000" dirty="0" smtClean="0">
              <a:latin typeface="Arial Black" pitchFamily="34" charset="0"/>
            </a:endParaRPr>
          </a:p>
          <a:p>
            <a:r>
              <a:rPr lang="en-US" sz="2000" dirty="0" smtClean="0">
                <a:latin typeface="Arial Black" pitchFamily="34" charset="0"/>
              </a:rPr>
              <a:t>6. </a:t>
            </a:r>
            <a:r>
              <a:rPr lang="el-GR" sz="2000" dirty="0" smtClean="0">
                <a:latin typeface="Arial Black" pitchFamily="34" charset="0"/>
              </a:rPr>
              <a:t>Χρήση και χρησιμότητα του </a:t>
            </a:r>
            <a:r>
              <a:rPr lang="en-US" sz="2000" dirty="0" smtClean="0">
                <a:latin typeface="Arial Black" pitchFamily="34" charset="0"/>
              </a:rPr>
              <a:t>Business Model Canvas.</a:t>
            </a:r>
            <a:endParaRPr lang="el-GR" sz="2000" dirty="0" smtClean="0">
              <a:latin typeface="Arial Black" pitchFamily="34" charset="0"/>
            </a:endParaRPr>
          </a:p>
          <a:p>
            <a:endParaRPr lang="en-US" sz="2000" dirty="0" smtClean="0">
              <a:latin typeface="Arial Black" pitchFamily="34" charset="0"/>
            </a:endParaRPr>
          </a:p>
          <a:p>
            <a:r>
              <a:rPr lang="en-US" sz="2000" dirty="0" smtClean="0">
                <a:latin typeface="Arial Black" pitchFamily="34" charset="0"/>
              </a:rPr>
              <a:t>7. Business Model </a:t>
            </a:r>
            <a:r>
              <a:rPr lang="en-US" sz="2000" dirty="0" err="1" smtClean="0">
                <a:latin typeface="Arial Black" pitchFamily="34" charset="0"/>
              </a:rPr>
              <a:t>vs</a:t>
            </a:r>
            <a:r>
              <a:rPr lang="en-US" sz="2000" dirty="0" smtClean="0">
                <a:latin typeface="Arial Black" pitchFamily="34" charset="0"/>
              </a:rPr>
              <a:t> Business Plan</a:t>
            </a:r>
            <a:r>
              <a:rPr lang="el-GR" sz="2000" dirty="0" smtClean="0">
                <a:latin typeface="Arial Black" pitchFamily="34" charset="0"/>
              </a:rPr>
              <a:t>, οδικός χάρτης</a:t>
            </a:r>
          </a:p>
          <a:p>
            <a:endParaRPr lang="en-US" sz="2000" dirty="0" smtClean="0">
              <a:latin typeface="Arial Black" pitchFamily="34" charset="0"/>
            </a:endParaRPr>
          </a:p>
          <a:p>
            <a:r>
              <a:rPr lang="en-US" sz="2000" dirty="0" smtClean="0">
                <a:latin typeface="Arial Black" pitchFamily="34" charset="0"/>
              </a:rPr>
              <a:t>8. </a:t>
            </a:r>
            <a:r>
              <a:rPr lang="el-GR" sz="2000" dirty="0" smtClean="0">
                <a:latin typeface="Arial Black" pitchFamily="34" charset="0"/>
              </a:rPr>
              <a:t>Ανάθεση μελέτης υλικού για την αρχική αποτύπωση του     </a:t>
            </a:r>
          </a:p>
          <a:p>
            <a:r>
              <a:rPr lang="el-GR" sz="2000" dirty="0" smtClean="0">
                <a:latin typeface="Arial Black" pitchFamily="34" charset="0"/>
              </a:rPr>
              <a:t>    </a:t>
            </a:r>
            <a:r>
              <a:rPr lang="en-US" sz="2000" dirty="0" smtClean="0">
                <a:latin typeface="Arial Black" pitchFamily="34" charset="0"/>
              </a:rPr>
              <a:t>BMC.</a:t>
            </a:r>
            <a:endParaRPr lang="el-GR" sz="2000" dirty="0" smtClean="0">
              <a:latin typeface="Arial Black" pitchFamily="34" charset="0"/>
            </a:endParaRPr>
          </a:p>
          <a:p>
            <a:endParaRPr lang="el-GR" sz="2000" dirty="0" smtClean="0">
              <a:latin typeface="Arial Black" pitchFamily="34" charset="0"/>
            </a:endParaRPr>
          </a:p>
          <a:p>
            <a:r>
              <a:rPr lang="el-GR" sz="2000" dirty="0" smtClean="0">
                <a:latin typeface="Arial Black" pitchFamily="34" charset="0"/>
              </a:rPr>
              <a:t>9. Ανακεφαλαίωση, θέματα </a:t>
            </a:r>
            <a:r>
              <a:rPr lang="en-US" sz="2000" dirty="0" smtClean="0">
                <a:latin typeface="Arial Black" pitchFamily="34" charset="0"/>
              </a:rPr>
              <a:t>contact report</a:t>
            </a:r>
            <a:r>
              <a:rPr lang="el-GR" sz="2000" dirty="0" smtClean="0">
                <a:latin typeface="Arial Black" pitchFamily="34" charset="0"/>
              </a:rPr>
              <a:t>,</a:t>
            </a:r>
            <a:r>
              <a:rPr lang="en-US" sz="2000" dirty="0" smtClean="0">
                <a:latin typeface="Arial Black" pitchFamily="34" charset="0"/>
              </a:rPr>
              <a:t> action/time </a:t>
            </a:r>
            <a:endParaRPr lang="el-GR" sz="2000" dirty="0" smtClean="0">
              <a:latin typeface="Arial Black" pitchFamily="34" charset="0"/>
            </a:endParaRPr>
          </a:p>
          <a:p>
            <a:r>
              <a:rPr lang="el-GR" sz="2000" dirty="0" smtClean="0">
                <a:latin typeface="Arial Black" pitchFamily="34" charset="0"/>
              </a:rPr>
              <a:t>    </a:t>
            </a:r>
            <a:r>
              <a:rPr lang="en-US" sz="2000" dirty="0" smtClean="0">
                <a:latin typeface="Arial Black" pitchFamily="34" charset="0"/>
              </a:rPr>
              <a:t>plan</a:t>
            </a:r>
            <a:r>
              <a:rPr lang="el-GR" sz="2000" dirty="0" smtClean="0">
                <a:latin typeface="Arial Black" pitchFamily="34" charset="0"/>
              </a:rPr>
              <a:t>  </a:t>
            </a:r>
            <a:endParaRPr lang="el-GR" sz="2000" dirty="0">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16</a:t>
            </a:fld>
            <a:endParaRPr lang="el-GR"/>
          </a:p>
        </p:txBody>
      </p:sp>
      <p:sp>
        <p:nvSpPr>
          <p:cNvPr id="9221" name="5 - Θέση περιεχομένου"/>
          <p:cNvSpPr>
            <a:spLocks noGrp="1"/>
          </p:cNvSpPr>
          <p:nvPr>
            <p:ph idx="1"/>
          </p:nvPr>
        </p:nvSpPr>
        <p:spPr>
          <a:xfrm>
            <a:off x="214282" y="1000108"/>
            <a:ext cx="8543956" cy="4929411"/>
          </a:xfrm>
        </p:spPr>
        <p:txBody>
          <a:bodyPr/>
          <a:lstStyle/>
          <a:p>
            <a:pPr>
              <a:spcAft>
                <a:spcPts val="600"/>
              </a:spcAft>
              <a:buNone/>
            </a:pPr>
            <a:r>
              <a:rPr lang="el-GR" sz="2400" dirty="0" smtClean="0">
                <a:latin typeface="Arial Black" pitchFamily="34" charset="0"/>
              </a:rPr>
              <a:t>   </a:t>
            </a:r>
          </a:p>
          <a:p>
            <a:pPr>
              <a:spcAft>
                <a:spcPts val="600"/>
              </a:spcAft>
              <a:buNone/>
            </a:pPr>
            <a:r>
              <a:rPr lang="el-GR" sz="2400" dirty="0" smtClean="0">
                <a:effectLst>
                  <a:outerShdw blurRad="38100" dist="38100" dir="2700000" algn="tl">
                    <a:srgbClr val="000000">
                      <a:alpha val="43137"/>
                    </a:srgbClr>
                  </a:outerShdw>
                </a:effectLst>
                <a:latin typeface="Arial Black" pitchFamily="34" charset="0"/>
              </a:rPr>
              <a:t>   Ενδεικτικά επιχειρηματικά εργαλεία στο </a:t>
            </a:r>
            <a:r>
              <a:rPr lang="en-US" sz="2400" dirty="0" smtClean="0">
                <a:effectLst>
                  <a:outerShdw blurRad="38100" dist="38100" dir="2700000" algn="tl">
                    <a:srgbClr val="000000">
                      <a:alpha val="43137"/>
                    </a:srgbClr>
                  </a:outerShdw>
                </a:effectLst>
                <a:latin typeface="Arial Black" pitchFamily="34" charset="0"/>
              </a:rPr>
              <a:t>site </a:t>
            </a:r>
            <a:r>
              <a:rPr lang="el-GR" sz="2400" dirty="0" smtClean="0">
                <a:effectLst>
                  <a:outerShdw blurRad="38100" dist="38100" dir="2700000" algn="tl">
                    <a:srgbClr val="000000">
                      <a:alpha val="43137"/>
                    </a:srgbClr>
                  </a:outerShdw>
                </a:effectLst>
                <a:latin typeface="Arial Black" pitchFamily="34" charset="0"/>
              </a:rPr>
              <a:t>μας.</a:t>
            </a:r>
          </a:p>
          <a:p>
            <a:pPr>
              <a:lnSpc>
                <a:spcPct val="50000"/>
              </a:lnSpc>
              <a:buNone/>
            </a:pPr>
            <a:r>
              <a:rPr lang="el-GR" sz="2400" dirty="0" smtClean="0">
                <a:latin typeface="Arial Black" pitchFamily="34" charset="0"/>
              </a:rPr>
              <a:t>   </a:t>
            </a:r>
          </a:p>
          <a:p>
            <a:r>
              <a:rPr lang="el-GR" sz="2400" dirty="0" smtClean="0">
                <a:latin typeface="Arial Black" pitchFamily="34" charset="0"/>
              </a:rPr>
              <a:t>    </a:t>
            </a:r>
            <a:r>
              <a:rPr lang="el-GR" sz="2000" dirty="0" smtClean="0">
                <a:latin typeface="Arial Black" pitchFamily="34" charset="0"/>
              </a:rPr>
              <a:t>Αρθρογραφία και οδηγίες για την αποτύπωση </a:t>
            </a:r>
            <a:r>
              <a:rPr lang="en-US" sz="2000" dirty="0" smtClean="0">
                <a:latin typeface="Arial Black" pitchFamily="34" charset="0"/>
              </a:rPr>
              <a:t>          </a:t>
            </a:r>
            <a:r>
              <a:rPr lang="el-GR" sz="2000" dirty="0" smtClean="0">
                <a:latin typeface="Arial Black" pitchFamily="34" charset="0"/>
              </a:rPr>
              <a:t>             </a:t>
            </a:r>
          </a:p>
          <a:p>
            <a:pPr>
              <a:lnSpc>
                <a:spcPct val="80000"/>
              </a:lnSpc>
              <a:buNone/>
            </a:pPr>
            <a:r>
              <a:rPr lang="el-GR" sz="2000" dirty="0" smtClean="0">
                <a:latin typeface="Arial Black" pitchFamily="34" charset="0"/>
              </a:rPr>
              <a:t>         αξιολόγηση και βελτίωση του ΒΜ</a:t>
            </a:r>
            <a:r>
              <a:rPr lang="en-US" sz="2000" dirty="0" smtClean="0">
                <a:latin typeface="Arial Black" pitchFamily="34" charset="0"/>
              </a:rPr>
              <a:t>C.</a:t>
            </a:r>
          </a:p>
          <a:p>
            <a:r>
              <a:rPr lang="en-US" sz="2000" dirty="0" smtClean="0">
                <a:latin typeface="Arial Black" pitchFamily="34" charset="0"/>
              </a:rPr>
              <a:t>    </a:t>
            </a:r>
            <a:r>
              <a:rPr lang="el-GR" sz="2000" dirty="0" smtClean="0">
                <a:latin typeface="Arial Black" pitchFamily="34" charset="0"/>
              </a:rPr>
              <a:t> Έτοιμα</a:t>
            </a:r>
            <a:r>
              <a:rPr lang="en-US" sz="2000" dirty="0" smtClean="0">
                <a:latin typeface="Arial Black" pitchFamily="34" charset="0"/>
              </a:rPr>
              <a:t> Business Plans </a:t>
            </a:r>
            <a:r>
              <a:rPr lang="el-GR" sz="2000" dirty="0" smtClean="0">
                <a:latin typeface="Arial Black" pitchFamily="34" charset="0"/>
              </a:rPr>
              <a:t>με χρήση του Καμβά.</a:t>
            </a:r>
          </a:p>
          <a:p>
            <a:r>
              <a:rPr lang="el-GR" sz="2000" dirty="0" smtClean="0">
                <a:latin typeface="Arial Black" pitchFamily="34" charset="0"/>
              </a:rPr>
              <a:t>     Αρθρογραφία για </a:t>
            </a:r>
            <a:r>
              <a:rPr lang="en-US" sz="2000" dirty="0" smtClean="0">
                <a:latin typeface="Arial Black" pitchFamily="34" charset="0"/>
              </a:rPr>
              <a:t>SWOT Analysis </a:t>
            </a:r>
            <a:r>
              <a:rPr lang="el-GR" sz="2000" dirty="0" smtClean="0">
                <a:latin typeface="Arial Black" pitchFamily="34" charset="0"/>
              </a:rPr>
              <a:t>και </a:t>
            </a:r>
            <a:r>
              <a:rPr lang="en-US" sz="2000" dirty="0" smtClean="0">
                <a:latin typeface="Arial Black" pitchFamily="34" charset="0"/>
              </a:rPr>
              <a:t>PESTEL</a:t>
            </a:r>
            <a:r>
              <a:rPr lang="el-GR" sz="2000" dirty="0" smtClean="0">
                <a:latin typeface="Arial Black" pitchFamily="34" charset="0"/>
              </a:rPr>
              <a:t>.</a:t>
            </a:r>
          </a:p>
          <a:p>
            <a:r>
              <a:rPr lang="el-GR" sz="2000" dirty="0" smtClean="0">
                <a:latin typeface="Arial Black" pitchFamily="34" charset="0"/>
              </a:rPr>
              <a:t>     Πηγές χρηματοδότησης.</a:t>
            </a:r>
          </a:p>
          <a:p>
            <a:r>
              <a:rPr lang="el-GR" sz="2000" dirty="0" smtClean="0">
                <a:latin typeface="Arial Black" pitchFamily="34" charset="0"/>
              </a:rPr>
              <a:t>     Ιδιωτική Κεφαλαιουχική Εταιρεία (ΙΚΕ).</a:t>
            </a:r>
          </a:p>
          <a:p>
            <a:r>
              <a:rPr lang="el-GR" sz="2000" dirty="0" smtClean="0">
                <a:latin typeface="Arial Black" pitchFamily="34" charset="0"/>
              </a:rPr>
              <a:t>     </a:t>
            </a:r>
            <a:r>
              <a:rPr lang="en-US" sz="2000" dirty="0" smtClean="0">
                <a:latin typeface="Arial Black" pitchFamily="34" charset="0"/>
              </a:rPr>
              <a:t>Break Even Analysis, Profit &amp; Loss.</a:t>
            </a:r>
            <a:endParaRPr lang="el-GR" sz="2000" dirty="0" smtClean="0">
              <a:latin typeface="Arial Black" pitchFamily="34" charset="0"/>
            </a:endParaRPr>
          </a:p>
          <a:p>
            <a:r>
              <a:rPr lang="el-GR" sz="2000" dirty="0" smtClean="0">
                <a:latin typeface="Arial Black" pitchFamily="34" charset="0"/>
              </a:rPr>
              <a:t>     Πρόβλεψη Ταμειακών Ροών.</a:t>
            </a:r>
            <a:endParaRPr lang="en-US" sz="2000" dirty="0" smtClean="0">
              <a:latin typeface="Arial Black" pitchFamily="34" charset="0"/>
            </a:endParaRPr>
          </a:p>
          <a:p>
            <a:r>
              <a:rPr lang="en-US" sz="2000" dirty="0" smtClean="0">
                <a:latin typeface="Arial Black" pitchFamily="34" charset="0"/>
              </a:rPr>
              <a:t>     Links </a:t>
            </a:r>
            <a:r>
              <a:rPr lang="el-GR" sz="2000" dirty="0" smtClean="0">
                <a:latin typeface="Arial Black" pitchFamily="34" charset="0"/>
              </a:rPr>
              <a:t>με αντίστοιχους Διεθνείς Οργανισμούς</a:t>
            </a:r>
          </a:p>
          <a:p>
            <a:pPr>
              <a:buNone/>
            </a:pPr>
            <a:r>
              <a:rPr lang="el-GR" sz="2000" dirty="0" smtClean="0">
                <a:latin typeface="Arial Black" pitchFamily="34" charset="0"/>
              </a:rPr>
              <a:t>      </a:t>
            </a:r>
            <a:endParaRPr lang="en-US" sz="2000" dirty="0" smtClean="0">
              <a:latin typeface="Arial Black" pitchFamily="34" charset="0"/>
            </a:endParaRPr>
          </a:p>
          <a:p>
            <a:pPr>
              <a:buNone/>
            </a:pPr>
            <a:r>
              <a:rPr lang="en-US" sz="2000" dirty="0" smtClean="0">
                <a:latin typeface="Arial Black" pitchFamily="34" charset="0"/>
              </a:rPr>
              <a:t>     </a:t>
            </a:r>
            <a:endParaRPr lang="el-GR" sz="2000" dirty="0" smtClean="0">
              <a:latin typeface="Arial Black" pitchFamily="34" charset="0"/>
            </a:endParaRPr>
          </a:p>
          <a:p>
            <a:pPr>
              <a:buNone/>
            </a:pPr>
            <a:endParaRPr lang="el-GR" sz="2400" dirty="0" smtClean="0">
              <a:latin typeface="Arial Black" pitchFamily="34" charset="0"/>
            </a:endParaRPr>
          </a:p>
          <a:p>
            <a:pPr>
              <a:buNone/>
            </a:pPr>
            <a:r>
              <a:rPr lang="el-GR" sz="2400" dirty="0" smtClean="0">
                <a:latin typeface="Arial Black" pitchFamily="34" charset="0"/>
              </a:rPr>
              <a:t>     </a:t>
            </a:r>
          </a:p>
          <a:p>
            <a:pPr>
              <a:buFont typeface="Arial" charset="0"/>
              <a:buNone/>
            </a:pPr>
            <a:endParaRPr lang="el-GR" sz="2000" dirty="0" smtClean="0">
              <a:latin typeface="Arial Black" pitchFamily="34" charset="0"/>
            </a:endParaRPr>
          </a:p>
          <a:p>
            <a:pPr>
              <a:buFont typeface="Arial" charset="0"/>
              <a:buNone/>
            </a:pPr>
            <a:endParaRPr lang="el-GR" sz="2000" dirty="0" smtClean="0">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17</a:t>
            </a:fld>
            <a:endParaRPr lang="el-GR"/>
          </a:p>
        </p:txBody>
      </p:sp>
      <p:sp>
        <p:nvSpPr>
          <p:cNvPr id="9221" name="5 - Θέση περιεχομένου"/>
          <p:cNvSpPr>
            <a:spLocks noGrp="1"/>
          </p:cNvSpPr>
          <p:nvPr>
            <p:ph idx="1"/>
          </p:nvPr>
        </p:nvSpPr>
        <p:spPr>
          <a:xfrm>
            <a:off x="457200" y="1000108"/>
            <a:ext cx="8229600" cy="4929411"/>
          </a:xfrm>
        </p:spPr>
        <p:txBody>
          <a:bodyPr/>
          <a:lstStyle/>
          <a:p>
            <a:pPr>
              <a:buNone/>
            </a:pPr>
            <a:r>
              <a:rPr lang="el-GR" sz="2400" dirty="0" smtClean="0">
                <a:latin typeface="Arial Black" pitchFamily="34" charset="0"/>
              </a:rPr>
              <a:t>   </a:t>
            </a:r>
          </a:p>
          <a:p>
            <a:pPr>
              <a:buNone/>
            </a:pPr>
            <a:r>
              <a:rPr lang="el-GR" sz="2400" dirty="0" smtClean="0">
                <a:latin typeface="Arial Black" pitchFamily="34" charset="0"/>
              </a:rPr>
              <a:t>   </a:t>
            </a:r>
            <a:r>
              <a:rPr lang="el-GR" sz="2400" dirty="0" smtClean="0">
                <a:effectLst>
                  <a:outerShdw blurRad="38100" dist="38100" dir="2700000" algn="tl">
                    <a:srgbClr val="000000">
                      <a:alpha val="43137"/>
                    </a:srgbClr>
                  </a:outerShdw>
                </a:effectLst>
                <a:latin typeface="Arial Black" pitchFamily="34" charset="0"/>
              </a:rPr>
              <a:t>Τα επόμενα βήματα</a:t>
            </a:r>
            <a:r>
              <a:rPr lang="en-US" sz="2400" dirty="0" smtClean="0">
                <a:effectLst>
                  <a:outerShdw blurRad="38100" dist="38100" dir="2700000" algn="tl">
                    <a:srgbClr val="000000">
                      <a:alpha val="43137"/>
                    </a:srgbClr>
                  </a:outerShdw>
                </a:effectLst>
                <a:latin typeface="Arial Black" pitchFamily="34" charset="0"/>
              </a:rPr>
              <a:t>:</a:t>
            </a:r>
          </a:p>
          <a:p>
            <a:pPr>
              <a:lnSpc>
                <a:spcPct val="70000"/>
              </a:lnSpc>
              <a:buNone/>
            </a:pPr>
            <a:endParaRPr lang="el-GR" sz="2400" dirty="0" smtClean="0">
              <a:latin typeface="Arial Black" pitchFamily="34" charset="0"/>
            </a:endParaRPr>
          </a:p>
          <a:p>
            <a:pPr marL="457200" indent="-457200">
              <a:spcAft>
                <a:spcPts val="1200"/>
              </a:spcAft>
              <a:buFont typeface="+mj-lt"/>
              <a:buAutoNum type="arabicPeriod"/>
            </a:pPr>
            <a:r>
              <a:rPr lang="el-GR" sz="2000" dirty="0" smtClean="0">
                <a:latin typeface="Arial Black" pitchFamily="34" charset="0"/>
              </a:rPr>
              <a:t>Ακολουθεί το </a:t>
            </a:r>
            <a:r>
              <a:rPr lang="en-US" sz="2000" dirty="0" smtClean="0">
                <a:latin typeface="Arial Black" pitchFamily="34" charset="0"/>
              </a:rPr>
              <a:t>contact report </a:t>
            </a:r>
            <a:r>
              <a:rPr lang="el-GR" sz="2000" dirty="0" smtClean="0">
                <a:latin typeface="Arial Black" pitchFamily="34" charset="0"/>
              </a:rPr>
              <a:t>το οποίο ελέγχεται από εμάς για την πληρότητα του.</a:t>
            </a:r>
          </a:p>
          <a:p>
            <a:pPr marL="457200" indent="-457200">
              <a:spcAft>
                <a:spcPts val="1200"/>
              </a:spcAft>
              <a:buFont typeface="+mj-lt"/>
              <a:buAutoNum type="arabicPeriod"/>
            </a:pPr>
            <a:r>
              <a:rPr lang="en-US" sz="2000" dirty="0" smtClean="0">
                <a:latin typeface="Arial Black" pitchFamily="34" charset="0"/>
              </a:rPr>
              <a:t>K</a:t>
            </a:r>
            <a:r>
              <a:rPr lang="el-GR" sz="2000" dirty="0" smtClean="0">
                <a:latin typeface="Arial Black" pitchFamily="34" charset="0"/>
              </a:rPr>
              <a:t>αθορίζονται η ημ/νία και τα θέματα της επόμενης συνάντησης, με σχετικό</a:t>
            </a:r>
            <a:r>
              <a:rPr lang="en-US" sz="2000" dirty="0" smtClean="0">
                <a:latin typeface="Arial Black" pitchFamily="34" charset="0"/>
              </a:rPr>
              <a:t> e-mail.</a:t>
            </a:r>
            <a:endParaRPr lang="el-GR" sz="2000" dirty="0" smtClean="0">
              <a:latin typeface="Arial Black" pitchFamily="34" charset="0"/>
            </a:endParaRPr>
          </a:p>
          <a:p>
            <a:pPr marL="457200" indent="-457200">
              <a:spcAft>
                <a:spcPts val="1200"/>
              </a:spcAft>
              <a:buFont typeface="+mj-lt"/>
              <a:buAutoNum type="arabicPeriod"/>
            </a:pPr>
            <a:r>
              <a:rPr lang="el-GR" sz="2000" dirty="0" smtClean="0">
                <a:latin typeface="Arial Black" pitchFamily="34" charset="0"/>
              </a:rPr>
              <a:t>Στις επόμενες συναντήσεις αποτυπώνουμε τις 9 ενότητες του Καμβά με έμφαση στο </a:t>
            </a:r>
            <a:r>
              <a:rPr lang="en-US" sz="2000" dirty="0" smtClean="0">
                <a:latin typeface="Arial Black" pitchFamily="34" charset="0"/>
              </a:rPr>
              <a:t>Value proposition </a:t>
            </a:r>
            <a:r>
              <a:rPr lang="el-GR" sz="2000" dirty="0" smtClean="0">
                <a:latin typeface="Arial Black" pitchFamily="34" charset="0"/>
              </a:rPr>
              <a:t>και την περιγραφή του πρωταρχικού πελάτη.</a:t>
            </a:r>
          </a:p>
          <a:p>
            <a:pPr>
              <a:buNone/>
            </a:pPr>
            <a:r>
              <a:rPr lang="el-GR" sz="2000" dirty="0" smtClean="0">
                <a:latin typeface="Arial Black" pitchFamily="34" charset="0"/>
              </a:rPr>
              <a:t>    Ιδιαίτερη έμφαση δίνεται στην έρευνα αγοράς/</a:t>
            </a:r>
            <a:r>
              <a:rPr lang="en-US" sz="2000" dirty="0" smtClean="0">
                <a:latin typeface="Arial Black" pitchFamily="34" charset="0"/>
              </a:rPr>
              <a:t>MVP,</a:t>
            </a:r>
            <a:r>
              <a:rPr lang="el-GR" sz="2000" dirty="0" smtClean="0">
                <a:latin typeface="Arial Black" pitchFamily="34" charset="0"/>
              </a:rPr>
              <a:t> για την διαπίστωση και επιβεβαίωση κρίσιμων παραδοχών. </a:t>
            </a:r>
            <a:endParaRPr lang="el-GR" sz="2000" dirty="0">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18</a:t>
            </a:fld>
            <a:endParaRPr lang="el-GR"/>
          </a:p>
        </p:txBody>
      </p:sp>
      <p:sp>
        <p:nvSpPr>
          <p:cNvPr id="9221" name="5 - Θέση περιεχομένου"/>
          <p:cNvSpPr>
            <a:spLocks noGrp="1"/>
          </p:cNvSpPr>
          <p:nvPr>
            <p:ph idx="1"/>
          </p:nvPr>
        </p:nvSpPr>
        <p:spPr>
          <a:xfrm>
            <a:off x="467544" y="571480"/>
            <a:ext cx="8229600" cy="4929411"/>
          </a:xfrm>
        </p:spPr>
        <p:txBody>
          <a:bodyPr/>
          <a:lstStyle/>
          <a:p>
            <a:pPr>
              <a:buNone/>
            </a:pPr>
            <a:r>
              <a:rPr lang="el-GR" sz="2400" dirty="0" smtClean="0">
                <a:latin typeface="Arial Black" pitchFamily="34" charset="0"/>
              </a:rPr>
              <a:t>   </a:t>
            </a:r>
            <a:endParaRPr lang="el-GR" sz="2400" dirty="0" smtClean="0">
              <a:effectLst>
                <a:outerShdw blurRad="38100" dist="38100" dir="2700000" algn="tl">
                  <a:srgbClr val="000000">
                    <a:alpha val="43137"/>
                  </a:srgbClr>
                </a:outerShdw>
              </a:effectLst>
              <a:latin typeface="Arial Black" pitchFamily="34" charset="0"/>
            </a:endParaRPr>
          </a:p>
          <a:p>
            <a:pPr>
              <a:buNone/>
            </a:pPr>
            <a:r>
              <a:rPr lang="el-GR" sz="2400" dirty="0" smtClean="0">
                <a:effectLst>
                  <a:outerShdw blurRad="38100" dist="38100" dir="2700000" algn="tl">
                    <a:srgbClr val="000000">
                      <a:alpha val="43137"/>
                    </a:srgbClr>
                  </a:outerShdw>
                </a:effectLst>
                <a:latin typeface="Arial Black" pitchFamily="34" charset="0"/>
              </a:rPr>
              <a:t>   Η χρήση και χρησιμότητα του </a:t>
            </a:r>
            <a:r>
              <a:rPr lang="en-US" sz="2400" dirty="0" smtClean="0">
                <a:effectLst>
                  <a:outerShdw blurRad="38100" dist="38100" dir="2700000" algn="tl">
                    <a:srgbClr val="000000">
                      <a:alpha val="43137"/>
                    </a:srgbClr>
                  </a:outerShdw>
                </a:effectLst>
                <a:latin typeface="Arial Black" pitchFamily="34" charset="0"/>
              </a:rPr>
              <a:t>BMC</a:t>
            </a:r>
            <a:endParaRPr lang="el-GR" sz="2400" dirty="0" smtClean="0">
              <a:effectLst>
                <a:outerShdw blurRad="38100" dist="38100" dir="2700000" algn="tl">
                  <a:srgbClr val="000000">
                    <a:alpha val="43137"/>
                  </a:srgbClr>
                </a:outerShdw>
              </a:effectLst>
              <a:latin typeface="Arial Black" pitchFamily="34" charset="0"/>
              <a:cs typeface="Arial" pitchFamily="34" charset="0"/>
            </a:endParaRPr>
          </a:p>
          <a:p>
            <a:pPr>
              <a:buNone/>
            </a:pPr>
            <a:r>
              <a:rPr lang="el-GR" sz="2400" dirty="0" smtClean="0">
                <a:latin typeface="Arial Black" pitchFamily="34" charset="0"/>
                <a:cs typeface="Arial" pitchFamily="34" charset="0"/>
              </a:rPr>
              <a:t>   </a:t>
            </a:r>
            <a:r>
              <a:rPr lang="el-GR" sz="2000" dirty="0" smtClean="0">
                <a:latin typeface="Arial Black" pitchFamily="34" charset="0"/>
                <a:cs typeface="Arial" pitchFamily="34" charset="0"/>
              </a:rPr>
              <a:t>Το </a:t>
            </a:r>
            <a:r>
              <a:rPr lang="en-US" sz="2000" dirty="0" smtClean="0">
                <a:latin typeface="Arial Black" pitchFamily="34" charset="0"/>
                <a:cs typeface="Arial" pitchFamily="34" charset="0"/>
              </a:rPr>
              <a:t>Business Model Canvas</a:t>
            </a:r>
            <a:r>
              <a:rPr lang="el-GR" sz="2000" dirty="0" smtClean="0">
                <a:latin typeface="Arial Black" pitchFamily="34" charset="0"/>
                <a:cs typeface="Arial" pitchFamily="34" charset="0"/>
              </a:rPr>
              <a:t> καθοδηγεί  τον επιχειρηματία </a:t>
            </a:r>
            <a:r>
              <a:rPr lang="en-US" sz="2000" dirty="0" smtClean="0">
                <a:latin typeface="Arial Black" pitchFamily="34" charset="0"/>
                <a:cs typeface="Arial" pitchFamily="34" charset="0"/>
              </a:rPr>
              <a:t> </a:t>
            </a:r>
            <a:r>
              <a:rPr lang="el-GR" sz="2000" dirty="0" smtClean="0">
                <a:latin typeface="Arial Black" pitchFamily="34" charset="0"/>
                <a:cs typeface="Arial" pitchFamily="34" charset="0"/>
              </a:rPr>
              <a:t>«υποχρεωτικά» να ακολουθήσει  την πελατοκεντρική αυτή προσέγγιση, με τις 4 ενότητες του</a:t>
            </a:r>
            <a:endParaRPr lang="en-US" sz="2000" b="1" dirty="0" smtClean="0">
              <a:latin typeface="Arial Black" pitchFamily="34" charset="0"/>
              <a:cs typeface="Arial" pitchFamily="34" charset="0"/>
            </a:endParaRPr>
          </a:p>
          <a:p>
            <a:pPr marL="457200" indent="-457200">
              <a:buFont typeface="+mj-lt"/>
              <a:buAutoNum type="arabicPeriod"/>
            </a:pPr>
            <a:r>
              <a:rPr lang="en-US" sz="2000" b="1" dirty="0" smtClean="0">
                <a:latin typeface="Arial Black" pitchFamily="34" charset="0"/>
                <a:cs typeface="Arial" pitchFamily="34" charset="0"/>
              </a:rPr>
              <a:t>Value</a:t>
            </a:r>
            <a:r>
              <a:rPr lang="el-GR" sz="2000" b="1" dirty="0" smtClean="0">
                <a:latin typeface="Arial Black" pitchFamily="34" charset="0"/>
                <a:cs typeface="Arial" pitchFamily="34" charset="0"/>
              </a:rPr>
              <a:t> </a:t>
            </a:r>
            <a:r>
              <a:rPr lang="en-US" sz="2000" b="1" dirty="0" smtClean="0">
                <a:latin typeface="Arial Black" pitchFamily="34" charset="0"/>
                <a:cs typeface="Arial" pitchFamily="34" charset="0"/>
              </a:rPr>
              <a:t>Proposition </a:t>
            </a:r>
          </a:p>
          <a:p>
            <a:pPr marL="457200" indent="-457200">
              <a:buFont typeface="+mj-lt"/>
              <a:buAutoNum type="arabicPeriod"/>
            </a:pPr>
            <a:r>
              <a:rPr lang="en-US" sz="2000" b="1" dirty="0" smtClean="0">
                <a:latin typeface="Arial Black" pitchFamily="34" charset="0"/>
                <a:cs typeface="Arial" pitchFamily="34" charset="0"/>
              </a:rPr>
              <a:t>Customer Segments </a:t>
            </a:r>
          </a:p>
          <a:p>
            <a:pPr marL="457200" indent="-457200">
              <a:buFont typeface="+mj-lt"/>
              <a:buAutoNum type="arabicPeriod"/>
            </a:pPr>
            <a:r>
              <a:rPr lang="en-US" sz="2000" b="1" dirty="0" smtClean="0">
                <a:latin typeface="Arial Black" pitchFamily="34" charset="0"/>
                <a:cs typeface="Arial" pitchFamily="34" charset="0"/>
              </a:rPr>
              <a:t>Customer Relationships </a:t>
            </a:r>
            <a:r>
              <a:rPr lang="el-GR" sz="2000" b="1" dirty="0" smtClean="0">
                <a:latin typeface="Arial Black" pitchFamily="34" charset="0"/>
                <a:cs typeface="Arial" pitchFamily="34" charset="0"/>
              </a:rPr>
              <a:t> </a:t>
            </a:r>
            <a:endParaRPr lang="en-US" sz="2000" b="1" dirty="0" smtClean="0">
              <a:latin typeface="Arial Black" pitchFamily="34" charset="0"/>
              <a:cs typeface="Arial" pitchFamily="34" charset="0"/>
            </a:endParaRPr>
          </a:p>
          <a:p>
            <a:pPr marL="457200" indent="-457200">
              <a:buFont typeface="+mj-lt"/>
              <a:buAutoNum type="arabicPeriod"/>
            </a:pPr>
            <a:r>
              <a:rPr lang="en-US" sz="2000" b="1" dirty="0" smtClean="0">
                <a:latin typeface="Arial Black" pitchFamily="34" charset="0"/>
                <a:cs typeface="Arial" pitchFamily="34" charset="0"/>
              </a:rPr>
              <a:t>Channels</a:t>
            </a:r>
            <a:r>
              <a:rPr lang="el-GR" sz="2000" b="1" dirty="0" smtClean="0">
                <a:latin typeface="Arial Black" pitchFamily="34" charset="0"/>
                <a:cs typeface="Arial" pitchFamily="34" charset="0"/>
              </a:rPr>
              <a:t> </a:t>
            </a:r>
            <a:endParaRPr lang="en-US" sz="2000" b="1" dirty="0" smtClean="0">
              <a:latin typeface="Arial Black" pitchFamily="34" charset="0"/>
              <a:cs typeface="Arial" pitchFamily="34" charset="0"/>
            </a:endParaRPr>
          </a:p>
          <a:p>
            <a:pPr marL="457200" indent="-457200">
              <a:buNone/>
            </a:pPr>
            <a:r>
              <a:rPr lang="en-US" sz="2000" b="1" dirty="0" smtClean="0">
                <a:latin typeface="Arial Black" pitchFamily="34" charset="0"/>
                <a:cs typeface="Arial" pitchFamily="34" charset="0"/>
              </a:rPr>
              <a:t>     ……</a:t>
            </a:r>
            <a:r>
              <a:rPr lang="el-GR" sz="2000" b="1" dirty="0" smtClean="0">
                <a:latin typeface="Arial Black" pitchFamily="34" charset="0"/>
                <a:cs typeface="Arial" pitchFamily="34" charset="0"/>
              </a:rPr>
              <a:t>όπου τα 4Ρ (</a:t>
            </a:r>
            <a:r>
              <a:rPr lang="en-US" sz="2000" b="1" dirty="0" smtClean="0">
                <a:latin typeface="Arial Black" pitchFamily="34" charset="0"/>
                <a:cs typeface="Arial" pitchFamily="34" charset="0"/>
              </a:rPr>
              <a:t>Product, Place, Price, Promotion) </a:t>
            </a:r>
            <a:r>
              <a:rPr lang="el-GR" sz="2000" b="1" dirty="0" smtClean="0">
                <a:latin typeface="Arial Black" pitchFamily="34" charset="0"/>
                <a:cs typeface="Arial" pitchFamily="34" charset="0"/>
              </a:rPr>
              <a:t>μετασχηματίζονται σε</a:t>
            </a:r>
            <a:endParaRPr lang="en-US" sz="2000" b="1" dirty="0" smtClean="0">
              <a:latin typeface="Arial Black" pitchFamily="34" charset="0"/>
              <a:cs typeface="Arial" pitchFamily="34" charset="0"/>
            </a:endParaRPr>
          </a:p>
          <a:p>
            <a:pPr marL="457200" indent="-457200">
              <a:buNone/>
            </a:pPr>
            <a:r>
              <a:rPr lang="en-US" sz="2000" b="1" dirty="0" smtClean="0">
                <a:latin typeface="Arial Black" pitchFamily="34" charset="0"/>
                <a:cs typeface="Arial" pitchFamily="34" charset="0"/>
              </a:rPr>
              <a:t>     …… </a:t>
            </a:r>
            <a:r>
              <a:rPr lang="el-GR" sz="2000" b="1" dirty="0" smtClean="0">
                <a:latin typeface="Arial Black" pitchFamily="34" charset="0"/>
                <a:cs typeface="Arial" pitchFamily="34" charset="0"/>
              </a:rPr>
              <a:t>4Π (Πελάτες, Προτεινόμενη αξία, Πρόσβαση, Πελατειακές σχέσεις)</a:t>
            </a:r>
            <a:r>
              <a:rPr lang="en-US" sz="2000" b="1" dirty="0" smtClean="0">
                <a:latin typeface="Arial Black" pitchFamily="34" charset="0"/>
                <a:cs typeface="Arial" pitchFamily="34" charset="0"/>
              </a:rPr>
              <a:t>.</a:t>
            </a:r>
            <a:endParaRPr lang="el-GR" sz="2000" b="1" dirty="0" smtClean="0">
              <a:latin typeface="Arial Black" pitchFamily="34" charset="0"/>
              <a:cs typeface="Arial" pitchFamily="34" charset="0"/>
            </a:endParaRPr>
          </a:p>
          <a:p>
            <a:pPr>
              <a:buNone/>
            </a:pPr>
            <a:r>
              <a:rPr lang="el-GR" sz="2000" b="1" dirty="0" smtClean="0">
                <a:latin typeface="Arial Black" pitchFamily="34" charset="0"/>
                <a:cs typeface="Arial" pitchFamily="34" charset="0"/>
              </a:rPr>
              <a:t>    </a:t>
            </a:r>
            <a:r>
              <a:rPr lang="el-GR" sz="2400" b="1" dirty="0" smtClean="0">
                <a:latin typeface="Arial Black" pitchFamily="34" charset="0"/>
                <a:cs typeface="Arial" pitchFamily="34" charset="0"/>
              </a:rPr>
              <a:t>Ας μην ξεχνάμε …αναλύουμε την αγορά χρησιμοποιώντας τα</a:t>
            </a:r>
            <a:r>
              <a:rPr lang="en-US" sz="2400" b="1" dirty="0" smtClean="0">
                <a:latin typeface="Arial Black" pitchFamily="34" charset="0"/>
                <a:cs typeface="Arial" pitchFamily="34" charset="0"/>
              </a:rPr>
              <a:t> </a:t>
            </a:r>
            <a:r>
              <a:rPr lang="el-GR" sz="2400" b="1" dirty="0" smtClean="0">
                <a:latin typeface="Arial Black" pitchFamily="34" charset="0"/>
                <a:cs typeface="Arial" pitchFamily="34" charset="0"/>
              </a:rPr>
              <a:t>παραδοσιακά 4Ρ και την κατακτούμε με τα 4Π. </a:t>
            </a:r>
            <a:endParaRPr lang="el-GR" sz="2400" dirty="0" smtClean="0"/>
          </a:p>
          <a:p>
            <a:pPr>
              <a:buNone/>
            </a:pPr>
            <a:endParaRPr lang="el-GR" sz="2000" dirty="0">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19</a:t>
            </a:fld>
            <a:endParaRPr lang="el-GR" dirty="0"/>
          </a:p>
        </p:txBody>
      </p:sp>
      <p:sp>
        <p:nvSpPr>
          <p:cNvPr id="9223" name="10 - Ορθογώνιο"/>
          <p:cNvSpPr>
            <a:spLocks noChangeArrowheads="1"/>
          </p:cNvSpPr>
          <p:nvPr/>
        </p:nvSpPr>
        <p:spPr bwMode="auto">
          <a:xfrm>
            <a:off x="467544" y="1844824"/>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10" name="Rounded Rectangle 9"/>
          <p:cNvSpPr/>
          <p:nvPr/>
        </p:nvSpPr>
        <p:spPr>
          <a:xfrm rot="16200000">
            <a:off x="4464843" y="-535808"/>
            <a:ext cx="714380" cy="3786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3007074" y="1142984"/>
            <a:ext cx="3708066" cy="461665"/>
          </a:xfrm>
          <a:prstGeom prst="rect">
            <a:avLst/>
          </a:prstGeom>
          <a:noFill/>
        </p:spPr>
        <p:txBody>
          <a:bodyPr wrap="none" rtlCol="0">
            <a:spAutoFit/>
          </a:bodyPr>
          <a:lstStyle/>
          <a:p>
            <a:r>
              <a:rPr lang="en-US" sz="2400" b="1" dirty="0" smtClean="0">
                <a:effectLst>
                  <a:outerShdw blurRad="50800" dist="38100" algn="l" rotWithShape="0">
                    <a:prstClr val="black">
                      <a:alpha val="40000"/>
                    </a:prstClr>
                  </a:outerShdw>
                </a:effectLst>
              </a:rPr>
              <a:t>Business Model</a:t>
            </a:r>
            <a:r>
              <a:rPr lang="el-GR" sz="2400" b="1" dirty="0" smtClean="0">
                <a:effectLst>
                  <a:outerShdw blurRad="50800" dist="38100" algn="l" rotWithShape="0">
                    <a:prstClr val="black">
                      <a:alpha val="40000"/>
                    </a:prstClr>
                  </a:outerShdw>
                </a:effectLst>
              </a:rPr>
              <a:t> </a:t>
            </a:r>
            <a:r>
              <a:rPr lang="en-US" sz="2400" b="1" dirty="0" smtClean="0">
                <a:effectLst>
                  <a:outerShdw blurRad="50800" dist="38100" algn="l" rotWithShape="0">
                    <a:prstClr val="black">
                      <a:alpha val="40000"/>
                    </a:prstClr>
                  </a:outerShdw>
                </a:effectLst>
              </a:rPr>
              <a:t>Canvas</a:t>
            </a:r>
            <a:endParaRPr lang="el-GR" sz="2400" b="1" dirty="0">
              <a:effectLst>
                <a:outerShdw blurRad="50800" dist="38100" algn="l" rotWithShape="0">
                  <a:prstClr val="black">
                    <a:alpha val="40000"/>
                  </a:prstClr>
                </a:outerShdw>
              </a:effectLst>
            </a:endParaRPr>
          </a:p>
        </p:txBody>
      </p:sp>
      <p:pic>
        <p:nvPicPr>
          <p:cNvPr id="12" name="Picture 2" descr="C:\Users\HP\AppData\Local\Microsoft\Windows\Temporary Internet Files\Content.Outlook\CD2LGUAY\image.gif"/>
          <p:cNvPicPr>
            <a:picLocks noChangeAspect="1" noChangeArrowheads="1"/>
          </p:cNvPicPr>
          <p:nvPr/>
        </p:nvPicPr>
        <p:blipFill>
          <a:blip r:embed="rId3" cstate="print"/>
          <a:srcRect/>
          <a:stretch>
            <a:fillRect/>
          </a:stretch>
        </p:blipFill>
        <p:spPr bwMode="auto">
          <a:xfrm>
            <a:off x="571472" y="1822798"/>
            <a:ext cx="8270000" cy="4535160"/>
          </a:xfrm>
          <a:prstGeom prst="rect">
            <a:avLst/>
          </a:prstGeom>
          <a:noFill/>
        </p:spPr>
      </p:pic>
      <p:sp>
        <p:nvSpPr>
          <p:cNvPr id="13" name="TextBox 12"/>
          <p:cNvSpPr txBox="1"/>
          <p:nvPr/>
        </p:nvSpPr>
        <p:spPr>
          <a:xfrm>
            <a:off x="571472" y="6500834"/>
            <a:ext cx="3363421" cy="246221"/>
          </a:xfrm>
          <a:prstGeom prst="rect">
            <a:avLst/>
          </a:prstGeom>
          <a:noFill/>
        </p:spPr>
        <p:txBody>
          <a:bodyPr wrap="none" rtlCol="0">
            <a:spAutoFit/>
          </a:bodyPr>
          <a:lstStyle/>
          <a:p>
            <a:pPr>
              <a:defRPr/>
            </a:pPr>
            <a:r>
              <a:rPr lang="el-GR" sz="1000" b="1" dirty="0" smtClean="0">
                <a:latin typeface="Arial Black" pitchFamily="34" charset="0"/>
              </a:rPr>
              <a:t>Πηγή</a:t>
            </a:r>
            <a:r>
              <a:rPr lang="en-US" sz="1000" b="1" dirty="0" smtClean="0">
                <a:latin typeface="Arial Black" pitchFamily="34" charset="0"/>
              </a:rPr>
              <a:t>: Alexander </a:t>
            </a:r>
            <a:r>
              <a:rPr lang="en-US" sz="1000" b="1" dirty="0" err="1" smtClean="0">
                <a:latin typeface="Arial Black" pitchFamily="34" charset="0"/>
              </a:rPr>
              <a:t>Osterwalder</a:t>
            </a:r>
            <a:r>
              <a:rPr lang="en-US" sz="1000" b="1" dirty="0" smtClean="0">
                <a:latin typeface="Arial Black" pitchFamily="34" charset="0"/>
              </a:rPr>
              <a:t> &amp; Yves </a:t>
            </a:r>
            <a:r>
              <a:rPr lang="en-US" sz="1000" b="1" dirty="0" err="1" smtClean="0">
                <a:latin typeface="Arial Black" pitchFamily="34" charset="0"/>
              </a:rPr>
              <a:t>Pigneur</a:t>
            </a:r>
            <a:endParaRPr lang="el-GR" sz="1000" b="1"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p:txBody>
          <a:bodyPr/>
          <a:lstStyle/>
          <a:p>
            <a:pPr eaLnBrk="1" hangingPunct="1">
              <a:buFont typeface="Wingdings" pitchFamily="2" charset="2"/>
              <a:buNone/>
            </a:pPr>
            <a:r>
              <a:rPr lang="el-GR" sz="1600" smtClean="0">
                <a:latin typeface="Arial Black" pitchFamily="34" charset="0"/>
              </a:rPr>
              <a:t>                                            </a:t>
            </a:r>
          </a:p>
          <a:p>
            <a:pPr eaLnBrk="1" hangingPunct="1">
              <a:buFont typeface="Wingdings" pitchFamily="2" charset="2"/>
              <a:buNone/>
            </a:pPr>
            <a:endParaRPr lang="el-GR" sz="1600" smtClean="0">
              <a:latin typeface="Arial Black" pitchFamily="34" charset="0"/>
            </a:endParaRPr>
          </a:p>
          <a:p>
            <a:pPr eaLnBrk="1" hangingPunct="1"/>
            <a:endParaRPr lang="el-GR" sz="1600" smtClean="0">
              <a:solidFill>
                <a:schemeClr val="folHlink"/>
              </a:solidFill>
              <a:latin typeface="Arial Black" pitchFamily="34" charset="0"/>
            </a:endParaRPr>
          </a:p>
        </p:txBody>
      </p:sp>
      <p:sp>
        <p:nvSpPr>
          <p:cNvPr id="3075" name="Text Box 4"/>
          <p:cNvSpPr txBox="1">
            <a:spLocks noChangeArrowheads="1"/>
          </p:cNvSpPr>
          <p:nvPr/>
        </p:nvSpPr>
        <p:spPr bwMode="auto">
          <a:xfrm>
            <a:off x="5364163" y="404813"/>
            <a:ext cx="3384550" cy="1187450"/>
          </a:xfrm>
          <a:prstGeom prst="rect">
            <a:avLst/>
          </a:prstGeom>
          <a:noFill/>
          <a:ln w="9525">
            <a:noFill/>
            <a:miter lim="800000"/>
            <a:headEnd/>
            <a:tailEnd/>
          </a:ln>
        </p:spPr>
        <p:txBody>
          <a:bodyPr>
            <a:spAutoFit/>
          </a:bodyPr>
          <a:lstStyle/>
          <a:p>
            <a:pPr>
              <a:spcBef>
                <a:spcPct val="20000"/>
              </a:spcBef>
              <a:buClr>
                <a:schemeClr val="folHlink"/>
              </a:buClr>
              <a:buSzPct val="90000"/>
              <a:buFont typeface="Wingdings" pitchFamily="2" charset="2"/>
              <a:buNone/>
            </a:pPr>
            <a:r>
              <a:rPr lang="el-GR" sz="2800">
                <a:solidFill>
                  <a:srgbClr val="AC0000"/>
                </a:solidFill>
                <a:latin typeface="Arial Black" pitchFamily="34" charset="0"/>
              </a:rPr>
              <a:t>www.kemel.gr</a:t>
            </a:r>
          </a:p>
          <a:p>
            <a:pPr>
              <a:spcBef>
                <a:spcPct val="20000"/>
              </a:spcBef>
              <a:buClr>
                <a:schemeClr val="folHlink"/>
              </a:buClr>
              <a:buSzPct val="90000"/>
              <a:buFont typeface="Wingdings" pitchFamily="2" charset="2"/>
              <a:buNone/>
            </a:pPr>
            <a:endParaRPr lang="el-GR" sz="3600">
              <a:solidFill>
                <a:srgbClr val="AC0000"/>
              </a:solidFill>
              <a:latin typeface="Arial Black" pitchFamily="34" charset="0"/>
            </a:endParaRPr>
          </a:p>
        </p:txBody>
      </p:sp>
      <p:cxnSp>
        <p:nvCxnSpPr>
          <p:cNvPr id="7"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77"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pic>
        <p:nvPicPr>
          <p:cNvPr id="3078" name="10 - Εικόνα"/>
          <p:cNvPicPr>
            <a:picLocks noChangeAspect="1" noChangeArrowheads="1"/>
          </p:cNvPicPr>
          <p:nvPr/>
        </p:nvPicPr>
        <p:blipFill>
          <a:blip r:embed="rId3" cstate="print"/>
          <a:srcRect/>
          <a:stretch>
            <a:fillRect/>
          </a:stretch>
        </p:blipFill>
        <p:spPr bwMode="auto">
          <a:xfrm>
            <a:off x="755650" y="981075"/>
            <a:ext cx="7777163" cy="5876925"/>
          </a:xfrm>
          <a:prstGeom prst="rect">
            <a:avLst/>
          </a:prstGeom>
          <a:noFill/>
          <a:ln w="9525">
            <a:noFill/>
            <a:miter lim="800000"/>
            <a:headEnd/>
            <a:tailEnd/>
          </a:ln>
        </p:spPr>
      </p:pic>
      <p:sp>
        <p:nvSpPr>
          <p:cNvPr id="9" name="8 - Θέση ημερομηνίας"/>
          <p:cNvSpPr>
            <a:spLocks noGrp="1"/>
          </p:cNvSpPr>
          <p:nvPr>
            <p:ph type="dt" sz="quarter" idx="10"/>
          </p:nvPr>
        </p:nvSpPr>
        <p:spPr/>
        <p:txBody>
          <a:bodyPr/>
          <a:lstStyle/>
          <a:p>
            <a:pPr>
              <a:defRPr/>
            </a:pPr>
            <a:fld id="{4666746E-7CD6-4B8A-992D-4A6E5070D402}" type="datetime1">
              <a:rPr lang="el-GR"/>
              <a:pPr>
                <a:defRPr/>
              </a:pPr>
              <a:t>5/3/2015</a:t>
            </a:fld>
            <a:endParaRPr lang="el-GR"/>
          </a:p>
        </p:txBody>
      </p:sp>
      <p:sp>
        <p:nvSpPr>
          <p:cNvPr id="10" name="9 - Θέση αριθμού διαφάνειας"/>
          <p:cNvSpPr>
            <a:spLocks noGrp="1"/>
          </p:cNvSpPr>
          <p:nvPr>
            <p:ph type="sldNum" sz="quarter" idx="12"/>
          </p:nvPr>
        </p:nvSpPr>
        <p:spPr/>
        <p:txBody>
          <a:bodyPr/>
          <a:lstStyle/>
          <a:p>
            <a:pPr>
              <a:defRPr/>
            </a:pPr>
            <a:fld id="{A95545F6-5997-435F-B82C-661494B64706}" type="slidenum">
              <a:rPr lang="el-GR" smtClean="0"/>
              <a:pPr>
                <a:defRPr/>
              </a:pPr>
              <a:t>2</a:t>
            </a:fld>
            <a:endParaRPr lang="el-G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ctrTitle"/>
          </p:nvPr>
        </p:nvSpPr>
        <p:spPr>
          <a:xfrm>
            <a:off x="2555875" y="188913"/>
            <a:ext cx="6408738" cy="647700"/>
          </a:xfrm>
        </p:spPr>
        <p:txBody>
          <a:bodyPr/>
          <a:lstStyle/>
          <a:p>
            <a:pPr algn="r" eaLnBrk="1" hangingPunct="1"/>
            <a:r>
              <a:rPr lang="fr-FR" sz="2000" b="1" u="sng" dirty="0" smtClean="0">
                <a:solidFill>
                  <a:schemeClr val="tx2"/>
                </a:solidFill>
              </a:rPr>
              <a:t>Business Model </a:t>
            </a:r>
            <a:r>
              <a:rPr lang="en-US" sz="2000" b="1" u="sng" dirty="0" smtClean="0">
                <a:solidFill>
                  <a:schemeClr val="tx2"/>
                </a:solidFill>
              </a:rPr>
              <a:t>Canvas</a:t>
            </a:r>
            <a:r>
              <a:rPr lang="el-GR" sz="2000" b="1" u="sng" dirty="0" smtClean="0">
                <a:solidFill>
                  <a:schemeClr val="tx2"/>
                </a:solidFill>
              </a:rPr>
              <a:t> (Περιγραφή)</a:t>
            </a:r>
            <a:r>
              <a:rPr lang="en-US" sz="2000" b="1" u="sng" dirty="0" smtClean="0">
                <a:solidFill>
                  <a:schemeClr val="tx2"/>
                </a:solidFill>
              </a:rPr>
              <a:t> </a:t>
            </a:r>
            <a:br>
              <a:rPr lang="en-US" sz="2000" b="1" u="sng" dirty="0" smtClean="0">
                <a:solidFill>
                  <a:schemeClr val="tx2"/>
                </a:solidFill>
              </a:rPr>
            </a:br>
            <a:r>
              <a:rPr lang="el-GR" sz="2000" b="1" dirty="0" smtClean="0">
                <a:solidFill>
                  <a:schemeClr val="tx2"/>
                </a:solidFill>
              </a:rPr>
              <a:t>Περιεχόμενο των 9</a:t>
            </a:r>
            <a:r>
              <a:rPr lang="en-US" sz="2000" b="1" dirty="0" smtClean="0">
                <a:solidFill>
                  <a:schemeClr val="tx2"/>
                </a:solidFill>
              </a:rPr>
              <a:t> </a:t>
            </a:r>
            <a:r>
              <a:rPr lang="el-GR" sz="2000" b="1" dirty="0" smtClean="0">
                <a:solidFill>
                  <a:schemeClr val="tx2"/>
                </a:solidFill>
              </a:rPr>
              <a:t>ενοτήτων (</a:t>
            </a:r>
            <a:r>
              <a:rPr lang="en-US" sz="2000" b="1" dirty="0" smtClean="0">
                <a:solidFill>
                  <a:schemeClr val="tx2"/>
                </a:solidFill>
              </a:rPr>
              <a:t>building blocks</a:t>
            </a:r>
            <a:r>
              <a:rPr lang="el-GR" sz="2000" b="1" dirty="0" smtClean="0"/>
              <a:t>)</a:t>
            </a:r>
          </a:p>
        </p:txBody>
      </p:sp>
      <p:pic>
        <p:nvPicPr>
          <p:cNvPr id="20483" name="Picture 2"/>
          <p:cNvPicPr>
            <a:picLocks noChangeAspect="1" noChangeArrowheads="1"/>
          </p:cNvPicPr>
          <p:nvPr/>
        </p:nvPicPr>
        <p:blipFill>
          <a:blip r:embed="rId3" cstate="print"/>
          <a:srcRect/>
          <a:stretch>
            <a:fillRect/>
          </a:stretch>
        </p:blipFill>
        <p:spPr bwMode="auto">
          <a:xfrm>
            <a:off x="395288" y="333375"/>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fld id="{CEF18E85-5CCE-4191-AD98-069E2F26DD46}" type="datetime1">
              <a:rPr lang="el-GR"/>
              <a:pPr>
                <a:defRPr/>
              </a:pPr>
              <a:t>5/3/2015</a:t>
            </a:fld>
            <a:endParaRPr lang="el-GR"/>
          </a:p>
        </p:txBody>
      </p:sp>
      <p:sp>
        <p:nvSpPr>
          <p:cNvPr id="9" name="8 - Θέση αριθμού διαφάνειας"/>
          <p:cNvSpPr>
            <a:spLocks noGrp="1"/>
          </p:cNvSpPr>
          <p:nvPr>
            <p:ph type="sldNum" sz="quarter" idx="12"/>
          </p:nvPr>
        </p:nvSpPr>
        <p:spPr/>
        <p:txBody>
          <a:bodyPr/>
          <a:lstStyle/>
          <a:p>
            <a:pPr>
              <a:defRPr/>
            </a:pPr>
            <a:fld id="{BD9A99C7-B574-43ED-B017-42D8E8D388D8}" type="slidenum">
              <a:rPr lang="el-GR"/>
              <a:pPr>
                <a:defRPr/>
              </a:pPr>
              <a:t>20</a:t>
            </a:fld>
            <a:endParaRPr lang="el-GR" dirty="0"/>
          </a:p>
        </p:txBody>
      </p:sp>
      <p:grpSp>
        <p:nvGrpSpPr>
          <p:cNvPr id="2" name="60 - Ομάδα"/>
          <p:cNvGrpSpPr>
            <a:grpSpLocks/>
          </p:cNvGrpSpPr>
          <p:nvPr/>
        </p:nvGrpSpPr>
        <p:grpSpPr bwMode="auto">
          <a:xfrm>
            <a:off x="304830" y="928670"/>
            <a:ext cx="8553450" cy="5700712"/>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382"/>
              <a:ext cx="4276601" cy="160494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l-GR" sz="1400" b="1" dirty="0" smtClean="0">
                  <a:latin typeface="Arial" pitchFamily="34" charset="0"/>
                  <a:cs typeface="Arial" pitchFamily="34" charset="0"/>
                </a:rPr>
                <a:t>    </a:t>
              </a:r>
              <a:r>
                <a:rPr lang="en-US" sz="1400" b="1" dirty="0" smtClean="0">
                  <a:latin typeface="Arial" pitchFamily="34" charset="0"/>
                  <a:cs typeface="Arial" pitchFamily="34" charset="0"/>
                </a:rPr>
                <a:t>Cost </a:t>
              </a:r>
              <a:r>
                <a:rPr lang="en-US" sz="1400" b="1" dirty="0">
                  <a:latin typeface="Arial" pitchFamily="34" charset="0"/>
                  <a:cs typeface="Arial" pitchFamily="34" charset="0"/>
                </a:rPr>
                <a:t>Structure</a:t>
              </a:r>
            </a:p>
          </p:txBody>
        </p:sp>
        <p:sp>
          <p:nvSpPr>
            <p:cNvPr id="51" name="Rounded Rectangle 18"/>
            <p:cNvSpPr/>
            <p:nvPr/>
          </p:nvSpPr>
          <p:spPr>
            <a:xfrm>
              <a:off x="4615879" y="4776382"/>
              <a:ext cx="4276601" cy="160494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l-GR" sz="1400" b="1" dirty="0" smtClean="0">
                  <a:latin typeface="Arial" pitchFamily="34" charset="0"/>
                  <a:cs typeface="Arial" pitchFamily="34" charset="0"/>
                </a:rPr>
                <a:t>   </a:t>
              </a:r>
              <a:r>
                <a:rPr lang="en-US" sz="1400" b="1" dirty="0" smtClean="0">
                  <a:latin typeface="Arial" pitchFamily="34" charset="0"/>
                  <a:cs typeface="Arial" pitchFamily="34" charset="0"/>
                </a:rPr>
                <a:t>Revenue </a:t>
              </a:r>
              <a:r>
                <a:rPr lang="en-US" sz="1400" b="1" dirty="0">
                  <a:latin typeface="Arial" pitchFamily="34" charset="0"/>
                  <a:cs typeface="Arial" pitchFamily="34" charset="0"/>
                </a:rPr>
                <a:t>Streams</a:t>
              </a:r>
            </a:p>
          </p:txBody>
        </p:sp>
        <p:sp>
          <p:nvSpPr>
            <p:cNvPr id="52" name="Rounded Rectangle 3"/>
            <p:cNvSpPr/>
            <p:nvPr/>
          </p:nvSpPr>
          <p:spPr>
            <a:xfrm>
              <a:off x="359914" y="981210"/>
              <a:ext cx="1716038" cy="381651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693"/>
              <a:ext cx="1716038" cy="188234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0989"/>
              <a:ext cx="1716038" cy="190673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693"/>
              <a:ext cx="1714450" cy="3786027"/>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smtClean="0">
                  <a:latin typeface="Arial" pitchFamily="34" charset="0"/>
                  <a:cs typeface="Arial" pitchFamily="34" charset="0"/>
                </a:rPr>
                <a:t>Value </a:t>
              </a:r>
              <a:r>
                <a:rPr lang="en-US" sz="1400" b="1" dirty="0">
                  <a:latin typeface="Arial" pitchFamily="34" charset="0"/>
                  <a:cs typeface="Arial" pitchFamily="34" charset="0"/>
                </a:rPr>
                <a:t>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693"/>
              <a:ext cx="1717625" cy="188234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37"/>
              <a:ext cx="1716037" cy="1882345"/>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106582" y="1031469"/>
              <a:ext cx="1716037" cy="376468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693"/>
              <a:ext cx="8553202" cy="536963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18" name="Rectangle 19"/>
          <p:cNvSpPr/>
          <p:nvPr/>
        </p:nvSpPr>
        <p:spPr>
          <a:xfrm>
            <a:off x="386213" y="1376370"/>
            <a:ext cx="1587500" cy="355282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rPr>
              <a:t>Ποιοι είναι οι κύριοι συνεργάτες μας?</a:t>
            </a:r>
          </a:p>
          <a:p>
            <a:pPr>
              <a:defRPr/>
            </a:pPr>
            <a:endParaRPr lang="el-GR" sz="1200" b="1" dirty="0">
              <a:solidFill>
                <a:schemeClr val="tx1"/>
              </a:solidFill>
            </a:endParaRPr>
          </a:p>
          <a:p>
            <a:pPr>
              <a:defRPr/>
            </a:pPr>
            <a:r>
              <a:rPr lang="el-GR" sz="1200" b="1" i="1" dirty="0">
                <a:solidFill>
                  <a:schemeClr val="tx1"/>
                </a:solidFill>
              </a:rPr>
              <a:t>Ποιοι είναι οι κύριοι προμηθευτές μας?</a:t>
            </a:r>
          </a:p>
          <a:p>
            <a:pPr>
              <a:defRPr/>
            </a:pPr>
            <a:endParaRPr lang="el-GR" sz="1200" b="1" dirty="0">
              <a:solidFill>
                <a:schemeClr val="tx1"/>
              </a:solidFill>
            </a:endParaRPr>
          </a:p>
          <a:p>
            <a:pPr>
              <a:defRPr/>
            </a:pPr>
            <a:r>
              <a:rPr lang="el-GR" sz="1200" b="1" i="1" dirty="0">
                <a:solidFill>
                  <a:schemeClr val="tx1"/>
                </a:solidFill>
              </a:rPr>
              <a:t>Ποια σημαντικά μέσα αποκτάμε από συνεργάτες μας?</a:t>
            </a:r>
          </a:p>
          <a:p>
            <a:pPr>
              <a:defRPr/>
            </a:pPr>
            <a:endParaRPr lang="el-GR" sz="1200" b="1" dirty="0">
              <a:solidFill>
                <a:schemeClr val="tx1"/>
              </a:solidFill>
            </a:endParaRPr>
          </a:p>
          <a:p>
            <a:pPr>
              <a:defRPr/>
            </a:pPr>
            <a:r>
              <a:rPr lang="el-GR" sz="1200" b="1" i="1" dirty="0">
                <a:solidFill>
                  <a:schemeClr val="tx1"/>
                </a:solidFill>
              </a:rPr>
              <a:t>Ποιες κύριες δραστηριότητες εκτελούν συνεργάτες μας?</a:t>
            </a:r>
            <a:endParaRPr lang="el-GR" sz="1200" b="1" dirty="0">
              <a:solidFill>
                <a:schemeClr val="tx1"/>
              </a:solidFill>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19" name="Rectangle 19"/>
          <p:cNvSpPr/>
          <p:nvPr/>
        </p:nvSpPr>
        <p:spPr>
          <a:xfrm>
            <a:off x="2085750" y="1301700"/>
            <a:ext cx="1577035" cy="162723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rPr>
              <a:t>Ποιες καθοριστικές  εσωτερικές  εταιρικές διεργασί</a:t>
            </a:r>
            <a:r>
              <a:rPr lang="el-GR" sz="1200" b="1" i="1" u="sng" dirty="0">
                <a:solidFill>
                  <a:schemeClr val="tx1"/>
                </a:solidFill>
              </a:rPr>
              <a:t>ε</a:t>
            </a:r>
            <a:r>
              <a:rPr lang="el-GR" sz="1200" b="1" i="1" dirty="0">
                <a:solidFill>
                  <a:schemeClr val="tx1"/>
                </a:solidFill>
              </a:rPr>
              <a:t>ς απαιτεί:</a:t>
            </a:r>
            <a:endParaRPr lang="el-GR" sz="1200" b="1" dirty="0">
              <a:solidFill>
                <a:schemeClr val="tx1"/>
              </a:solidFill>
            </a:endParaRPr>
          </a:p>
          <a:p>
            <a:pPr>
              <a:defRPr/>
            </a:pPr>
            <a:r>
              <a:rPr lang="el-GR" sz="1200" b="1" i="1" dirty="0">
                <a:solidFill>
                  <a:schemeClr val="tx1"/>
                </a:solidFill>
              </a:rPr>
              <a:t>..η προτεινόμενη αξία?</a:t>
            </a:r>
            <a:endParaRPr lang="el-GR" sz="1200" b="1" dirty="0">
              <a:solidFill>
                <a:schemeClr val="tx1"/>
              </a:solidFill>
            </a:endParaRPr>
          </a:p>
          <a:p>
            <a:pPr>
              <a:defRPr/>
            </a:pPr>
            <a:r>
              <a:rPr lang="el-GR" sz="1200" b="1" i="1" dirty="0">
                <a:solidFill>
                  <a:schemeClr val="tx1"/>
                </a:solidFill>
              </a:rPr>
              <a:t>.. τα κανάλια επικοινωνίας και διανομής?</a:t>
            </a:r>
            <a:endParaRPr lang="el-GR" sz="1200" b="1" dirty="0">
              <a:solidFill>
                <a:schemeClr val="tx1"/>
              </a:solidFill>
            </a:endParaRPr>
          </a:p>
          <a:p>
            <a:pPr>
              <a:defRPr/>
            </a:pPr>
            <a:r>
              <a:rPr lang="el-GR" sz="1200" b="1" i="1" dirty="0">
                <a:solidFill>
                  <a:schemeClr val="tx1"/>
                </a:solidFill>
              </a:rPr>
              <a:t>.. Οι ροές εσόδων?</a:t>
            </a:r>
            <a:endParaRPr lang="el-GR" sz="1200" b="1" dirty="0">
              <a:solidFill>
                <a:schemeClr val="tx1"/>
              </a:solidFill>
            </a:endParaRPr>
          </a:p>
        </p:txBody>
      </p:sp>
      <p:sp>
        <p:nvSpPr>
          <p:cNvPr id="20" name="Rectangle 19"/>
          <p:cNvSpPr/>
          <p:nvPr/>
        </p:nvSpPr>
        <p:spPr>
          <a:xfrm>
            <a:off x="2071670" y="3286124"/>
            <a:ext cx="1614393" cy="165603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Ποιούς κύριους πόρους/ μέσα απαιτεί:</a:t>
            </a:r>
            <a:endParaRPr lang="el-GR" sz="1200" b="1" dirty="0">
              <a:solidFill>
                <a:schemeClr val="tx1"/>
              </a:solidFill>
            </a:endParaRPr>
          </a:p>
          <a:p>
            <a:pPr>
              <a:defRPr/>
            </a:pPr>
            <a:r>
              <a:rPr lang="el-GR" sz="1200" b="1" i="1" dirty="0">
                <a:solidFill>
                  <a:schemeClr val="tx1"/>
                </a:solidFill>
              </a:rPr>
              <a:t>.. Η προτεινόμενη αξία?</a:t>
            </a:r>
            <a:endParaRPr lang="el-GR" sz="1200" b="1" dirty="0">
              <a:solidFill>
                <a:schemeClr val="tx1"/>
              </a:solidFill>
            </a:endParaRPr>
          </a:p>
          <a:p>
            <a:pPr>
              <a:defRPr/>
            </a:pPr>
            <a:r>
              <a:rPr lang="el-GR" sz="1200" b="1" i="1" dirty="0">
                <a:solidFill>
                  <a:schemeClr val="tx1"/>
                </a:solidFill>
              </a:rPr>
              <a:t>.. τα κανάλια επικοινωνίας και διανομής?</a:t>
            </a:r>
            <a:endParaRPr lang="el-GR" sz="1200" b="1" dirty="0">
              <a:solidFill>
                <a:schemeClr val="tx1"/>
              </a:solidFill>
            </a:endParaRPr>
          </a:p>
          <a:p>
            <a:pPr>
              <a:defRPr/>
            </a:pPr>
            <a:r>
              <a:rPr lang="el-GR" sz="1200" b="1" i="1" dirty="0">
                <a:solidFill>
                  <a:schemeClr val="tx1"/>
                </a:solidFill>
              </a:rPr>
              <a:t>.. η πελατειακές σχέσεις?</a:t>
            </a:r>
            <a:endParaRPr lang="el-GR" sz="1200" b="1" dirty="0">
              <a:solidFill>
                <a:schemeClr val="tx1"/>
              </a:solidFill>
            </a:endParaRPr>
          </a:p>
          <a:p>
            <a:pPr>
              <a:defRPr/>
            </a:pPr>
            <a:r>
              <a:rPr lang="el-GR" sz="1200" b="1" i="1" dirty="0">
                <a:solidFill>
                  <a:schemeClr val="tx1"/>
                </a:solidFill>
              </a:rPr>
              <a:t>.. Οι ροές εσόδων?</a:t>
            </a:r>
            <a:endParaRPr lang="el-GR" sz="1200" b="1" dirty="0">
              <a:solidFill>
                <a:schemeClr val="tx1"/>
              </a:solidFill>
            </a:endParaRPr>
          </a:p>
        </p:txBody>
      </p:sp>
      <p:sp>
        <p:nvSpPr>
          <p:cNvPr id="21" name="Rectangle 19"/>
          <p:cNvSpPr/>
          <p:nvPr/>
        </p:nvSpPr>
        <p:spPr>
          <a:xfrm>
            <a:off x="3786182" y="1370166"/>
            <a:ext cx="1571636" cy="35590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C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Τι αξία παρέχουμε σε κάθε πελατειακή ομάδα?</a:t>
            </a:r>
          </a:p>
          <a:p>
            <a:pPr>
              <a:defRPr/>
            </a:pPr>
            <a:r>
              <a:rPr lang="el-GR" sz="1200" b="1" i="1" dirty="0">
                <a:solidFill>
                  <a:schemeClr val="tx1"/>
                </a:solidFill>
                <a:effectLst>
                  <a:outerShdw blurRad="69850" dist="43180" dir="5400000" sx="0" sy="0">
                    <a:srgbClr val="000000">
                      <a:alpha val="65000"/>
                    </a:srgbClr>
                  </a:outerShdw>
                </a:effectLst>
              </a:rPr>
              <a:t>Ποιο πρόβλημα/τα κάθε πελατειακής ομάδας βοηθάμε να λυθεί?</a:t>
            </a:r>
          </a:p>
          <a:p>
            <a:pPr>
              <a:defRPr/>
            </a:pPr>
            <a:r>
              <a:rPr lang="el-GR" sz="1200" b="1" i="1" dirty="0">
                <a:solidFill>
                  <a:schemeClr val="tx1"/>
                </a:solidFill>
                <a:effectLst>
                  <a:outerShdw blurRad="69850" dist="43180" dir="5400000" sx="0" sy="0">
                    <a:srgbClr val="000000">
                      <a:alpha val="65000"/>
                    </a:srgbClr>
                  </a:outerShdw>
                </a:effectLst>
              </a:rPr>
              <a:t>Τι δέσμες προϊόντων και/η υπηρεσιών προσφέρουμε σε κάθε πελατειακή ομάδα?</a:t>
            </a:r>
          </a:p>
          <a:p>
            <a:pPr>
              <a:defRPr/>
            </a:pPr>
            <a:r>
              <a:rPr lang="el-GR" sz="1200" b="1" i="1" dirty="0">
                <a:solidFill>
                  <a:schemeClr val="tx1"/>
                </a:solidFill>
                <a:effectLst>
                  <a:outerShdw blurRad="69850" dist="43180" dir="5400000" sx="0" sy="0">
                    <a:srgbClr val="000000">
                      <a:alpha val="65000"/>
                    </a:srgbClr>
                  </a:outerShdw>
                </a:effectLst>
              </a:rPr>
              <a:t>Ποιες ανάγκες κάθε πελατειακής ομάδας ικανοποιούμε?</a:t>
            </a:r>
          </a:p>
          <a:p>
            <a:pPr>
              <a:defRPr/>
            </a:pPr>
            <a:r>
              <a:rPr lang="el-GR" sz="1200" b="1" i="1" dirty="0">
                <a:solidFill>
                  <a:schemeClr val="tx1"/>
                </a:solidFill>
                <a:effectLst>
                  <a:outerShdw blurRad="69850" dist="43180" dir="5400000" sx="0" sy="0">
                    <a:srgbClr val="000000">
                      <a:alpha val="65000"/>
                    </a:srgbClr>
                  </a:outerShdw>
                </a:effectLst>
                <a:cs typeface="Arial" pitchFamily="34" charset="0"/>
              </a:rPr>
              <a:t>Ποιο είναι το «ελάχιστο βιώσιμο» προϊόν?</a:t>
            </a:r>
            <a:endParaRPr lang="en-US" sz="1200" b="1" i="1" dirty="0">
              <a:solidFill>
                <a:schemeClr val="tx1"/>
              </a:solidFill>
              <a:cs typeface="Arial" pitchFamily="34" charset="0"/>
            </a:endParaRPr>
          </a:p>
        </p:txBody>
      </p:sp>
      <p:sp>
        <p:nvSpPr>
          <p:cNvPr id="22" name="Rectangle 19"/>
          <p:cNvSpPr/>
          <p:nvPr/>
        </p:nvSpPr>
        <p:spPr>
          <a:xfrm>
            <a:off x="5434492" y="1500174"/>
            <a:ext cx="1637838" cy="150019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100" b="1" i="1" dirty="0">
                <a:solidFill>
                  <a:schemeClr val="tx1"/>
                </a:solidFill>
                <a:effectLst>
                  <a:outerShdw blurRad="69850" dist="43180" dir="5400000" sx="0" sy="0">
                    <a:srgbClr val="000000">
                      <a:alpha val="65000"/>
                    </a:srgbClr>
                  </a:outerShdw>
                </a:effectLst>
              </a:rPr>
              <a:t>Πως διαχειριζόμαστε </a:t>
            </a:r>
            <a:r>
              <a:rPr lang="el-GR" sz="1100" b="1" i="1" dirty="0" smtClean="0">
                <a:solidFill>
                  <a:schemeClr val="tx1"/>
                </a:solidFill>
                <a:effectLst>
                  <a:outerShdw blurRad="69850" dist="43180" dir="5400000" sx="0" sy="0">
                    <a:srgbClr val="000000">
                      <a:alpha val="65000"/>
                    </a:srgbClr>
                  </a:outerShdw>
                </a:effectLst>
              </a:rPr>
              <a:t>την προσέγγιση</a:t>
            </a:r>
            <a:r>
              <a:rPr lang="el-GR" sz="1100" b="1" i="1" dirty="0">
                <a:solidFill>
                  <a:schemeClr val="tx1"/>
                </a:solidFill>
                <a:effectLst>
                  <a:outerShdw blurRad="69850" dist="43180" dir="5400000" sx="0" sy="0">
                    <a:srgbClr val="000000">
                      <a:alpha val="65000"/>
                    </a:srgbClr>
                  </a:outerShdw>
                </a:effectLst>
              </a:rPr>
              <a:t>, </a:t>
            </a:r>
            <a:r>
              <a:rPr lang="el-GR" sz="1100" b="1" i="1" dirty="0" smtClean="0">
                <a:solidFill>
                  <a:schemeClr val="tx1"/>
                </a:solidFill>
                <a:effectLst>
                  <a:outerShdw blurRad="69850" dist="43180" dir="5400000" sx="0" sy="0">
                    <a:srgbClr val="000000">
                      <a:alpha val="65000"/>
                    </a:srgbClr>
                  </a:outerShdw>
                </a:effectLst>
              </a:rPr>
              <a:t>απόκτηση </a:t>
            </a:r>
            <a:r>
              <a:rPr lang="el-GR" sz="1100" b="1" i="1" dirty="0">
                <a:solidFill>
                  <a:schemeClr val="tx1"/>
                </a:solidFill>
                <a:effectLst>
                  <a:outerShdw blurRad="69850" dist="43180" dir="5400000" sx="0" sy="0">
                    <a:srgbClr val="000000">
                      <a:alpha val="65000"/>
                    </a:srgbClr>
                  </a:outerShdw>
                </a:effectLst>
              </a:rPr>
              <a:t>εξυπηρέτηση,  αύξηση και πιστότητα των πελατών?</a:t>
            </a:r>
            <a:endParaRPr lang="el-GR" sz="1100" b="1" i="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διασυνδέονται με τα λοιπά στοιχεία του </a:t>
            </a:r>
            <a:r>
              <a:rPr lang="en-US" sz="1100" b="1" i="1" dirty="0">
                <a:solidFill>
                  <a:schemeClr val="tx1"/>
                </a:solidFill>
                <a:effectLst>
                  <a:outerShdw blurRad="69850" dist="43180" dir="5400000" sx="0" sy="0">
                    <a:srgbClr val="000000">
                      <a:alpha val="65000"/>
                    </a:srgbClr>
                  </a:outerShdw>
                </a:effectLst>
              </a:rPr>
              <a:t>business model</a:t>
            </a:r>
            <a:r>
              <a:rPr lang="el-GR" sz="1100" b="1" i="1" dirty="0">
                <a:solidFill>
                  <a:schemeClr val="tx1"/>
                </a:solidFill>
                <a:effectLst>
                  <a:outerShdw blurRad="69850" dist="43180" dir="5400000" sx="0" sy="0">
                    <a:srgbClr val="000000">
                      <a:alpha val="65000"/>
                    </a:srgbClr>
                  </a:outerShdw>
                </a:effectLst>
              </a:rPr>
              <a:t>? </a:t>
            </a:r>
            <a:endParaRPr lang="el-GR" sz="1100" b="1" i="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Πόσο δαπανηρά είναι</a:t>
            </a:r>
            <a:r>
              <a:rPr lang="en-US" sz="1100" b="1" dirty="0" smtClean="0">
                <a:solidFill>
                  <a:schemeClr val="tx1"/>
                </a:solidFill>
                <a:effectLst>
                  <a:outerShdw blurRad="69850" dist="43180" dir="5400000" sx="0" sy="0">
                    <a:srgbClr val="000000">
                      <a:alpha val="65000"/>
                    </a:srgbClr>
                  </a:outerShdw>
                </a:effectLst>
              </a:rPr>
              <a:t>?</a:t>
            </a:r>
            <a:endParaRPr lang="el-GR" sz="1100" b="1" dirty="0">
              <a:solidFill>
                <a:schemeClr val="tx1"/>
              </a:solidFill>
            </a:endParaRPr>
          </a:p>
        </p:txBody>
      </p:sp>
      <p:sp>
        <p:nvSpPr>
          <p:cNvPr id="23" name="Rectangle 19"/>
          <p:cNvSpPr/>
          <p:nvPr/>
        </p:nvSpPr>
        <p:spPr>
          <a:xfrm>
            <a:off x="7143768" y="1571612"/>
            <a:ext cx="1474672" cy="335758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Για ποιες πελατειακές ομάδες δημιουργούμε αξία?</a:t>
            </a:r>
          </a:p>
          <a:p>
            <a:pPr>
              <a:defRPr/>
            </a:pPr>
            <a:r>
              <a:rPr lang="el-GR" sz="1200" b="1" i="1" dirty="0">
                <a:solidFill>
                  <a:schemeClr val="tx1"/>
                </a:solidFill>
                <a:effectLst>
                  <a:outerShdw blurRad="69850" dist="43180" dir="5400000" sx="0" sy="0">
                    <a:srgbClr val="000000">
                      <a:alpha val="65000"/>
                    </a:srgbClr>
                  </a:outerShdw>
                </a:effectLst>
              </a:rPr>
              <a:t>Ποιοι είναι οι πιο σημαντικοί μας πελάτες?</a:t>
            </a:r>
          </a:p>
          <a:p>
            <a:pPr>
              <a:defRPr/>
            </a:pPr>
            <a:r>
              <a:rPr lang="el-GR" sz="1200" b="1" i="1" dirty="0">
                <a:solidFill>
                  <a:schemeClr val="tx1"/>
                </a:solidFill>
                <a:effectLst>
                  <a:outerShdw blurRad="69850" dist="43180" dir="5400000" sx="0" sy="0">
                    <a:srgbClr val="000000">
                      <a:alpha val="65000"/>
                    </a:srgbClr>
                  </a:outerShdw>
                </a:effectLst>
                <a:cs typeface="Arial" pitchFamily="34" charset="0"/>
              </a:rPr>
              <a:t>Πως  διαφοροποιούνται δημογραφικά και ψυχογραφικά?</a:t>
            </a:r>
            <a:endParaRPr lang="en-US" sz="1200" b="1" dirty="0">
              <a:solidFill>
                <a:schemeClr val="tx1"/>
              </a:solidFill>
              <a:cs typeface="Arial" pitchFamily="34" charset="0"/>
            </a:endParaRPr>
          </a:p>
        </p:txBody>
      </p:sp>
      <p:sp>
        <p:nvSpPr>
          <p:cNvPr id="24" name="Rectangle 19"/>
          <p:cNvSpPr/>
          <p:nvPr/>
        </p:nvSpPr>
        <p:spPr>
          <a:xfrm>
            <a:off x="5429256" y="3286124"/>
            <a:ext cx="1643074" cy="162839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100" b="1" i="1" dirty="0" smtClean="0">
                <a:solidFill>
                  <a:schemeClr val="tx1"/>
                </a:solidFill>
                <a:effectLst>
                  <a:outerShdw blurRad="69850" dist="43180" dir="5400000" sx="0" sy="0">
                    <a:srgbClr val="000000">
                      <a:alpha val="65000"/>
                    </a:srgbClr>
                  </a:outerShdw>
                </a:effectLst>
              </a:rPr>
              <a:t>Μέσω </a:t>
            </a:r>
            <a:r>
              <a:rPr lang="el-GR" sz="1100" b="1" i="1" dirty="0">
                <a:solidFill>
                  <a:schemeClr val="tx1"/>
                </a:solidFill>
                <a:effectLst>
                  <a:outerShdw blurRad="69850" dist="43180" dir="5400000" sx="0" sy="0">
                    <a:srgbClr val="000000">
                      <a:alpha val="65000"/>
                    </a:srgbClr>
                  </a:outerShdw>
                </a:effectLst>
              </a:rPr>
              <a:t>ποιών καναλιών επιθυμούν οι πελάτες </a:t>
            </a:r>
            <a:r>
              <a:rPr lang="el-GR" sz="1100" b="1" i="1" dirty="0" smtClean="0">
                <a:solidFill>
                  <a:schemeClr val="tx1"/>
                </a:solidFill>
                <a:effectLst>
                  <a:outerShdw blurRad="69850" dist="43180" dir="5400000" sx="0" sy="0">
                    <a:srgbClr val="000000">
                      <a:alpha val="65000"/>
                    </a:srgbClr>
                  </a:outerShdw>
                </a:effectLst>
              </a:rPr>
              <a:t>μας </a:t>
            </a:r>
            <a:r>
              <a:rPr lang="el-GR" sz="1100" b="1" i="1" dirty="0">
                <a:solidFill>
                  <a:schemeClr val="tx1"/>
                </a:solidFill>
                <a:effectLst>
                  <a:outerShdw blurRad="69850" dist="43180" dir="5400000" sx="0" sy="0">
                    <a:srgbClr val="000000">
                      <a:alpha val="65000"/>
                    </a:srgbClr>
                  </a:outerShdw>
                </a:effectLst>
              </a:rPr>
              <a:t>να τους προσεγγίσουμε?</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τους προσεγγίζουν άλλες εταιρείες?</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Ποιά κανάλια είναι πιο αποδοτικά? Με τι κόστος?</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συνδέονται με  τις συνήθειες των πελατών? </a:t>
            </a:r>
            <a:endParaRPr lang="el-GR" sz="1100" b="1" dirty="0">
              <a:solidFill>
                <a:schemeClr val="tx1"/>
              </a:solidFill>
            </a:endParaRPr>
          </a:p>
        </p:txBody>
      </p:sp>
      <p:sp>
        <p:nvSpPr>
          <p:cNvPr id="25" name="Rectangle 19"/>
          <p:cNvSpPr/>
          <p:nvPr/>
        </p:nvSpPr>
        <p:spPr>
          <a:xfrm>
            <a:off x="428596" y="5276871"/>
            <a:ext cx="3527425" cy="11525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8EDE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Ποια είναι τα πλέον σημαντικά κόστη του </a:t>
            </a:r>
            <a:r>
              <a:rPr lang="en-US" sz="1200" b="1" i="1" dirty="0">
                <a:solidFill>
                  <a:schemeClr val="tx1"/>
                </a:solidFill>
                <a:effectLst>
                  <a:outerShdw blurRad="69850" dist="43180" dir="5400000" sx="0" sy="0">
                    <a:srgbClr val="000000">
                      <a:alpha val="65000"/>
                    </a:srgbClr>
                  </a:outerShdw>
                </a:effectLst>
              </a:rPr>
              <a:t>business model</a:t>
            </a:r>
            <a:r>
              <a:rPr lang="el-GR" sz="1200" b="1" i="1" dirty="0">
                <a:solidFill>
                  <a:schemeClr val="tx1"/>
                </a:solidFill>
                <a:effectLst>
                  <a:outerShdw blurRad="69850" dist="43180" dir="5400000" sx="0" sy="0">
                    <a:srgbClr val="000000">
                      <a:alpha val="65000"/>
                    </a:srgbClr>
                  </a:outerShdw>
                </a:effectLst>
              </a:rPr>
              <a:t> μας?</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Ποια από τα απαιτούμενα μέσα είναι τα πλέον δαπανηρά?</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Ποιες από τις απαιτούμενες εσωτερικές διεργασίες είναι οι πλέον δαπανηρές ?</a:t>
            </a:r>
            <a:endParaRPr lang="el-GR" sz="1200" b="1" dirty="0">
              <a:solidFill>
                <a:schemeClr val="tx1"/>
              </a:solidFill>
            </a:endParaRPr>
          </a:p>
        </p:txBody>
      </p:sp>
      <p:sp>
        <p:nvSpPr>
          <p:cNvPr id="26" name="Rectangle 19"/>
          <p:cNvSpPr/>
          <p:nvPr/>
        </p:nvSpPr>
        <p:spPr>
          <a:xfrm>
            <a:off x="4781575" y="5214959"/>
            <a:ext cx="3362325" cy="121443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8EDE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i="1" dirty="0">
                <a:effectLst>
                  <a:outerShdw blurRad="69850" dist="43180" dir="5400000" sx="0" sy="0">
                    <a:srgbClr val="000000">
                      <a:alpha val="65000"/>
                    </a:srgbClr>
                  </a:outerShdw>
                </a:effectLst>
              </a:rPr>
              <a:t>[</a:t>
            </a:r>
            <a:r>
              <a:rPr lang="el-GR" sz="1200" b="1" i="1" dirty="0">
                <a:solidFill>
                  <a:schemeClr val="tx1"/>
                </a:solidFill>
                <a:effectLst>
                  <a:outerShdw blurRad="69850" dist="43180" dir="5400000" sx="0" sy="0">
                    <a:srgbClr val="000000">
                      <a:alpha val="65000"/>
                    </a:srgbClr>
                  </a:outerShdw>
                </a:effectLst>
              </a:rPr>
              <a:t>Για ποια παρεχόμενη αξία οι πελάτες δέχονται να πληρώσουν?</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Τι αγοράζουν και τι/πως πληρώνουν σήμερα?</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Πως θα προτιμούσαν να πληρώσουν?</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Πως τα επιμέρους έσοδα συμβάλλουν στα συνολικά έσοδα?</a:t>
            </a:r>
            <a:endParaRPr lang="el-GR" sz="1200" b="1" dirty="0">
              <a:solidFill>
                <a:schemeClr val="tx1"/>
              </a:solidFill>
            </a:endParaRPr>
          </a:p>
        </p:txBody>
      </p:sp>
      <p:sp>
        <p:nvSpPr>
          <p:cNvPr id="27" name="Oval 26"/>
          <p:cNvSpPr/>
          <p:nvPr/>
        </p:nvSpPr>
        <p:spPr>
          <a:xfrm>
            <a:off x="-142908" y="4857760"/>
            <a:ext cx="4143404" cy="1785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solidFill>
                <a:schemeClr val="tx1"/>
              </a:solidFill>
            </a:endParaRPr>
          </a:p>
        </p:txBody>
      </p:sp>
      <p:sp>
        <p:nvSpPr>
          <p:cNvPr id="28" name="Oval 27"/>
          <p:cNvSpPr/>
          <p:nvPr/>
        </p:nvSpPr>
        <p:spPr>
          <a:xfrm>
            <a:off x="4071934" y="4857760"/>
            <a:ext cx="4143404" cy="1714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29" name="Oval 28"/>
          <p:cNvSpPr/>
          <p:nvPr/>
        </p:nvSpPr>
        <p:spPr>
          <a:xfrm>
            <a:off x="-357222" y="500042"/>
            <a:ext cx="4214842" cy="4572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30" name="Oval 29"/>
          <p:cNvSpPr/>
          <p:nvPr/>
        </p:nvSpPr>
        <p:spPr>
          <a:xfrm>
            <a:off x="3286116" y="285728"/>
            <a:ext cx="5572164" cy="4714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31" name="TextBox 30"/>
          <p:cNvSpPr txBox="1"/>
          <p:nvPr/>
        </p:nvSpPr>
        <p:spPr>
          <a:xfrm rot="16200000">
            <a:off x="-1721181" y="3065176"/>
            <a:ext cx="4572034" cy="584775"/>
          </a:xfrm>
          <a:prstGeom prst="rect">
            <a:avLst/>
          </a:prstGeom>
          <a:noFill/>
        </p:spPr>
        <p:txBody>
          <a:bodyPr wrap="square" rtlCol="0">
            <a:spAutoFit/>
          </a:bodyPr>
          <a:lstStyle/>
          <a:p>
            <a:r>
              <a:rPr lang="el-GR" sz="3200" b="1" dirty="0" smtClean="0">
                <a:effectLst>
                  <a:outerShdw blurRad="38100" dist="38100" dir="2700000" algn="tl">
                    <a:srgbClr val="000000">
                      <a:alpha val="43137"/>
                    </a:srgbClr>
                  </a:outerShdw>
                </a:effectLst>
              </a:rPr>
              <a:t>Εσωστρέφεια - Έξοδα</a:t>
            </a:r>
            <a:endParaRPr lang="el-GR" sz="3200" b="1" dirty="0">
              <a:effectLst>
                <a:outerShdw blurRad="38100" dist="38100" dir="2700000" algn="tl">
                  <a:srgbClr val="000000">
                    <a:alpha val="43137"/>
                  </a:srgbClr>
                </a:outerShdw>
              </a:effectLst>
            </a:endParaRPr>
          </a:p>
        </p:txBody>
      </p:sp>
      <p:sp>
        <p:nvSpPr>
          <p:cNvPr id="32" name="TextBox 31"/>
          <p:cNvSpPr txBox="1"/>
          <p:nvPr/>
        </p:nvSpPr>
        <p:spPr>
          <a:xfrm rot="5400000">
            <a:off x="6392966" y="3106826"/>
            <a:ext cx="4488729" cy="584775"/>
          </a:xfrm>
          <a:prstGeom prst="rect">
            <a:avLst/>
          </a:prstGeom>
          <a:noFill/>
        </p:spPr>
        <p:txBody>
          <a:bodyPr wrap="none" rtlCol="0">
            <a:spAutoFit/>
          </a:bodyPr>
          <a:lstStyle/>
          <a:p>
            <a:r>
              <a:rPr lang="el-GR" sz="3200" b="1" dirty="0" smtClean="0">
                <a:solidFill>
                  <a:srgbClr val="FF0000"/>
                </a:solidFill>
                <a:effectLst>
                  <a:outerShdw blurRad="38100" dist="38100" dir="2700000" algn="tl">
                    <a:srgbClr val="000000">
                      <a:alpha val="43137"/>
                    </a:srgbClr>
                  </a:outerShdw>
                </a:effectLst>
              </a:rPr>
              <a:t>Εξωστρέφεια - Έσοδα</a:t>
            </a:r>
            <a:endParaRPr lang="el-G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21</a:t>
            </a:fld>
            <a:endParaRPr lang="el-GR" dirty="0"/>
          </a:p>
        </p:txBody>
      </p:sp>
      <p:sp>
        <p:nvSpPr>
          <p:cNvPr id="9223" name="10 - Ορθογώνιο"/>
          <p:cNvSpPr>
            <a:spLocks noChangeArrowheads="1"/>
          </p:cNvSpPr>
          <p:nvPr/>
        </p:nvSpPr>
        <p:spPr bwMode="auto">
          <a:xfrm>
            <a:off x="468313" y="1916832"/>
            <a:ext cx="8280400" cy="4278094"/>
          </a:xfrm>
          <a:prstGeom prst="rect">
            <a:avLst/>
          </a:prstGeom>
          <a:noFill/>
          <a:ln w="9525">
            <a:noFill/>
            <a:miter lim="800000"/>
            <a:headEnd/>
            <a:tailEnd/>
          </a:ln>
        </p:spPr>
        <p:txBody>
          <a:bodyPr wrap="square">
            <a:spAutoFit/>
          </a:bodyPr>
          <a:lstStyle/>
          <a:p>
            <a:pPr marL="342900" indent="-342900">
              <a:buFont typeface="Arial" pitchFamily="34" charset="0"/>
              <a:buChar char="•"/>
              <a:defRPr/>
            </a:pPr>
            <a:endParaRPr lang="el-GR" b="1" dirty="0">
              <a:latin typeface="Arial Black" pitchFamily="34" charset="0"/>
            </a:endParaRPr>
          </a:p>
          <a:p>
            <a:pPr marL="342900" indent="-342900">
              <a:spcAft>
                <a:spcPts val="600"/>
              </a:spcAft>
              <a:buFont typeface="Arial" pitchFamily="34" charset="0"/>
              <a:buChar char="•"/>
              <a:defRPr/>
            </a:pPr>
            <a:r>
              <a:rPr lang="el-GR" b="1" dirty="0">
                <a:latin typeface="Arial Black" pitchFamily="34" charset="0"/>
              </a:rPr>
              <a:t>Είναι ο πυρήνας και η κινητήρια δύναμη του Επιχειρηματικού Σχεδίου.</a:t>
            </a:r>
          </a:p>
          <a:p>
            <a:pPr marL="342900" indent="-342900">
              <a:spcAft>
                <a:spcPts val="600"/>
              </a:spcAft>
              <a:buFont typeface="Arial" pitchFamily="34" charset="0"/>
              <a:buChar char="•"/>
              <a:defRPr/>
            </a:pPr>
            <a:r>
              <a:rPr lang="el-GR" b="1" dirty="0" smtClean="0">
                <a:latin typeface="Arial Black" pitchFamily="34" charset="0"/>
              </a:rPr>
              <a:t>Είναι </a:t>
            </a:r>
            <a:r>
              <a:rPr lang="el-GR" b="1" dirty="0">
                <a:latin typeface="Arial Black" pitchFamily="34" charset="0"/>
              </a:rPr>
              <a:t>ένα «υπενθυμιστικό» εργαλείο που μας υποχρεώνει να σκεπτόμαστε </a:t>
            </a:r>
            <a:r>
              <a:rPr lang="el-GR" b="1" dirty="0" err="1">
                <a:latin typeface="Arial Black" pitchFamily="34" charset="0"/>
              </a:rPr>
              <a:t>πελατοκεντρικά</a:t>
            </a:r>
            <a:r>
              <a:rPr lang="el-GR" b="1" dirty="0">
                <a:latin typeface="Arial Black" pitchFamily="34" charset="0"/>
              </a:rPr>
              <a:t>, </a:t>
            </a:r>
            <a:r>
              <a:rPr lang="en-US" b="1" dirty="0">
                <a:latin typeface="Arial Black" pitchFamily="34" charset="0"/>
              </a:rPr>
              <a:t> </a:t>
            </a:r>
            <a:r>
              <a:rPr lang="el-GR" b="1" dirty="0" err="1">
                <a:latin typeface="Arial Black" pitchFamily="34" charset="0"/>
              </a:rPr>
              <a:t>συστημικά</a:t>
            </a:r>
            <a:r>
              <a:rPr lang="el-GR" b="1" dirty="0">
                <a:latin typeface="Arial Black" pitchFamily="34" charset="0"/>
              </a:rPr>
              <a:t> και δημιουργικά.</a:t>
            </a:r>
          </a:p>
          <a:p>
            <a:pPr marL="342900" indent="-342900">
              <a:spcAft>
                <a:spcPts val="600"/>
              </a:spcAft>
              <a:buFont typeface="Arial" pitchFamily="34" charset="0"/>
              <a:buChar char="•"/>
              <a:defRPr/>
            </a:pPr>
            <a:r>
              <a:rPr lang="el-GR" b="1" dirty="0" smtClean="0">
                <a:latin typeface="Arial Black" pitchFamily="34" charset="0"/>
              </a:rPr>
              <a:t>Είναι </a:t>
            </a:r>
            <a:r>
              <a:rPr lang="el-GR" b="1" dirty="0">
                <a:latin typeface="Arial Black" pitchFamily="34" charset="0"/>
              </a:rPr>
              <a:t>ο συνδετικός κρίκος μεταξύ παραδοσιακού και ψηφιακού μάρκετινγκ.</a:t>
            </a:r>
          </a:p>
          <a:p>
            <a:pPr marL="342900" indent="-342900">
              <a:spcAft>
                <a:spcPts val="600"/>
              </a:spcAft>
              <a:buFont typeface="Arial" pitchFamily="34" charset="0"/>
              <a:buChar char="•"/>
              <a:defRPr/>
            </a:pPr>
            <a:r>
              <a:rPr lang="el-GR" b="1" dirty="0" smtClean="0">
                <a:latin typeface="Arial Black" pitchFamily="34" charset="0"/>
              </a:rPr>
              <a:t>Είναι </a:t>
            </a:r>
            <a:r>
              <a:rPr lang="el-GR" b="1" dirty="0">
                <a:latin typeface="Arial Black" pitchFamily="34" charset="0"/>
              </a:rPr>
              <a:t>εργαλείο «διόρθωσης» της επιχειρηματικής κατεύθυνσης με ερευνητικές τεχνικές όπως το </a:t>
            </a:r>
            <a:r>
              <a:rPr lang="en-US" b="1" dirty="0">
                <a:latin typeface="Arial Black" pitchFamily="34" charset="0"/>
              </a:rPr>
              <a:t>MVP (Minimum Viable Product).</a:t>
            </a:r>
            <a:endParaRPr lang="el-GR" b="1" dirty="0">
              <a:latin typeface="Arial Black" pitchFamily="34" charset="0"/>
            </a:endParaRPr>
          </a:p>
          <a:p>
            <a:pPr marL="342900" indent="-342900">
              <a:buFont typeface="Arial" pitchFamily="34" charset="0"/>
              <a:buChar char="•"/>
              <a:defRPr/>
            </a:pPr>
            <a:r>
              <a:rPr lang="el-GR" b="1" dirty="0" smtClean="0">
                <a:latin typeface="Arial Black" pitchFamily="34" charset="0"/>
              </a:rPr>
              <a:t>Μας </a:t>
            </a:r>
            <a:r>
              <a:rPr lang="el-GR" b="1" dirty="0">
                <a:latin typeface="Arial Black" pitchFamily="34" charset="0"/>
              </a:rPr>
              <a:t>καθοδηγεί στην αποτύπωση, αξιολόγηση και βελτίωση του Επιχειρηματικού Μοντέλου μας.</a:t>
            </a:r>
            <a:endParaRPr lang="en-US" b="1" dirty="0">
              <a:latin typeface="Arial Black" pitchFamily="34" charset="0"/>
            </a:endParaRPr>
          </a:p>
          <a:p>
            <a:pPr>
              <a:defRPr/>
            </a:pPr>
            <a:endParaRPr lang="el-GR" dirty="0"/>
          </a:p>
          <a:p>
            <a:pPr>
              <a:defRPr/>
            </a:pPr>
            <a:r>
              <a:rPr lang="en-US" dirty="0"/>
              <a:t> </a:t>
            </a:r>
            <a:r>
              <a:rPr lang="el-GR" dirty="0"/>
              <a:t> </a:t>
            </a:r>
          </a:p>
        </p:txBody>
      </p:sp>
      <p:sp>
        <p:nvSpPr>
          <p:cNvPr id="22535" name="9 - TextBox"/>
          <p:cNvSpPr txBox="1">
            <a:spLocks noChangeArrowheads="1"/>
          </p:cNvSpPr>
          <p:nvPr/>
        </p:nvSpPr>
        <p:spPr bwMode="auto">
          <a:xfrm>
            <a:off x="468313" y="1052736"/>
            <a:ext cx="7992119" cy="1015663"/>
          </a:xfrm>
          <a:prstGeom prst="rect">
            <a:avLst/>
          </a:prstGeom>
          <a:noFill/>
          <a:ln w="9525">
            <a:noFill/>
            <a:miter lim="800000"/>
            <a:headEnd/>
            <a:tailEnd/>
          </a:ln>
        </p:spPr>
        <p:txBody>
          <a:bodyPr wrap="square">
            <a:spAutoFit/>
          </a:bodyPr>
          <a:lstStyle/>
          <a:p>
            <a:pPr algn="ctr"/>
            <a:r>
              <a:rPr lang="el-GR" sz="2000" b="1" dirty="0" smtClean="0">
                <a:latin typeface="Arial Black" pitchFamily="34" charset="0"/>
              </a:rPr>
              <a:t>«Το</a:t>
            </a:r>
            <a:r>
              <a:rPr lang="en-US" sz="2000" b="1" dirty="0" smtClean="0">
                <a:latin typeface="Arial Black" pitchFamily="34" charset="0"/>
              </a:rPr>
              <a:t> </a:t>
            </a:r>
            <a:r>
              <a:rPr lang="en-US" sz="2000" b="1" dirty="0">
                <a:latin typeface="Arial Black" pitchFamily="34" charset="0"/>
              </a:rPr>
              <a:t>Business Model Canvas,</a:t>
            </a:r>
            <a:r>
              <a:rPr lang="el-GR" sz="2000" b="1" dirty="0">
                <a:latin typeface="Arial Black" pitchFamily="34" charset="0"/>
              </a:rPr>
              <a:t> δεν είναι απλώς ένα ακόμη εργαλείο επιχειρηματικότητας…. Είναι κάτι πολύ μεγαλύτερο…</a:t>
            </a:r>
            <a:r>
              <a:rPr lang="en-US" sz="2000" b="1" dirty="0">
                <a:latin typeface="Arial Black" pitchFamily="34" charset="0"/>
              </a:rPr>
              <a:t> </a:t>
            </a:r>
            <a:r>
              <a:rPr lang="el-GR" sz="2000" b="1" dirty="0">
                <a:latin typeface="Arial Black" pitchFamily="34" charset="0"/>
              </a:rPr>
              <a:t>Για κάθε είδος </a:t>
            </a:r>
            <a:r>
              <a:rPr lang="el-GR" sz="2000" b="1" dirty="0" smtClean="0">
                <a:latin typeface="Arial Black" pitchFamily="34" charset="0"/>
              </a:rPr>
              <a:t>επιχείρησης».</a:t>
            </a:r>
            <a:endParaRPr lang="el-GR" sz="2000" b="1" dirty="0">
              <a:latin typeface="Arial Black" pitchFamily="34" charset="0"/>
            </a:endParaRP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14290"/>
            <a:ext cx="8229600" cy="1138138"/>
          </a:xfrm>
        </p:spPr>
        <p:txBody>
          <a:bodyP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22</a:t>
            </a:fld>
            <a:endParaRPr lang="el-GR"/>
          </a:p>
        </p:txBody>
      </p:sp>
      <p:sp>
        <p:nvSpPr>
          <p:cNvPr id="9221" name="5 - Θέση περιεχομένου"/>
          <p:cNvSpPr>
            <a:spLocks noGrp="1"/>
          </p:cNvSpPr>
          <p:nvPr>
            <p:ph idx="1"/>
          </p:nvPr>
        </p:nvSpPr>
        <p:spPr>
          <a:xfrm>
            <a:off x="467544" y="928670"/>
            <a:ext cx="8229600" cy="4857403"/>
          </a:xfrm>
        </p:spPr>
        <p:txBody>
          <a:bodyPr/>
          <a:lstStyle/>
          <a:p>
            <a:pPr>
              <a:spcAft>
                <a:spcPts val="1200"/>
              </a:spcAft>
              <a:buNone/>
            </a:pPr>
            <a:r>
              <a:rPr lang="el-GR" sz="2400" dirty="0" smtClean="0">
                <a:latin typeface="Arial Black" pitchFamily="34" charset="0"/>
              </a:rPr>
              <a:t>  </a:t>
            </a:r>
            <a:r>
              <a:rPr lang="el-GR" sz="2400" dirty="0" smtClean="0">
                <a:effectLst>
                  <a:outerShdw blurRad="38100" dist="38100" dir="2700000" algn="tl">
                    <a:srgbClr val="000000">
                      <a:alpha val="43137"/>
                    </a:srgbClr>
                  </a:outerShdw>
                </a:effectLst>
                <a:latin typeface="Arial Black" pitchFamily="34" charset="0"/>
              </a:rPr>
              <a:t>Από το </a:t>
            </a:r>
            <a:r>
              <a:rPr lang="en-US" sz="2400" dirty="0" smtClean="0">
                <a:effectLst>
                  <a:outerShdw blurRad="38100" dist="38100" dir="2700000" algn="tl">
                    <a:srgbClr val="000000">
                      <a:alpha val="43137"/>
                    </a:srgbClr>
                  </a:outerShdw>
                </a:effectLst>
                <a:latin typeface="Arial Black" pitchFamily="34" charset="0"/>
              </a:rPr>
              <a:t>Business Model </a:t>
            </a:r>
            <a:r>
              <a:rPr lang="el-GR" sz="2400" dirty="0" smtClean="0">
                <a:effectLst>
                  <a:outerShdw blurRad="38100" dist="38100" dir="2700000" algn="tl">
                    <a:srgbClr val="000000">
                      <a:alpha val="43137"/>
                    </a:srgbClr>
                  </a:outerShdw>
                </a:effectLst>
                <a:latin typeface="Arial Black" pitchFamily="34" charset="0"/>
              </a:rPr>
              <a:t>στο </a:t>
            </a:r>
            <a:r>
              <a:rPr lang="en-US" sz="2400" dirty="0" smtClean="0">
                <a:effectLst>
                  <a:outerShdw blurRad="38100" dist="38100" dir="2700000" algn="tl">
                    <a:srgbClr val="000000">
                      <a:alpha val="43137"/>
                    </a:srgbClr>
                  </a:outerShdw>
                </a:effectLst>
                <a:latin typeface="Arial Black" pitchFamily="34" charset="0"/>
              </a:rPr>
              <a:t>Business Plan</a:t>
            </a:r>
            <a:r>
              <a:rPr lang="el-GR" sz="2400" dirty="0" smtClean="0">
                <a:effectLst>
                  <a:outerShdw blurRad="38100" dist="38100" dir="2700000" algn="tl">
                    <a:srgbClr val="000000">
                      <a:alpha val="43137"/>
                    </a:srgbClr>
                  </a:outerShdw>
                </a:effectLst>
                <a:latin typeface="Arial Black" pitchFamily="34" charset="0"/>
              </a:rPr>
              <a:t> </a:t>
            </a:r>
            <a:endParaRPr lang="el-GR" sz="2000" dirty="0">
              <a:effectLst>
                <a:outerShdw blurRad="38100" dist="38100" dir="2700000" algn="tl">
                  <a:srgbClr val="000000">
                    <a:alpha val="43137"/>
                  </a:srgbClr>
                </a:outerShdw>
              </a:effectLst>
              <a:latin typeface="Arial Black"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288" y="285728"/>
            <a:ext cx="1989137" cy="479425"/>
          </a:xfrm>
          <a:prstGeom prst="rect">
            <a:avLst/>
          </a:prstGeom>
          <a:noFill/>
          <a:ln w="9525">
            <a:noFill/>
            <a:miter lim="800000"/>
            <a:headEnd/>
            <a:tailEnd/>
          </a:ln>
        </p:spPr>
      </p:pic>
      <p:cxnSp>
        <p:nvCxnSpPr>
          <p:cNvPr id="7" name="5 - Ευθεία γραμμή σύνδεσης"/>
          <p:cNvCxnSpPr/>
          <p:nvPr/>
        </p:nvCxnSpPr>
        <p:spPr>
          <a:xfrm>
            <a:off x="395288" y="857232"/>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650508" y="1428736"/>
            <a:ext cx="8064896" cy="5109091"/>
          </a:xfrm>
          <a:prstGeom prst="rect">
            <a:avLst/>
          </a:prstGeom>
        </p:spPr>
        <p:txBody>
          <a:bodyPr wrap="square">
            <a:spAutoFit/>
          </a:bodyPr>
          <a:lstStyle/>
          <a:p>
            <a:pPr>
              <a:spcBef>
                <a:spcPts val="0"/>
              </a:spcBef>
            </a:pPr>
            <a:r>
              <a:rPr lang="el-GR" dirty="0" smtClean="0">
                <a:latin typeface="Arial Black" pitchFamily="34" charset="0"/>
              </a:rPr>
              <a:t>Στις επόμενες συναντήσεις αποτυπώνεται σταδιακά το Επιχειρηματικό Σχέδιο.</a:t>
            </a:r>
          </a:p>
          <a:p>
            <a:endParaRPr lang="el-GR" dirty="0" smtClean="0">
              <a:latin typeface="Arial Black" pitchFamily="34" charset="0"/>
            </a:endParaRPr>
          </a:p>
          <a:p>
            <a:endParaRPr lang="el-GR" dirty="0" smtClean="0">
              <a:latin typeface="Arial Black" pitchFamily="34" charset="0"/>
            </a:endParaRPr>
          </a:p>
          <a:p>
            <a:endParaRPr lang="el-GR" dirty="0" smtClean="0">
              <a:latin typeface="Arial Black" pitchFamily="34" charset="0"/>
            </a:endParaRPr>
          </a:p>
          <a:p>
            <a:endParaRPr lang="el-GR" dirty="0" smtClean="0">
              <a:latin typeface="Arial Black" pitchFamily="34" charset="0"/>
            </a:endParaRPr>
          </a:p>
          <a:p>
            <a:endParaRPr lang="el-GR" dirty="0" smtClean="0">
              <a:latin typeface="Arial Black" pitchFamily="34" charset="0"/>
            </a:endParaRPr>
          </a:p>
          <a:p>
            <a:endParaRPr lang="el-GR" dirty="0" smtClean="0">
              <a:latin typeface="Arial Black" pitchFamily="34" charset="0"/>
            </a:endParaRPr>
          </a:p>
          <a:p>
            <a:endParaRPr lang="el-GR" dirty="0" smtClean="0">
              <a:latin typeface="Arial Black" pitchFamily="34" charset="0"/>
            </a:endParaRPr>
          </a:p>
          <a:p>
            <a:pPr>
              <a:spcBef>
                <a:spcPts val="1200"/>
              </a:spcBef>
            </a:pPr>
            <a:endParaRPr lang="el-GR" dirty="0" smtClean="0">
              <a:latin typeface="Arial Black" pitchFamily="34" charset="0"/>
            </a:endParaRPr>
          </a:p>
          <a:p>
            <a:pPr marL="342900" indent="-342900">
              <a:spcBef>
                <a:spcPts val="1200"/>
              </a:spcBef>
              <a:buFont typeface="+mj-lt"/>
              <a:buAutoNum type="arabicPeriod"/>
            </a:pPr>
            <a:r>
              <a:rPr lang="el-GR" dirty="0" smtClean="0">
                <a:latin typeface="Arial Black" pitchFamily="34" charset="0"/>
              </a:rPr>
              <a:t>Έχει προηγηθεί η ανάλυση του κλάδου, αγοράς, ανταγωνισμού, </a:t>
            </a:r>
            <a:r>
              <a:rPr lang="en-US" dirty="0" smtClean="0">
                <a:latin typeface="Arial Black" pitchFamily="34" charset="0"/>
              </a:rPr>
              <a:t>marketing </a:t>
            </a:r>
            <a:r>
              <a:rPr lang="el-GR" dirty="0" smtClean="0">
                <a:latin typeface="Arial Black" pitchFamily="34" charset="0"/>
              </a:rPr>
              <a:t>και επικοινωνίας.</a:t>
            </a:r>
          </a:p>
          <a:p>
            <a:pPr marL="342900" indent="-342900">
              <a:buFont typeface="+mj-lt"/>
              <a:buAutoNum type="arabicPeriod"/>
            </a:pPr>
            <a:r>
              <a:rPr lang="el-GR" dirty="0" smtClean="0">
                <a:latin typeface="Arial Black" pitchFamily="34" charset="0"/>
              </a:rPr>
              <a:t>Ακολουθεί η Ανάλυση </a:t>
            </a:r>
            <a:r>
              <a:rPr lang="en-US" dirty="0" smtClean="0">
                <a:latin typeface="Arial Black" pitchFamily="34" charset="0"/>
              </a:rPr>
              <a:t>SWOT </a:t>
            </a:r>
            <a:r>
              <a:rPr lang="el-GR" dirty="0" smtClean="0">
                <a:latin typeface="Arial Black" pitchFamily="34" charset="0"/>
              </a:rPr>
              <a:t>και οι στρατηγικές κατευθύνσεις που συνάδουν με το </a:t>
            </a:r>
            <a:r>
              <a:rPr lang="en-US" dirty="0" smtClean="0">
                <a:latin typeface="Arial Black" pitchFamily="34" charset="0"/>
              </a:rPr>
              <a:t>mission </a:t>
            </a:r>
            <a:r>
              <a:rPr lang="el-GR" dirty="0" smtClean="0">
                <a:latin typeface="Arial Black" pitchFamily="34" charset="0"/>
              </a:rPr>
              <a:t>και </a:t>
            </a:r>
            <a:r>
              <a:rPr lang="en-US" dirty="0" smtClean="0">
                <a:latin typeface="Arial Black" pitchFamily="34" charset="0"/>
              </a:rPr>
              <a:t>positioning statement</a:t>
            </a:r>
            <a:r>
              <a:rPr lang="el-GR" dirty="0" smtClean="0">
                <a:latin typeface="Arial Black" pitchFamily="34" charset="0"/>
              </a:rPr>
              <a:t>.</a:t>
            </a:r>
          </a:p>
          <a:p>
            <a:pPr marL="342900" indent="-342900">
              <a:buFont typeface="+mj-lt"/>
              <a:buAutoNum type="arabicPeriod"/>
            </a:pPr>
            <a:r>
              <a:rPr lang="el-GR" dirty="0" smtClean="0">
                <a:latin typeface="Arial Black" pitchFamily="34" charset="0"/>
              </a:rPr>
              <a:t>Ακολουθεί το </a:t>
            </a:r>
            <a:r>
              <a:rPr lang="en-US" dirty="0" smtClean="0">
                <a:latin typeface="Arial Black" pitchFamily="34" charset="0"/>
              </a:rPr>
              <a:t>Business Model Canvas</a:t>
            </a:r>
            <a:r>
              <a:rPr lang="el-GR" dirty="0" smtClean="0">
                <a:latin typeface="Arial Black" pitchFamily="34" charset="0"/>
              </a:rPr>
              <a:t>, το σχέδιο </a:t>
            </a:r>
            <a:r>
              <a:rPr lang="en-US" dirty="0" smtClean="0">
                <a:latin typeface="Arial Black" pitchFamily="34" charset="0"/>
              </a:rPr>
              <a:t> Sales &amp;</a:t>
            </a:r>
            <a:r>
              <a:rPr lang="el-GR" dirty="0" smtClean="0">
                <a:latin typeface="Arial Black" pitchFamily="34" charset="0"/>
              </a:rPr>
              <a:t> </a:t>
            </a:r>
            <a:r>
              <a:rPr lang="en-US" dirty="0" smtClean="0">
                <a:latin typeface="Arial Black" pitchFamily="34" charset="0"/>
              </a:rPr>
              <a:t>Marketing</a:t>
            </a:r>
            <a:r>
              <a:rPr lang="el-GR" dirty="0" smtClean="0">
                <a:latin typeface="Arial Black" pitchFamily="34" charset="0"/>
              </a:rPr>
              <a:t>, το σχέδιο Υποδομής</a:t>
            </a:r>
            <a:r>
              <a:rPr lang="en-US" dirty="0" smtClean="0">
                <a:latin typeface="Arial Black" pitchFamily="34" charset="0"/>
              </a:rPr>
              <a:t>/</a:t>
            </a:r>
            <a:r>
              <a:rPr lang="el-GR" dirty="0" smtClean="0">
                <a:latin typeface="Arial Black" pitchFamily="34" charset="0"/>
              </a:rPr>
              <a:t>Οργάνωσης και το Χρηματοοικονομικό σχέδιο. </a:t>
            </a:r>
            <a:endParaRPr lang="el-GR" dirty="0">
              <a:latin typeface="Arial Black" pitchFamily="34" charset="0"/>
            </a:endParaRPr>
          </a:p>
        </p:txBody>
      </p:sp>
      <p:pic>
        <p:nvPicPr>
          <p:cNvPr id="9" name="9 - Εικόνα" descr="business-model-vs.-business-plan"/>
          <p:cNvPicPr>
            <a:picLocks noChangeAspect="1" noChangeArrowheads="1"/>
          </p:cNvPicPr>
          <p:nvPr/>
        </p:nvPicPr>
        <p:blipFill>
          <a:blip r:embed="rId4" cstate="print"/>
          <a:srcRect/>
          <a:stretch>
            <a:fillRect/>
          </a:stretch>
        </p:blipFill>
        <p:spPr bwMode="auto">
          <a:xfrm>
            <a:off x="2339752" y="2285992"/>
            <a:ext cx="3744416" cy="20424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261005" y="-4782"/>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142844" y="71414"/>
            <a:ext cx="1989137" cy="479425"/>
          </a:xfrm>
          <a:prstGeom prst="rect">
            <a:avLst/>
          </a:prstGeom>
          <a:noFill/>
          <a:ln w="9525">
            <a:noFill/>
            <a:miter lim="800000"/>
            <a:headEnd/>
            <a:tailEnd/>
          </a:ln>
        </p:spPr>
      </p:pic>
      <p:cxnSp>
        <p:nvCxnSpPr>
          <p:cNvPr id="6" name="5 - Ευθεία γραμμή σύνδεσης"/>
          <p:cNvCxnSpPr/>
          <p:nvPr/>
        </p:nvCxnSpPr>
        <p:spPr>
          <a:xfrm>
            <a:off x="428596" y="57148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a:xfrm>
            <a:off x="6553200" y="5999160"/>
            <a:ext cx="2133600" cy="365125"/>
          </a:xfrm>
        </p:spPr>
        <p:txBody>
          <a:bodyPr/>
          <a:lstStyle/>
          <a:p>
            <a:pPr>
              <a:defRPr/>
            </a:pPr>
            <a:fld id="{659E91F8-EDAA-4456-8EDC-398425034BBB}" type="slidenum">
              <a:rPr lang="el-GR"/>
              <a:pPr>
                <a:defRPr/>
              </a:pPr>
              <a:t>23</a:t>
            </a:fld>
            <a:endParaRPr lang="el-GR" dirty="0"/>
          </a:p>
        </p:txBody>
      </p:sp>
      <p:sp>
        <p:nvSpPr>
          <p:cNvPr id="9223" name="10 - Ορθογώνιο"/>
          <p:cNvSpPr>
            <a:spLocks noChangeArrowheads="1"/>
          </p:cNvSpPr>
          <p:nvPr/>
        </p:nvSpPr>
        <p:spPr bwMode="auto">
          <a:xfrm>
            <a:off x="467544" y="1487634"/>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8" name="7 - Θέση ημερομηνίας"/>
          <p:cNvSpPr>
            <a:spLocks noGrp="1"/>
          </p:cNvSpPr>
          <p:nvPr>
            <p:ph type="dt" sz="quarter" idx="10"/>
          </p:nvPr>
        </p:nvSpPr>
        <p:spPr>
          <a:xfrm>
            <a:off x="457200" y="5999160"/>
            <a:ext cx="2133600" cy="365125"/>
          </a:xfrm>
        </p:spPr>
        <p:txBody>
          <a:bodyPr/>
          <a:lstStyle/>
          <a:p>
            <a:pPr>
              <a:defRPr/>
            </a:pPr>
            <a:fld id="{D77B21C6-9897-4D4A-A1BD-28CDF23DAB10}" type="datetime1">
              <a:rPr lang="el-GR"/>
              <a:pPr>
                <a:defRPr/>
              </a:pPr>
              <a:t>5/3/2015</a:t>
            </a:fld>
            <a:endParaRPr lang="el-GR"/>
          </a:p>
        </p:txBody>
      </p:sp>
      <p:sp>
        <p:nvSpPr>
          <p:cNvPr id="12" name="Rectangle 11"/>
          <p:cNvSpPr/>
          <p:nvPr/>
        </p:nvSpPr>
        <p:spPr>
          <a:xfrm>
            <a:off x="1285852" y="1142984"/>
            <a:ext cx="4143404" cy="9286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smtClean="0">
                <a:solidFill>
                  <a:schemeClr val="tx1"/>
                </a:solidFill>
                <a:latin typeface="Arial Black" pitchFamily="34" charset="0"/>
              </a:rPr>
              <a:t>Επιχειρηματική Ιδέα</a:t>
            </a:r>
            <a:endParaRPr lang="el-GR" sz="1600" dirty="0">
              <a:solidFill>
                <a:schemeClr val="tx1"/>
              </a:solidFill>
              <a:latin typeface="Arial Black" pitchFamily="34" charset="0"/>
            </a:endParaRPr>
          </a:p>
        </p:txBody>
      </p:sp>
      <p:sp>
        <p:nvSpPr>
          <p:cNvPr id="13" name="Pentagon 12"/>
          <p:cNvSpPr/>
          <p:nvPr/>
        </p:nvSpPr>
        <p:spPr>
          <a:xfrm>
            <a:off x="5500694" y="1142984"/>
            <a:ext cx="285752" cy="9286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a:off x="5857884" y="1071546"/>
            <a:ext cx="3143272" cy="1000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0 - Ορθογώνιο"/>
          <p:cNvSpPr>
            <a:spLocks noChangeArrowheads="1"/>
          </p:cNvSpPr>
          <p:nvPr/>
        </p:nvSpPr>
        <p:spPr bwMode="auto">
          <a:xfrm>
            <a:off x="467544" y="2630642"/>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16" name="Rectangle 15"/>
          <p:cNvSpPr/>
          <p:nvPr/>
        </p:nvSpPr>
        <p:spPr>
          <a:xfrm>
            <a:off x="1285852" y="2214554"/>
            <a:ext cx="4143404" cy="9286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rgbClr val="FF0000"/>
                </a:solidFill>
                <a:latin typeface="Arial Black" pitchFamily="34" charset="0"/>
              </a:rPr>
              <a:t> Business Model Canvas</a:t>
            </a:r>
            <a:endParaRPr lang="el-GR" b="1" dirty="0">
              <a:solidFill>
                <a:srgbClr val="FF0000"/>
              </a:solidFill>
              <a:latin typeface="Arial Black" pitchFamily="34" charset="0"/>
            </a:endParaRPr>
          </a:p>
        </p:txBody>
      </p:sp>
      <p:sp>
        <p:nvSpPr>
          <p:cNvPr id="17" name="Pentagon 16"/>
          <p:cNvSpPr/>
          <p:nvPr/>
        </p:nvSpPr>
        <p:spPr>
          <a:xfrm>
            <a:off x="5500694" y="2214554"/>
            <a:ext cx="285752" cy="9286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ounded Rectangle 17"/>
          <p:cNvSpPr/>
          <p:nvPr/>
        </p:nvSpPr>
        <p:spPr>
          <a:xfrm>
            <a:off x="5857884" y="2143116"/>
            <a:ext cx="3143272" cy="1000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endParaRPr lang="en-US" sz="1000" b="1" dirty="0" smtClean="0">
              <a:solidFill>
                <a:schemeClr val="tx1"/>
              </a:solidFill>
              <a:latin typeface="Arial" pitchFamily="34" charset="0"/>
              <a:cs typeface="Arial" pitchFamily="34" charset="0"/>
            </a:endParaRPr>
          </a:p>
        </p:txBody>
      </p:sp>
      <p:sp>
        <p:nvSpPr>
          <p:cNvPr id="19" name="10 - Ορθογώνιο"/>
          <p:cNvSpPr>
            <a:spLocks noChangeArrowheads="1"/>
          </p:cNvSpPr>
          <p:nvPr/>
        </p:nvSpPr>
        <p:spPr bwMode="auto">
          <a:xfrm>
            <a:off x="500034" y="3782801"/>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0" name="Rectangle 19"/>
          <p:cNvSpPr/>
          <p:nvPr/>
        </p:nvSpPr>
        <p:spPr>
          <a:xfrm>
            <a:off x="1318342" y="3286124"/>
            <a:ext cx="4143404" cy="9286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smtClean="0">
                <a:solidFill>
                  <a:schemeClr val="tx1"/>
                </a:solidFill>
                <a:latin typeface="Arial Black" pitchFamily="34" charset="0"/>
              </a:rPr>
              <a:t>Σχέδιο</a:t>
            </a:r>
            <a:r>
              <a:rPr lang="en-US" sz="1600" dirty="0" smtClean="0">
                <a:solidFill>
                  <a:schemeClr val="tx1"/>
                </a:solidFill>
                <a:latin typeface="Arial Black" pitchFamily="34" charset="0"/>
              </a:rPr>
              <a:t> </a:t>
            </a:r>
            <a:r>
              <a:rPr lang="el-GR" sz="1600" dirty="0" smtClean="0">
                <a:solidFill>
                  <a:schemeClr val="tx1"/>
                </a:solidFill>
                <a:latin typeface="Arial Black" pitchFamily="34" charset="0"/>
              </a:rPr>
              <a:t>Πωλήσεων</a:t>
            </a:r>
            <a:r>
              <a:rPr lang="en-US" sz="1600" dirty="0" smtClean="0">
                <a:solidFill>
                  <a:schemeClr val="tx1"/>
                </a:solidFill>
                <a:latin typeface="Arial Black" pitchFamily="34" charset="0"/>
              </a:rPr>
              <a:t> </a:t>
            </a:r>
            <a:r>
              <a:rPr lang="el-GR" sz="1600" dirty="0" smtClean="0">
                <a:solidFill>
                  <a:schemeClr val="tx1"/>
                </a:solidFill>
                <a:latin typeface="Arial Black" pitchFamily="34" charset="0"/>
              </a:rPr>
              <a:t>/</a:t>
            </a:r>
            <a:r>
              <a:rPr lang="en-US" sz="1600" dirty="0" smtClean="0">
                <a:solidFill>
                  <a:schemeClr val="tx1"/>
                </a:solidFill>
                <a:latin typeface="Arial Black" pitchFamily="34" charset="0"/>
              </a:rPr>
              <a:t> </a:t>
            </a:r>
            <a:r>
              <a:rPr lang="el-GR" sz="1600" dirty="0" smtClean="0">
                <a:solidFill>
                  <a:schemeClr val="tx1"/>
                </a:solidFill>
                <a:latin typeface="Arial Black" pitchFamily="34" charset="0"/>
              </a:rPr>
              <a:t>Μάρκετινγκ</a:t>
            </a:r>
            <a:endParaRPr lang="el-GR" sz="1600" dirty="0"/>
          </a:p>
        </p:txBody>
      </p:sp>
      <p:sp>
        <p:nvSpPr>
          <p:cNvPr id="21" name="Pentagon 20"/>
          <p:cNvSpPr/>
          <p:nvPr/>
        </p:nvSpPr>
        <p:spPr>
          <a:xfrm>
            <a:off x="5533184" y="3286124"/>
            <a:ext cx="285752" cy="9286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ounded Rectangle 21"/>
          <p:cNvSpPr/>
          <p:nvPr/>
        </p:nvSpPr>
        <p:spPr>
          <a:xfrm>
            <a:off x="5890374" y="3214686"/>
            <a:ext cx="3143272" cy="1000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10 - Ορθογώνιο"/>
          <p:cNvSpPr>
            <a:spLocks noChangeArrowheads="1"/>
          </p:cNvSpPr>
          <p:nvPr/>
        </p:nvSpPr>
        <p:spPr bwMode="auto">
          <a:xfrm>
            <a:off x="500034" y="4925809"/>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4" name="Rectangle 23"/>
          <p:cNvSpPr/>
          <p:nvPr/>
        </p:nvSpPr>
        <p:spPr>
          <a:xfrm>
            <a:off x="1318342" y="4357694"/>
            <a:ext cx="4143404" cy="9286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smtClean="0">
                <a:solidFill>
                  <a:schemeClr val="tx1"/>
                </a:solidFill>
                <a:latin typeface="Arial Black" pitchFamily="34" charset="0"/>
              </a:rPr>
              <a:t>Σχέδιο</a:t>
            </a:r>
            <a:r>
              <a:rPr lang="en-US" sz="1600" dirty="0" smtClean="0">
                <a:solidFill>
                  <a:schemeClr val="tx1"/>
                </a:solidFill>
                <a:latin typeface="Arial Black" pitchFamily="34" charset="0"/>
              </a:rPr>
              <a:t> </a:t>
            </a:r>
            <a:r>
              <a:rPr lang="el-GR" sz="1600" dirty="0" smtClean="0">
                <a:solidFill>
                  <a:schemeClr val="tx1"/>
                </a:solidFill>
                <a:latin typeface="Arial Black" pitchFamily="34" charset="0"/>
              </a:rPr>
              <a:t>Υποδομής/Οργάνωσης</a:t>
            </a:r>
            <a:endParaRPr lang="el-GR" sz="1600" dirty="0"/>
          </a:p>
        </p:txBody>
      </p:sp>
      <p:sp>
        <p:nvSpPr>
          <p:cNvPr id="25" name="Pentagon 24"/>
          <p:cNvSpPr/>
          <p:nvPr/>
        </p:nvSpPr>
        <p:spPr>
          <a:xfrm>
            <a:off x="5533184" y="4357694"/>
            <a:ext cx="285752" cy="9286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ounded Rectangle 25"/>
          <p:cNvSpPr/>
          <p:nvPr/>
        </p:nvSpPr>
        <p:spPr>
          <a:xfrm>
            <a:off x="5890374" y="4286256"/>
            <a:ext cx="3143272" cy="1000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10 - Ορθογώνιο"/>
          <p:cNvSpPr>
            <a:spLocks noChangeArrowheads="1"/>
          </p:cNvSpPr>
          <p:nvPr/>
        </p:nvSpPr>
        <p:spPr bwMode="auto">
          <a:xfrm>
            <a:off x="500034" y="5854503"/>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8" name="Rectangle 27"/>
          <p:cNvSpPr/>
          <p:nvPr/>
        </p:nvSpPr>
        <p:spPr>
          <a:xfrm>
            <a:off x="1318342" y="5429264"/>
            <a:ext cx="4143404" cy="9286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smtClean="0">
                <a:solidFill>
                  <a:schemeClr val="tx1"/>
                </a:solidFill>
                <a:latin typeface="Arial Black" pitchFamily="34" charset="0"/>
              </a:rPr>
              <a:t>Χρηματοοικονομικό</a:t>
            </a:r>
            <a:r>
              <a:rPr lang="en-US" sz="1600" dirty="0" smtClean="0">
                <a:solidFill>
                  <a:schemeClr val="tx1"/>
                </a:solidFill>
                <a:latin typeface="Arial Black" pitchFamily="34" charset="0"/>
              </a:rPr>
              <a:t> </a:t>
            </a:r>
            <a:r>
              <a:rPr lang="el-GR" sz="1600" dirty="0" smtClean="0">
                <a:solidFill>
                  <a:schemeClr val="tx1"/>
                </a:solidFill>
                <a:latin typeface="Arial Black" pitchFamily="34" charset="0"/>
              </a:rPr>
              <a:t>Σχέδιο</a:t>
            </a:r>
            <a:endParaRPr lang="el-GR" sz="1600" dirty="0"/>
          </a:p>
        </p:txBody>
      </p:sp>
      <p:sp>
        <p:nvSpPr>
          <p:cNvPr id="29" name="Pentagon 28"/>
          <p:cNvSpPr/>
          <p:nvPr/>
        </p:nvSpPr>
        <p:spPr>
          <a:xfrm>
            <a:off x="5533184" y="5429264"/>
            <a:ext cx="285752" cy="9286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Rounded Rectangle 29"/>
          <p:cNvSpPr/>
          <p:nvPr/>
        </p:nvSpPr>
        <p:spPr>
          <a:xfrm>
            <a:off x="5890374" y="5357826"/>
            <a:ext cx="3143272" cy="1000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34"/>
          <p:cNvGrpSpPr/>
          <p:nvPr/>
        </p:nvGrpSpPr>
        <p:grpSpPr>
          <a:xfrm>
            <a:off x="214282" y="1142983"/>
            <a:ext cx="1000130" cy="1357323"/>
            <a:chOff x="2" y="518"/>
            <a:chExt cx="1000130" cy="1237143"/>
          </a:xfrm>
        </p:grpSpPr>
        <p:sp>
          <p:nvSpPr>
            <p:cNvPr id="36" name="Chevron 35"/>
            <p:cNvSpPr/>
            <p:nvPr/>
          </p:nvSpPr>
          <p:spPr>
            <a:xfrm rot="5400000">
              <a:off x="-73089" y="164440"/>
              <a:ext cx="1237143" cy="90929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Chevron 4"/>
            <p:cNvSpPr/>
            <p:nvPr/>
          </p:nvSpPr>
          <p:spPr>
            <a:xfrm>
              <a:off x="2" y="455169"/>
              <a:ext cx="909299" cy="38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1</a:t>
              </a:r>
              <a:endParaRPr lang="el-GR" sz="2500" kern="1200" dirty="0"/>
            </a:p>
          </p:txBody>
        </p:sp>
      </p:grpSp>
      <p:grpSp>
        <p:nvGrpSpPr>
          <p:cNvPr id="3" name="Group 37"/>
          <p:cNvGrpSpPr/>
          <p:nvPr/>
        </p:nvGrpSpPr>
        <p:grpSpPr>
          <a:xfrm>
            <a:off x="214282" y="2214554"/>
            <a:ext cx="1000130" cy="1357323"/>
            <a:chOff x="2" y="518"/>
            <a:chExt cx="1000130" cy="1237143"/>
          </a:xfrm>
        </p:grpSpPr>
        <p:sp>
          <p:nvSpPr>
            <p:cNvPr id="39" name="Chevron 38"/>
            <p:cNvSpPr/>
            <p:nvPr/>
          </p:nvSpPr>
          <p:spPr>
            <a:xfrm rot="5400000">
              <a:off x="-73089" y="164440"/>
              <a:ext cx="1237143" cy="90929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Chevron 4"/>
            <p:cNvSpPr/>
            <p:nvPr/>
          </p:nvSpPr>
          <p:spPr>
            <a:xfrm>
              <a:off x="2" y="455169"/>
              <a:ext cx="909299" cy="38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2</a:t>
              </a:r>
              <a:endParaRPr lang="el-GR" sz="2500" kern="1200" dirty="0"/>
            </a:p>
          </p:txBody>
        </p:sp>
      </p:grpSp>
      <p:grpSp>
        <p:nvGrpSpPr>
          <p:cNvPr id="4" name="Group 40"/>
          <p:cNvGrpSpPr/>
          <p:nvPr/>
        </p:nvGrpSpPr>
        <p:grpSpPr>
          <a:xfrm>
            <a:off x="214282" y="3286124"/>
            <a:ext cx="1000130" cy="1357323"/>
            <a:chOff x="2" y="518"/>
            <a:chExt cx="1000130" cy="1237143"/>
          </a:xfrm>
        </p:grpSpPr>
        <p:sp>
          <p:nvSpPr>
            <p:cNvPr id="42" name="Chevron 41"/>
            <p:cNvSpPr/>
            <p:nvPr/>
          </p:nvSpPr>
          <p:spPr>
            <a:xfrm rot="5400000">
              <a:off x="-73089" y="164440"/>
              <a:ext cx="1237143" cy="90929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hevron 4"/>
            <p:cNvSpPr/>
            <p:nvPr/>
          </p:nvSpPr>
          <p:spPr>
            <a:xfrm>
              <a:off x="2" y="455169"/>
              <a:ext cx="909299" cy="38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3</a:t>
              </a:r>
              <a:endParaRPr lang="el-GR" sz="2500" kern="1200" dirty="0"/>
            </a:p>
          </p:txBody>
        </p:sp>
      </p:grpSp>
      <p:grpSp>
        <p:nvGrpSpPr>
          <p:cNvPr id="5" name="Group 43"/>
          <p:cNvGrpSpPr/>
          <p:nvPr/>
        </p:nvGrpSpPr>
        <p:grpSpPr>
          <a:xfrm>
            <a:off x="214282" y="4357694"/>
            <a:ext cx="1000130" cy="1357323"/>
            <a:chOff x="2" y="518"/>
            <a:chExt cx="1000130" cy="1237143"/>
          </a:xfrm>
        </p:grpSpPr>
        <p:sp>
          <p:nvSpPr>
            <p:cNvPr id="45" name="Chevron 44"/>
            <p:cNvSpPr/>
            <p:nvPr/>
          </p:nvSpPr>
          <p:spPr>
            <a:xfrm rot="5400000">
              <a:off x="-73089" y="164440"/>
              <a:ext cx="1237143" cy="90929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Chevron 4"/>
            <p:cNvSpPr/>
            <p:nvPr/>
          </p:nvSpPr>
          <p:spPr>
            <a:xfrm>
              <a:off x="2" y="455169"/>
              <a:ext cx="909299" cy="38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4</a:t>
              </a:r>
              <a:endParaRPr lang="el-GR" sz="2500" kern="1200" dirty="0"/>
            </a:p>
          </p:txBody>
        </p:sp>
      </p:grpSp>
      <p:grpSp>
        <p:nvGrpSpPr>
          <p:cNvPr id="7" name="Group 46"/>
          <p:cNvGrpSpPr/>
          <p:nvPr/>
        </p:nvGrpSpPr>
        <p:grpSpPr>
          <a:xfrm>
            <a:off x="214284" y="5429264"/>
            <a:ext cx="1000130" cy="1357323"/>
            <a:chOff x="2" y="518"/>
            <a:chExt cx="1000130" cy="1237143"/>
          </a:xfrm>
        </p:grpSpPr>
        <p:sp>
          <p:nvSpPr>
            <p:cNvPr id="48" name="Chevron 47"/>
            <p:cNvSpPr/>
            <p:nvPr/>
          </p:nvSpPr>
          <p:spPr>
            <a:xfrm rot="5400000">
              <a:off x="-73089" y="164440"/>
              <a:ext cx="1237143" cy="90929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Chevron 4"/>
            <p:cNvSpPr/>
            <p:nvPr/>
          </p:nvSpPr>
          <p:spPr>
            <a:xfrm>
              <a:off x="2" y="455169"/>
              <a:ext cx="909299" cy="389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5</a:t>
              </a:r>
              <a:endParaRPr lang="el-GR" sz="2500" kern="1200" dirty="0"/>
            </a:p>
          </p:txBody>
        </p:sp>
      </p:grpSp>
      <p:sp>
        <p:nvSpPr>
          <p:cNvPr id="51" name="TextBox 50"/>
          <p:cNvSpPr txBox="1"/>
          <p:nvPr/>
        </p:nvSpPr>
        <p:spPr>
          <a:xfrm>
            <a:off x="5857884" y="2214554"/>
            <a:ext cx="3286116" cy="1169551"/>
          </a:xfrm>
          <a:prstGeom prst="rect">
            <a:avLst/>
          </a:prstGeom>
          <a:noFill/>
        </p:spPr>
        <p:txBody>
          <a:bodyPr wrap="square" rtlCol="0">
            <a:spAutoFit/>
          </a:bodyPr>
          <a:lstStyle/>
          <a:p>
            <a:pPr marL="228600" indent="-228600"/>
            <a:r>
              <a:rPr lang="el-GR" sz="1000" b="1" dirty="0" smtClean="0">
                <a:latin typeface="Arial Black" pitchFamily="34" charset="0"/>
                <a:cs typeface="Arial" pitchFamily="34" charset="0"/>
              </a:rPr>
              <a:t>Κύριοι Συνεργάτες –Κύριες Δραστηριότητες-</a:t>
            </a:r>
            <a:endParaRPr lang="en-US" sz="1000" b="1" dirty="0" smtClean="0">
              <a:latin typeface="Arial Black" pitchFamily="34" charset="0"/>
              <a:cs typeface="Arial" pitchFamily="34" charset="0"/>
            </a:endParaRPr>
          </a:p>
          <a:p>
            <a:pPr marL="228600" indent="-228600"/>
            <a:r>
              <a:rPr lang="el-GR" sz="1000" b="1" dirty="0" smtClean="0">
                <a:latin typeface="Arial Black" pitchFamily="34" charset="0"/>
                <a:cs typeface="Arial" pitchFamily="34" charset="0"/>
              </a:rPr>
              <a:t>Κύριοι Πόροι -</a:t>
            </a:r>
            <a:r>
              <a:rPr lang="en-US" sz="1000" b="1" dirty="0" smtClean="0">
                <a:latin typeface="Arial Black" pitchFamily="34" charset="0"/>
                <a:cs typeface="Arial" pitchFamily="34" charset="0"/>
              </a:rPr>
              <a:t> </a:t>
            </a:r>
            <a:r>
              <a:rPr lang="el-GR" sz="1000" b="1" dirty="0" smtClean="0">
                <a:latin typeface="Arial Black" pitchFamily="34" charset="0"/>
                <a:cs typeface="Arial" pitchFamily="34" charset="0"/>
              </a:rPr>
              <a:t>Πρόταση Αξίας – Σχέσεις</a:t>
            </a:r>
          </a:p>
          <a:p>
            <a:r>
              <a:rPr lang="el-GR" sz="1000" b="1" dirty="0" smtClean="0">
                <a:latin typeface="Arial Black" pitchFamily="34" charset="0"/>
                <a:cs typeface="Arial" pitchFamily="34" charset="0"/>
              </a:rPr>
              <a:t>με Πελάτες – Κανάλια Διανομής - Ομάδες Πελατών</a:t>
            </a:r>
            <a:r>
              <a:rPr lang="en-US" sz="1000" b="1" dirty="0" smtClean="0">
                <a:latin typeface="Arial Black" pitchFamily="34" charset="0"/>
                <a:cs typeface="Arial" pitchFamily="34" charset="0"/>
              </a:rPr>
              <a:t> </a:t>
            </a:r>
            <a:r>
              <a:rPr lang="el-GR" sz="1000" b="1" dirty="0" smtClean="0">
                <a:latin typeface="Arial Black" pitchFamily="34" charset="0"/>
                <a:cs typeface="Arial" pitchFamily="34" charset="0"/>
              </a:rPr>
              <a:t>- Δομή Κόστους – Ροές Εσόδων</a:t>
            </a:r>
          </a:p>
          <a:p>
            <a:pPr marL="228600" indent="-228600"/>
            <a:endParaRPr lang="en-US" sz="1000" b="1" dirty="0" smtClean="0">
              <a:latin typeface="Arial Black" pitchFamily="34" charset="0"/>
              <a:cs typeface="Arial" pitchFamily="34" charset="0"/>
            </a:endParaRPr>
          </a:p>
          <a:p>
            <a:pPr>
              <a:buFont typeface="Arial" pitchFamily="34" charset="0"/>
              <a:buChar char="•"/>
            </a:pPr>
            <a:endParaRPr lang="en-US" sz="1000" b="1" dirty="0" smtClean="0">
              <a:latin typeface="Arial Black" pitchFamily="34" charset="0"/>
              <a:cs typeface="Arial" pitchFamily="34" charset="0"/>
            </a:endParaRPr>
          </a:p>
          <a:p>
            <a:pPr>
              <a:buFont typeface="Arial" pitchFamily="34" charset="0"/>
              <a:buChar char="•"/>
            </a:pPr>
            <a:endParaRPr lang="en-US" sz="1000" b="1" dirty="0" smtClean="0">
              <a:latin typeface="Arial Black" pitchFamily="34" charset="0"/>
              <a:cs typeface="Arial" pitchFamily="34" charset="0"/>
            </a:endParaRPr>
          </a:p>
        </p:txBody>
      </p:sp>
      <p:sp>
        <p:nvSpPr>
          <p:cNvPr id="52" name="TextBox 51"/>
          <p:cNvSpPr txBox="1"/>
          <p:nvPr/>
        </p:nvSpPr>
        <p:spPr>
          <a:xfrm>
            <a:off x="5929322" y="3214686"/>
            <a:ext cx="3357586" cy="1323439"/>
          </a:xfrm>
          <a:prstGeom prst="rect">
            <a:avLst/>
          </a:prstGeom>
          <a:noFill/>
        </p:spPr>
        <p:txBody>
          <a:bodyPr wrap="square" rtlCol="0">
            <a:spAutoFit/>
          </a:bodyPr>
          <a:lstStyle/>
          <a:p>
            <a:pPr marL="228600" indent="-228600"/>
            <a:r>
              <a:rPr lang="el-GR" sz="1000" b="1" dirty="0" smtClean="0">
                <a:latin typeface="Arial Black" pitchFamily="34" charset="0"/>
                <a:cs typeface="Arial" pitchFamily="34" charset="0"/>
              </a:rPr>
              <a:t>Στόχοι/Στρατηγική</a:t>
            </a:r>
            <a:r>
              <a:rPr lang="en-US" sz="1000" b="1" dirty="0" smtClean="0">
                <a:latin typeface="Arial Black" pitchFamily="34" charset="0"/>
                <a:cs typeface="Arial" pitchFamily="34" charset="0"/>
              </a:rPr>
              <a:t>/ </a:t>
            </a:r>
            <a:r>
              <a:rPr lang="el-GR" sz="1000" b="1" dirty="0" smtClean="0">
                <a:latin typeface="Arial Black" pitchFamily="34" charset="0"/>
                <a:cs typeface="Arial" pitchFamily="34" charset="0"/>
              </a:rPr>
              <a:t>Επικοινωνία Β2Β/Β2</a:t>
            </a:r>
            <a:r>
              <a:rPr lang="en-US" sz="1000" b="1" dirty="0" smtClean="0">
                <a:latin typeface="Arial Black" pitchFamily="34" charset="0"/>
                <a:cs typeface="Arial" pitchFamily="34" charset="0"/>
              </a:rPr>
              <a:t>C</a:t>
            </a:r>
            <a:r>
              <a:rPr lang="el-GR" sz="1000" b="1" dirty="0" smtClean="0">
                <a:latin typeface="Arial Black" pitchFamily="34" charset="0"/>
                <a:cs typeface="Arial" pitchFamily="34" charset="0"/>
              </a:rPr>
              <a:t>-</a:t>
            </a:r>
            <a:r>
              <a:rPr lang="en-US" sz="1000" b="1" dirty="0" smtClean="0">
                <a:latin typeface="Arial Black" pitchFamily="34" charset="0"/>
                <a:cs typeface="Arial" pitchFamily="34" charset="0"/>
              </a:rPr>
              <a:t> </a:t>
            </a:r>
            <a:endParaRPr lang="el-GR" sz="1000" b="1" dirty="0" smtClean="0">
              <a:latin typeface="Arial Black" pitchFamily="34" charset="0"/>
              <a:cs typeface="Arial" pitchFamily="34" charset="0"/>
            </a:endParaRPr>
          </a:p>
          <a:p>
            <a:pPr marL="228600" indent="-228600"/>
            <a:r>
              <a:rPr lang="el-GR" sz="1000" b="1" dirty="0" smtClean="0">
                <a:latin typeface="Arial Black" pitchFamily="34" charset="0"/>
                <a:cs typeface="Arial" pitchFamily="34" charset="0"/>
              </a:rPr>
              <a:t>Βασική Τοποθέτηση</a:t>
            </a:r>
            <a:r>
              <a:rPr lang="en-US" sz="1000" b="1" dirty="0" smtClean="0">
                <a:latin typeface="Arial Black" pitchFamily="34" charset="0"/>
                <a:cs typeface="Arial" pitchFamily="34" charset="0"/>
              </a:rPr>
              <a:t> - </a:t>
            </a:r>
            <a:r>
              <a:rPr lang="el-GR" sz="1000" b="1" dirty="0" smtClean="0">
                <a:latin typeface="Arial Black" pitchFamily="34" charset="0"/>
                <a:cs typeface="Arial" pitchFamily="34" charset="0"/>
              </a:rPr>
              <a:t>Μαζικά/Ψηφιακά</a:t>
            </a:r>
          </a:p>
          <a:p>
            <a:pPr marL="228600" indent="-228600"/>
            <a:r>
              <a:rPr lang="el-GR" sz="1000" b="1" dirty="0" smtClean="0">
                <a:latin typeface="Arial Black" pitchFamily="34" charset="0"/>
                <a:cs typeface="Arial" pitchFamily="34" charset="0"/>
              </a:rPr>
              <a:t>/Κοινωνικά Μέσα</a:t>
            </a:r>
            <a:r>
              <a:rPr lang="en-US" sz="1000" b="1" dirty="0" smtClean="0">
                <a:latin typeface="Arial Black" pitchFamily="34" charset="0"/>
                <a:cs typeface="Arial" pitchFamily="34" charset="0"/>
              </a:rPr>
              <a:t> - </a:t>
            </a:r>
            <a:r>
              <a:rPr lang="el-GR" sz="1000" b="1" dirty="0" smtClean="0">
                <a:latin typeface="Arial Black" pitchFamily="34" charset="0"/>
                <a:cs typeface="Arial" pitchFamily="34" charset="0"/>
              </a:rPr>
              <a:t>Έρευνα Αγοράς / </a:t>
            </a:r>
            <a:r>
              <a:rPr lang="en-US" sz="1000" b="1" dirty="0" smtClean="0">
                <a:latin typeface="Arial Black" pitchFamily="34" charset="0"/>
                <a:cs typeface="Arial" pitchFamily="34" charset="0"/>
              </a:rPr>
              <a:t>MVP</a:t>
            </a:r>
            <a:r>
              <a:rPr lang="el-GR" sz="1000" b="1" dirty="0" smtClean="0">
                <a:latin typeface="Arial Black" pitchFamily="34" charset="0"/>
                <a:cs typeface="Arial" pitchFamily="34" charset="0"/>
              </a:rPr>
              <a:t>-</a:t>
            </a:r>
          </a:p>
          <a:p>
            <a:pPr marL="228600" indent="-228600"/>
            <a:r>
              <a:rPr lang="el-GR" sz="1000" b="1" dirty="0" smtClean="0">
                <a:latin typeface="Arial Black" pitchFamily="34" charset="0"/>
                <a:cs typeface="Arial" pitchFamily="34" charset="0"/>
              </a:rPr>
              <a:t>Πώληση – </a:t>
            </a:r>
            <a:r>
              <a:rPr lang="en-US" sz="1000" b="1" dirty="0" smtClean="0">
                <a:latin typeface="Arial Black" pitchFamily="34" charset="0"/>
                <a:cs typeface="Arial" pitchFamily="34" charset="0"/>
              </a:rPr>
              <a:t>Up/Cross Selling, CRM</a:t>
            </a:r>
            <a:r>
              <a:rPr lang="el-GR" sz="1000" b="1" dirty="0" smtClean="0">
                <a:latin typeface="Arial Black" pitchFamily="34" charset="0"/>
                <a:cs typeface="Arial" pitchFamily="34" charset="0"/>
              </a:rPr>
              <a:t> –</a:t>
            </a:r>
            <a:r>
              <a:rPr lang="en-US" sz="1000" b="1" dirty="0" smtClean="0">
                <a:latin typeface="Arial Black" pitchFamily="34" charset="0"/>
                <a:cs typeface="Arial" pitchFamily="34" charset="0"/>
              </a:rPr>
              <a:t> </a:t>
            </a:r>
            <a:r>
              <a:rPr lang="el-GR" sz="1000" b="1" dirty="0" smtClean="0">
                <a:latin typeface="Arial Black" pitchFamily="34" charset="0"/>
                <a:cs typeface="Arial" pitchFamily="34" charset="0"/>
              </a:rPr>
              <a:t>Χρονική</a:t>
            </a:r>
          </a:p>
          <a:p>
            <a:pPr marL="228600" indent="-228600"/>
            <a:r>
              <a:rPr lang="el-GR" sz="1000" b="1" dirty="0" smtClean="0">
                <a:latin typeface="Arial Black" pitchFamily="34" charset="0"/>
                <a:cs typeface="Arial" pitchFamily="34" charset="0"/>
              </a:rPr>
              <a:t>Εξέλιξη, </a:t>
            </a:r>
            <a:r>
              <a:rPr lang="en-US" sz="1000" b="1" dirty="0" smtClean="0">
                <a:latin typeface="Arial Black" pitchFamily="34" charset="0"/>
                <a:cs typeface="Arial" pitchFamily="34" charset="0"/>
              </a:rPr>
              <a:t>Pre-Testing, </a:t>
            </a:r>
            <a:r>
              <a:rPr lang="el-GR" sz="1000" b="1" dirty="0" smtClean="0">
                <a:latin typeface="Arial Black" pitchFamily="34" charset="0"/>
                <a:cs typeface="Arial" pitchFamily="34" charset="0"/>
              </a:rPr>
              <a:t>Μ</a:t>
            </a:r>
            <a:r>
              <a:rPr lang="en-US" sz="1000" b="1" dirty="0" err="1" smtClean="0">
                <a:latin typeface="Arial Black" pitchFamily="34" charset="0"/>
                <a:cs typeface="Arial" pitchFamily="34" charset="0"/>
              </a:rPr>
              <a:t>etrics</a:t>
            </a:r>
            <a:r>
              <a:rPr lang="en-US" sz="1000" b="1" dirty="0" smtClean="0">
                <a:latin typeface="Arial Black" pitchFamily="34" charset="0"/>
                <a:cs typeface="Arial" pitchFamily="34" charset="0"/>
              </a:rPr>
              <a:t>, K</a:t>
            </a:r>
            <a:r>
              <a:rPr lang="el-GR" sz="1000" b="1" dirty="0" smtClean="0">
                <a:latin typeface="Arial Black" pitchFamily="34" charset="0"/>
                <a:cs typeface="Arial" pitchFamily="34" charset="0"/>
              </a:rPr>
              <a:t>όστη κλπ. </a:t>
            </a:r>
          </a:p>
          <a:p>
            <a:pPr marL="228600" indent="-228600">
              <a:buAutoNum type="arabicPeriod" startAt="5"/>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p:txBody>
      </p:sp>
      <p:sp>
        <p:nvSpPr>
          <p:cNvPr id="53" name="TextBox 52"/>
          <p:cNvSpPr txBox="1"/>
          <p:nvPr/>
        </p:nvSpPr>
        <p:spPr>
          <a:xfrm>
            <a:off x="5857884" y="1071546"/>
            <a:ext cx="3143272" cy="1477328"/>
          </a:xfrm>
          <a:prstGeom prst="rect">
            <a:avLst/>
          </a:prstGeom>
          <a:noFill/>
        </p:spPr>
        <p:txBody>
          <a:bodyPr wrap="square" rtlCol="0">
            <a:spAutoFit/>
          </a:bodyPr>
          <a:lstStyle/>
          <a:p>
            <a:pPr marL="228600" lvl="0" indent="-228600"/>
            <a:r>
              <a:rPr lang="el-GR" altLang="zh-CN" sz="1000" b="1" dirty="0" smtClean="0">
                <a:latin typeface="Arial Black" pitchFamily="34" charset="0"/>
                <a:cs typeface="Arial" pitchFamily="34" charset="0"/>
              </a:rPr>
              <a:t>Περιγραφή Ιδέας/</a:t>
            </a:r>
            <a:r>
              <a:rPr lang="en-US" altLang="zh-CN" sz="1000" b="1" dirty="0" smtClean="0">
                <a:latin typeface="Arial Black" pitchFamily="34" charset="0"/>
                <a:cs typeface="Arial" pitchFamily="34" charset="0"/>
              </a:rPr>
              <a:t> </a:t>
            </a:r>
            <a:r>
              <a:rPr lang="el-GR" altLang="zh-CN" sz="1000" b="1" dirty="0" smtClean="0">
                <a:latin typeface="Arial Black" pitchFamily="34" charset="0"/>
                <a:cs typeface="Arial" pitchFamily="34" charset="0"/>
              </a:rPr>
              <a:t>Προϊόντος</a:t>
            </a:r>
            <a:r>
              <a:rPr lang="en-US" altLang="zh-CN" sz="1000" b="1" dirty="0" smtClean="0">
                <a:latin typeface="Arial Black" pitchFamily="34" charset="0"/>
                <a:cs typeface="Arial" pitchFamily="34" charset="0"/>
              </a:rPr>
              <a:t> </a:t>
            </a:r>
            <a:r>
              <a:rPr lang="el-GR" altLang="zh-CN" sz="1000" b="1" dirty="0" smtClean="0">
                <a:latin typeface="Arial Black" pitchFamily="34" charset="0"/>
                <a:cs typeface="Arial" pitchFamily="34" charset="0"/>
              </a:rPr>
              <a:t>- Ανάλυση</a:t>
            </a:r>
            <a:r>
              <a:rPr lang="en-US" altLang="zh-CN" sz="1000" b="1" dirty="0" smtClean="0">
                <a:latin typeface="Arial Black" pitchFamily="34" charset="0"/>
                <a:cs typeface="Arial" pitchFamily="34" charset="0"/>
              </a:rPr>
              <a:t> </a:t>
            </a:r>
          </a:p>
          <a:p>
            <a:pPr marL="228600" lvl="0" indent="-228600"/>
            <a:r>
              <a:rPr lang="el-GR" altLang="zh-CN" sz="1000" b="1" dirty="0" smtClean="0">
                <a:latin typeface="Arial Black" pitchFamily="34" charset="0"/>
                <a:cs typeface="Arial" pitchFamily="34" charset="0"/>
              </a:rPr>
              <a:t>Αγοράς</a:t>
            </a:r>
            <a:r>
              <a:rPr lang="en-US" altLang="zh-CN" sz="1000" b="1" dirty="0" smtClean="0">
                <a:latin typeface="Arial Black" pitchFamily="34" charset="0"/>
                <a:cs typeface="Arial" pitchFamily="34" charset="0"/>
              </a:rPr>
              <a:t> - </a:t>
            </a:r>
            <a:r>
              <a:rPr lang="el-GR" altLang="zh-CN" sz="1000" b="1" dirty="0" smtClean="0">
                <a:latin typeface="Arial Black" pitchFamily="34" charset="0"/>
                <a:cs typeface="Arial" pitchFamily="34" charset="0"/>
              </a:rPr>
              <a:t>Ανταγωνισμός - Συστήματα </a:t>
            </a:r>
            <a:endParaRPr lang="en-US" altLang="zh-CN" sz="1000" b="1" dirty="0" smtClean="0">
              <a:latin typeface="Arial Black" pitchFamily="34" charset="0"/>
              <a:cs typeface="Arial" pitchFamily="34" charset="0"/>
            </a:endParaRPr>
          </a:p>
          <a:p>
            <a:pPr marL="228600" lvl="0" indent="-228600"/>
            <a:r>
              <a:rPr lang="el-GR" altLang="zh-CN" sz="1000" b="1" dirty="0" smtClean="0">
                <a:latin typeface="Arial Black" pitchFamily="34" charset="0"/>
                <a:cs typeface="Arial" pitchFamily="34" charset="0"/>
              </a:rPr>
              <a:t>Διανομής – Τιμές - Προώθηση /Δαπάνες – </a:t>
            </a:r>
          </a:p>
          <a:p>
            <a:pPr marL="228600" lvl="0" indent="-228600"/>
            <a:r>
              <a:rPr lang="en-US" altLang="zh-CN" sz="1000" b="1" dirty="0" err="1" smtClean="0">
                <a:latin typeface="Arial Black" pitchFamily="34" charset="0"/>
                <a:cs typeface="Arial" pitchFamily="34" charset="0"/>
              </a:rPr>
              <a:t>Positionings</a:t>
            </a:r>
            <a:r>
              <a:rPr lang="el-GR" altLang="zh-CN" sz="1000" b="1" dirty="0" smtClean="0">
                <a:latin typeface="Arial Black" pitchFamily="34" charset="0"/>
                <a:cs typeface="Arial" pitchFamily="34" charset="0"/>
              </a:rPr>
              <a:t> - </a:t>
            </a:r>
            <a:r>
              <a:rPr lang="en-US" altLang="zh-CN" sz="1000" b="1" dirty="0" smtClean="0">
                <a:latin typeface="Arial Black" pitchFamily="34" charset="0"/>
                <a:cs typeface="Arial" pitchFamily="34" charset="0"/>
              </a:rPr>
              <a:t> </a:t>
            </a:r>
            <a:r>
              <a:rPr lang="el-GR" altLang="zh-CN" sz="1000" b="1" dirty="0" smtClean="0">
                <a:latin typeface="Arial Black" pitchFamily="34" charset="0"/>
                <a:cs typeface="Arial" pitchFamily="34" charset="0"/>
              </a:rPr>
              <a:t>περιεχόμενο επικοινωνίας</a:t>
            </a:r>
          </a:p>
          <a:p>
            <a:pPr marL="228600" lvl="0" indent="-228600"/>
            <a:r>
              <a:rPr lang="el-GR" altLang="zh-CN" sz="1000" b="1" dirty="0" smtClean="0">
                <a:latin typeface="Arial Black" pitchFamily="34" charset="0"/>
                <a:cs typeface="Arial" pitchFamily="34" charset="0"/>
              </a:rPr>
              <a:t>Κανάλια επικοινωνίας - Μερίδια αγοράς</a:t>
            </a:r>
          </a:p>
          <a:p>
            <a:pPr marL="228600" lvl="0" indent="-228600"/>
            <a:r>
              <a:rPr lang="el-GR" altLang="zh-CN" sz="1000" b="1" dirty="0" smtClean="0">
                <a:latin typeface="Arial Black" pitchFamily="34" charset="0"/>
                <a:cs typeface="Arial" pitchFamily="34" charset="0"/>
              </a:rPr>
              <a:t>Ανάλυση </a:t>
            </a:r>
            <a:r>
              <a:rPr lang="en-US" sz="1000" b="1" dirty="0" smtClean="0">
                <a:latin typeface="Arial Black" pitchFamily="34" charset="0"/>
                <a:cs typeface="Arial" pitchFamily="34" charset="0"/>
              </a:rPr>
              <a:t>SWOT</a:t>
            </a:r>
            <a:r>
              <a:rPr lang="el-GR" sz="1000" b="1" dirty="0" smtClean="0">
                <a:latin typeface="Arial Black" pitchFamily="34" charset="0"/>
                <a:cs typeface="Arial" pitchFamily="34" charset="0"/>
              </a:rPr>
              <a:t>- Στρατηγικές κατευθύνσεις</a:t>
            </a:r>
            <a:endParaRPr lang="en-US" sz="1000" b="1" dirty="0" smtClean="0">
              <a:latin typeface="Arial Black" pitchFamily="34" charset="0"/>
              <a:cs typeface="Arial" pitchFamily="34" charset="0"/>
            </a:endParaRPr>
          </a:p>
          <a:p>
            <a:endParaRPr lang="el-GR" sz="1000" b="1" dirty="0" smtClean="0">
              <a:latin typeface="Arial Black" pitchFamily="34" charset="0"/>
              <a:cs typeface="Arial" pitchFamily="34" charset="0"/>
            </a:endParaRPr>
          </a:p>
          <a:p>
            <a:pPr marL="228600" lvl="0" indent="-228600"/>
            <a:endParaRPr lang="el-GR" altLang="zh-CN" sz="1000" b="1" dirty="0" smtClean="0">
              <a:latin typeface="Arial" pitchFamily="34" charset="0"/>
              <a:cs typeface="Arial" pitchFamily="34" charset="0"/>
            </a:endParaRPr>
          </a:p>
          <a:p>
            <a:pPr marL="228600" indent="-228600"/>
            <a:endParaRPr lang="en-US" sz="1000" b="1" dirty="0" smtClean="0">
              <a:latin typeface="Arial" pitchFamily="34" charset="0"/>
              <a:cs typeface="Arial" pitchFamily="34" charset="0"/>
            </a:endParaRPr>
          </a:p>
        </p:txBody>
      </p:sp>
      <p:sp>
        <p:nvSpPr>
          <p:cNvPr id="57" name="TextBox 56"/>
          <p:cNvSpPr txBox="1"/>
          <p:nvPr/>
        </p:nvSpPr>
        <p:spPr>
          <a:xfrm>
            <a:off x="5929354" y="4286256"/>
            <a:ext cx="3214678" cy="1631216"/>
          </a:xfrm>
          <a:prstGeom prst="rect">
            <a:avLst/>
          </a:prstGeom>
          <a:noFill/>
        </p:spPr>
        <p:txBody>
          <a:bodyPr wrap="square" rtlCol="0">
            <a:spAutoFit/>
          </a:bodyPr>
          <a:lstStyle/>
          <a:p>
            <a:pPr marL="228600" indent="-228600"/>
            <a:r>
              <a:rPr lang="el-GR" sz="1000" b="1" dirty="0" smtClean="0">
                <a:latin typeface="Arial Black" pitchFamily="34" charset="0"/>
                <a:cs typeface="Arial" pitchFamily="34" charset="0"/>
              </a:rPr>
              <a:t>Οργανόγραμμα - Στελέχωση - Αρμοδιότητες</a:t>
            </a:r>
            <a:endParaRPr lang="en-US" sz="1000" b="1" dirty="0" smtClean="0">
              <a:latin typeface="Arial Black" pitchFamily="34" charset="0"/>
              <a:cs typeface="Arial" pitchFamily="34" charset="0"/>
            </a:endParaRPr>
          </a:p>
          <a:p>
            <a:pPr marL="228600" indent="-228600"/>
            <a:r>
              <a:rPr lang="el-GR" sz="1000" b="1" dirty="0" smtClean="0">
                <a:latin typeface="Arial Black" pitchFamily="34" charset="0"/>
                <a:cs typeface="Arial" pitchFamily="34" charset="0"/>
              </a:rPr>
              <a:t>Συνεργασίες – Προμηθευτές – Πόροι – Μέσα-</a:t>
            </a:r>
          </a:p>
          <a:p>
            <a:r>
              <a:rPr lang="el-GR" sz="1000" b="1" dirty="0" smtClean="0">
                <a:latin typeface="Arial Black" pitchFamily="34" charset="0"/>
                <a:cs typeface="Arial" pitchFamily="34" charset="0"/>
              </a:rPr>
              <a:t>Εξοπλισμός - Παραγωγή Προστιθέμενη Αξία- Έγκαταστάσεις – </a:t>
            </a:r>
            <a:r>
              <a:rPr lang="en-US" sz="1000" b="1" dirty="0" smtClean="0">
                <a:latin typeface="Arial Black" pitchFamily="34" charset="0"/>
                <a:cs typeface="Arial" pitchFamily="34" charset="0"/>
              </a:rPr>
              <a:t>Outsourcing</a:t>
            </a:r>
            <a:r>
              <a:rPr lang="el-GR" sz="1000" b="1" dirty="0" smtClean="0">
                <a:latin typeface="Arial Black" pitchFamily="34" charset="0"/>
                <a:cs typeface="Arial" pitchFamily="34" charset="0"/>
              </a:rPr>
              <a:t> – </a:t>
            </a:r>
            <a:r>
              <a:rPr lang="en-US" sz="1000" b="1" dirty="0" smtClean="0">
                <a:latin typeface="Arial Black" pitchFamily="34" charset="0"/>
                <a:cs typeface="Arial" pitchFamily="34" charset="0"/>
              </a:rPr>
              <a:t>Logistics</a:t>
            </a:r>
            <a:r>
              <a:rPr lang="el-GR" sz="1000" b="1" dirty="0" smtClean="0">
                <a:latin typeface="Arial Black" pitchFamily="34" charset="0"/>
                <a:cs typeface="Arial" pitchFamily="34" charset="0"/>
              </a:rPr>
              <a:t> –</a:t>
            </a:r>
          </a:p>
          <a:p>
            <a:r>
              <a:rPr lang="el-GR" sz="1000" b="1" dirty="0" smtClean="0">
                <a:latin typeface="Arial Black" pitchFamily="34" charset="0"/>
                <a:cs typeface="Arial" pitchFamily="34" charset="0"/>
              </a:rPr>
              <a:t>Νομική – </a:t>
            </a:r>
            <a:r>
              <a:rPr lang="el-GR" sz="1000" b="1" dirty="0" err="1" smtClean="0">
                <a:latin typeface="Arial Black" pitchFamily="34" charset="0"/>
                <a:cs typeface="Arial" pitchFamily="34" charset="0"/>
              </a:rPr>
              <a:t>Γραμματιακή</a:t>
            </a:r>
            <a:r>
              <a:rPr lang="el-GR" sz="1000" b="1" dirty="0" smtClean="0">
                <a:latin typeface="Arial Black" pitchFamily="34" charset="0"/>
                <a:cs typeface="Arial" pitchFamily="34" charset="0"/>
              </a:rPr>
              <a:t> υποστήριξη – </a:t>
            </a:r>
            <a:r>
              <a:rPr lang="en-US" sz="1000" b="1" dirty="0" smtClean="0">
                <a:latin typeface="Arial Black" pitchFamily="34" charset="0"/>
                <a:cs typeface="Arial" pitchFamily="34" charset="0"/>
              </a:rPr>
              <a:t>Back office - </a:t>
            </a:r>
            <a:r>
              <a:rPr lang="el-GR" sz="1000" b="1" dirty="0" smtClean="0">
                <a:latin typeface="Arial Black" pitchFamily="34" charset="0"/>
                <a:cs typeface="Arial" pitchFamily="34" charset="0"/>
              </a:rPr>
              <a:t>Κόστη κλπ.</a:t>
            </a:r>
          </a:p>
          <a:p>
            <a:pPr marL="228600" indent="-228600"/>
            <a:endParaRPr lang="el-GR" sz="1000" b="1" dirty="0" smtClean="0">
              <a:latin typeface="Arial Black" pitchFamily="34" charset="0"/>
              <a:cs typeface="Arial" pitchFamily="34" charset="0"/>
            </a:endParaRPr>
          </a:p>
          <a:p>
            <a:pPr marL="228600" indent="-228600">
              <a:buAutoNum type="arabicPeriod" startAt="5"/>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p:txBody>
      </p:sp>
      <p:sp>
        <p:nvSpPr>
          <p:cNvPr id="59" name="Rectangle 58"/>
          <p:cNvSpPr/>
          <p:nvPr/>
        </p:nvSpPr>
        <p:spPr>
          <a:xfrm>
            <a:off x="3500430" y="5873115"/>
            <a:ext cx="2071702" cy="230832"/>
          </a:xfrm>
          <a:prstGeom prst="rect">
            <a:avLst/>
          </a:prstGeom>
        </p:spPr>
        <p:txBody>
          <a:bodyPr wrap="square">
            <a:spAutoFit/>
          </a:bodyPr>
          <a:lstStyle/>
          <a:p>
            <a:pPr marL="228600" indent="-228600">
              <a:lnSpc>
                <a:spcPct val="90000"/>
              </a:lnSpc>
            </a:pPr>
            <a:r>
              <a:rPr lang="el-GR" sz="1000" b="1" dirty="0" smtClean="0">
                <a:latin typeface="Arial Black" pitchFamily="34" charset="0"/>
                <a:cs typeface="Arial" pitchFamily="34" charset="0"/>
              </a:rPr>
              <a:t>   </a:t>
            </a:r>
          </a:p>
        </p:txBody>
      </p:sp>
      <p:sp>
        <p:nvSpPr>
          <p:cNvPr id="60" name="TextBox 59"/>
          <p:cNvSpPr txBox="1"/>
          <p:nvPr/>
        </p:nvSpPr>
        <p:spPr>
          <a:xfrm>
            <a:off x="5929354" y="5357826"/>
            <a:ext cx="3214678" cy="1477328"/>
          </a:xfrm>
          <a:prstGeom prst="rect">
            <a:avLst/>
          </a:prstGeom>
          <a:noFill/>
        </p:spPr>
        <p:txBody>
          <a:bodyPr wrap="square" rtlCol="0">
            <a:spAutoFit/>
          </a:bodyPr>
          <a:lstStyle/>
          <a:p>
            <a:pPr marL="228600" indent="-228600"/>
            <a:r>
              <a:rPr lang="en-US" sz="1000" b="1" dirty="0" smtClean="0">
                <a:latin typeface="Arial" pitchFamily="34" charset="0"/>
                <a:cs typeface="Arial" pitchFamily="34" charset="0"/>
              </a:rPr>
              <a:t> </a:t>
            </a:r>
            <a:r>
              <a:rPr lang="el-GR" sz="1000" b="1" dirty="0" smtClean="0">
                <a:latin typeface="Arial Black" pitchFamily="34" charset="0"/>
                <a:cs typeface="Arial" pitchFamily="34" charset="0"/>
              </a:rPr>
              <a:t>Παραδοχές /Προβλέψεις - Κόστος Αρχικής </a:t>
            </a:r>
          </a:p>
          <a:p>
            <a:pPr marL="228600" indent="-228600"/>
            <a:r>
              <a:rPr lang="el-GR" sz="1000" b="1" dirty="0" smtClean="0">
                <a:latin typeface="Arial Black" pitchFamily="34" charset="0"/>
                <a:cs typeface="Arial" pitchFamily="34" charset="0"/>
              </a:rPr>
              <a:t> Επένδυσης - Ισολογισμός - Επενδύσεις</a:t>
            </a:r>
          </a:p>
          <a:p>
            <a:pPr marL="228600" indent="-228600"/>
            <a:r>
              <a:rPr lang="el-GR" sz="1000" b="1" dirty="0" smtClean="0">
                <a:latin typeface="Arial Black" pitchFamily="34" charset="0"/>
                <a:cs typeface="Arial" pitchFamily="34" charset="0"/>
              </a:rPr>
              <a:t>Οικονομικά αποτελέσματα - Ταμειακές ροές</a:t>
            </a:r>
          </a:p>
          <a:p>
            <a:pPr marL="228600" indent="-228600"/>
            <a:r>
              <a:rPr lang="el-GR" sz="1000" b="1" dirty="0" err="1" smtClean="0">
                <a:latin typeface="Arial Black" pitchFamily="34" charset="0"/>
                <a:cs typeface="Arial" pitchFamily="34" charset="0"/>
              </a:rPr>
              <a:t>Οιονομικοί</a:t>
            </a:r>
            <a:r>
              <a:rPr lang="el-GR" sz="1000" b="1" dirty="0" smtClean="0">
                <a:latin typeface="Arial Black" pitchFamily="34" charset="0"/>
                <a:cs typeface="Arial" pitchFamily="34" charset="0"/>
              </a:rPr>
              <a:t> δείκτες </a:t>
            </a:r>
            <a:r>
              <a:rPr lang="el-GR" sz="1000" b="1" smtClean="0">
                <a:latin typeface="Arial Black" pitchFamily="34" charset="0"/>
                <a:cs typeface="Arial" pitchFamily="34" charset="0"/>
              </a:rPr>
              <a:t>– Ανάλυση </a:t>
            </a:r>
            <a:r>
              <a:rPr lang="en-US" sz="1000" b="1" dirty="0" smtClean="0">
                <a:latin typeface="Arial Black" pitchFamily="34" charset="0"/>
                <a:cs typeface="Arial" pitchFamily="34" charset="0"/>
              </a:rPr>
              <a:t>BEP</a:t>
            </a:r>
            <a:r>
              <a:rPr lang="el-GR" sz="1000" b="1" dirty="0" smtClean="0">
                <a:latin typeface="Arial Black" pitchFamily="34" charset="0"/>
                <a:cs typeface="Arial" pitchFamily="34" charset="0"/>
              </a:rPr>
              <a:t> – </a:t>
            </a:r>
          </a:p>
          <a:p>
            <a:pPr marL="228600" indent="-228600"/>
            <a:r>
              <a:rPr lang="el-GR" sz="1000" b="1" dirty="0" smtClean="0">
                <a:latin typeface="Arial Black" pitchFamily="34" charset="0"/>
                <a:cs typeface="Arial" pitchFamily="34" charset="0"/>
              </a:rPr>
              <a:t>Ανάλυση ρίσκου κλπ.</a:t>
            </a:r>
          </a:p>
          <a:p>
            <a:pPr marL="228600" indent="-228600"/>
            <a:endParaRPr lang="en-US" sz="1000" b="1" dirty="0" smtClean="0">
              <a:latin typeface="Arial Black" pitchFamily="34" charset="0"/>
              <a:cs typeface="Arial" pitchFamily="34" charset="0"/>
            </a:endParaRPr>
          </a:p>
          <a:p>
            <a:pPr marL="228600" indent="-228600">
              <a:buAutoNum type="arabicPeriod" startAt="5"/>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a:p>
            <a:pPr>
              <a:buFont typeface="Arial" pitchFamily="34" charset="0"/>
              <a:buChar char="•"/>
            </a:pPr>
            <a:endParaRPr lang="en-US" sz="1000" b="1" dirty="0" smtClean="0">
              <a:latin typeface="Arial" pitchFamily="34" charset="0"/>
              <a:cs typeface="Arial" pitchFamily="34" charset="0"/>
            </a:endParaRPr>
          </a:p>
        </p:txBody>
      </p:sp>
      <p:sp>
        <p:nvSpPr>
          <p:cNvPr id="55" name="TextBox 54"/>
          <p:cNvSpPr txBox="1"/>
          <p:nvPr/>
        </p:nvSpPr>
        <p:spPr>
          <a:xfrm>
            <a:off x="285720" y="571480"/>
            <a:ext cx="8642109" cy="430887"/>
          </a:xfrm>
          <a:prstGeom prst="rect">
            <a:avLst/>
          </a:prstGeom>
          <a:noFill/>
        </p:spPr>
        <p:txBody>
          <a:bodyPr wrap="none" rtlCol="0">
            <a:spAutoFit/>
          </a:bodyPr>
          <a:lstStyle/>
          <a:p>
            <a:r>
              <a:rPr lang="el-GR" sz="2200" b="1" dirty="0" smtClean="0">
                <a:effectLst>
                  <a:outerShdw blurRad="38100" dist="38100" dir="2700000" algn="tl">
                    <a:srgbClr val="000000">
                      <a:alpha val="43137"/>
                    </a:srgbClr>
                  </a:outerShdw>
                </a:effectLst>
                <a:latin typeface="Arial Black" pitchFamily="34" charset="0"/>
              </a:rPr>
              <a:t>Απο την Επιχειρηματική Ιδέα στο Επιχειρηματικό Σχέδιο</a:t>
            </a:r>
            <a:endParaRPr lang="el-GR" sz="2200" b="1"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0-#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0-#ppt_w/2"/>
                                          </p:val>
                                        </p:tav>
                                        <p:tav tm="100000">
                                          <p:val>
                                            <p:strVal val="#ppt_x"/>
                                          </p:val>
                                        </p:tav>
                                      </p:tavLst>
                                    </p:anim>
                                    <p:anim calcmode="lin" valueType="num">
                                      <p:cBhvr additive="base">
                                        <p:cTn id="80" dur="500" fill="hold"/>
                                        <p:tgtEl>
                                          <p:spTgt spid="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0-#ppt_w/2"/>
                                          </p:val>
                                        </p:tav>
                                        <p:tav tm="100000">
                                          <p:val>
                                            <p:strVal val="#ppt_x"/>
                                          </p:val>
                                        </p:tav>
                                      </p:tavLst>
                                    </p:anim>
                                    <p:anim calcmode="lin" valueType="num">
                                      <p:cBhvr additive="base">
                                        <p:cTn id="94" dur="500" fill="hold"/>
                                        <p:tgtEl>
                                          <p:spTgt spid="2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0-#ppt_w/2"/>
                                          </p:val>
                                        </p:tav>
                                        <p:tav tm="100000">
                                          <p:val>
                                            <p:strVal val="#ppt_x"/>
                                          </p:val>
                                        </p:tav>
                                      </p:tavLst>
                                    </p:anim>
                                    <p:anim calcmode="lin" valueType="num">
                                      <p:cBhvr additive="base">
                                        <p:cTn id="98"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0-#ppt_w/2"/>
                                          </p:val>
                                        </p:tav>
                                        <p:tav tm="100000">
                                          <p:val>
                                            <p:strVal val="#ppt_x"/>
                                          </p:val>
                                        </p:tav>
                                      </p:tavLst>
                                    </p:anim>
                                    <p:anim calcmode="lin" valueType="num">
                                      <p:cBhvr additive="base">
                                        <p:cTn id="104" dur="500" fill="hold"/>
                                        <p:tgtEl>
                                          <p:spTgt spid="7"/>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0-#ppt_w/2"/>
                                          </p:val>
                                        </p:tav>
                                        <p:tav tm="100000">
                                          <p:val>
                                            <p:strVal val="#ppt_x"/>
                                          </p:val>
                                        </p:tav>
                                      </p:tavLst>
                                    </p:anim>
                                    <p:anim calcmode="lin" valueType="num">
                                      <p:cBhvr additive="base">
                                        <p:cTn id="1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0-#ppt_w/2"/>
                                          </p:val>
                                        </p:tav>
                                        <p:tav tm="100000">
                                          <p:val>
                                            <p:strVal val="#ppt_x"/>
                                          </p:val>
                                        </p:tav>
                                      </p:tavLst>
                                    </p:anim>
                                    <p:anim calcmode="lin" valueType="num">
                                      <p:cBhvr additive="base">
                                        <p:cTn id="118" dur="500" fill="hold"/>
                                        <p:tgtEl>
                                          <p:spTgt spid="30"/>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0-#ppt_w/2"/>
                                          </p:val>
                                        </p:tav>
                                        <p:tav tm="100000">
                                          <p:val>
                                            <p:strVal val="#ppt_x"/>
                                          </p:val>
                                        </p:tav>
                                      </p:tavLst>
                                    </p:anim>
                                    <p:anim calcmode="lin" valueType="num">
                                      <p:cBhvr additive="base">
                                        <p:cTn id="122" dur="500" fill="hold"/>
                                        <p:tgtEl>
                                          <p:spTgt spid="60"/>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0-#ppt_w/2"/>
                                          </p:val>
                                        </p:tav>
                                        <p:tav tm="100000">
                                          <p:val>
                                            <p:strVal val="#ppt_x"/>
                                          </p:val>
                                        </p:tav>
                                      </p:tavLst>
                                    </p:anim>
                                    <p:anim calcmode="lin" valueType="num">
                                      <p:cBhvr additive="base">
                                        <p:cTn id="1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P spid="20" grpId="0" animBg="1"/>
      <p:bldP spid="21" grpId="0" animBg="1"/>
      <p:bldP spid="22" grpId="0" animBg="1"/>
      <p:bldP spid="24" grpId="0" animBg="1"/>
      <p:bldP spid="25" grpId="0" animBg="1"/>
      <p:bldP spid="26" grpId="0" animBg="1"/>
      <p:bldP spid="28" grpId="0" animBg="1"/>
      <p:bldP spid="29" grpId="0" animBg="1"/>
      <p:bldP spid="30" grpId="0" animBg="1"/>
      <p:bldP spid="51" grpId="0"/>
      <p:bldP spid="52" grpId="0"/>
      <p:bldP spid="53" grpId="0"/>
      <p:bldP spid="57"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24</a:t>
            </a:fld>
            <a:endParaRPr lang="el-GR" dirty="0"/>
          </a:p>
        </p:txBody>
      </p:sp>
      <p:sp>
        <p:nvSpPr>
          <p:cNvPr id="9223" name="10 - Ορθογώνιο"/>
          <p:cNvSpPr>
            <a:spLocks noChangeArrowheads="1"/>
          </p:cNvSpPr>
          <p:nvPr/>
        </p:nvSpPr>
        <p:spPr bwMode="auto">
          <a:xfrm>
            <a:off x="467544" y="1844824"/>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a:p>
        </p:txBody>
      </p:sp>
      <p:sp>
        <p:nvSpPr>
          <p:cNvPr id="4097" name="Rectangle 1"/>
          <p:cNvSpPr>
            <a:spLocks noChangeArrowheads="1"/>
          </p:cNvSpPr>
          <p:nvPr/>
        </p:nvSpPr>
        <p:spPr bwMode="auto">
          <a:xfrm>
            <a:off x="467544" y="1357298"/>
            <a:ext cx="8351912"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Arial" pitchFamily="34" charset="0"/>
              </a:rPr>
              <a:t>Τα 12 βασικά βήματα του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Arial" pitchFamily="34" charset="0"/>
              </a:rPr>
              <a:t>Mentoring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a:p>
            <a:pPr marL="457200" marR="0" lvl="0" indent="-457200" defTabSz="914400" rtl="0" eaLnBrk="0" fontAlgn="base" latinLnBrk="0" hangingPunct="0">
              <a:lnSpc>
                <a:spcPct val="100000"/>
              </a:lnSpc>
              <a:spcBef>
                <a:spcPct val="0"/>
              </a:spcBef>
              <a:spcAft>
                <a:spcPts val="600"/>
              </a:spcAft>
              <a:buClrTx/>
              <a:buSzTx/>
              <a:buFont typeface="+mj-lt"/>
              <a:buAutoNum type="arabicPeriod"/>
              <a:tabLst/>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Μελετάμε τις απαντήσεις στο ερωτηματολόγιο.</a:t>
            </a:r>
            <a:endPar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ts val="600"/>
              </a:spcAft>
              <a:buClrTx/>
              <a:buSzTx/>
              <a:buFont typeface="+mj-lt"/>
              <a:buAutoNum type="arabicPeriod"/>
              <a:tabLst/>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«Ψάχνουμε» το θέμα στο διαδίκτυο.</a:t>
            </a:r>
            <a:endPar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ts val="600"/>
              </a:spcAft>
              <a:buClrTx/>
              <a:buSzTx/>
              <a:buFont typeface="+mj-lt"/>
              <a:buAutoNum type="arabicPeriod"/>
              <a:tabLst/>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Πάμε προετοιμασμένοι στην πρώτη μας συνάντηση.</a:t>
            </a:r>
            <a:endPar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ts val="600"/>
              </a:spcAft>
              <a:buClrTx/>
              <a:buSzTx/>
              <a:buFont typeface="+mj-lt"/>
              <a:buAutoNum type="arabicPeriod"/>
              <a:tabLst/>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Παρουσιάζουμε τον εαυτό μας, το ΚΕΜΕΛ και γνωρίζουμε τον </a:t>
            </a:r>
            <a:r>
              <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mentee</a:t>
            </a: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 και την επιχειρηματική του ιδέα.</a:t>
            </a:r>
            <a:endPar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ts val="600"/>
              </a:spcAft>
              <a:buClrTx/>
              <a:buSzTx/>
              <a:buFont typeface="+mj-lt"/>
              <a:buAutoNum type="arabicPeriod"/>
              <a:tabLst/>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Αναλύουμε τους κανόνες του «παιχνιδιού».</a:t>
            </a:r>
            <a:endParaRPr kumimoji="0" lang="en-US"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indent="-457200" eaLnBrk="0" hangingPunct="0">
              <a:buFont typeface="+mj-lt"/>
              <a:buAutoNum type="arabicPeriod"/>
            </a:pPr>
            <a:r>
              <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Συζητάμε για τη βιωσιμότητα και τις δυνατότητες της ιδέας.</a:t>
            </a:r>
            <a:r>
              <a:rPr lang="el-GR" sz="2000" dirty="0" smtClean="0">
                <a:latin typeface="Arial Black" pitchFamily="34" charset="0"/>
                <a:ea typeface="Calibri" pitchFamily="34" charset="0"/>
                <a:cs typeface="Arial" pitchFamily="34" charset="0"/>
              </a:rPr>
              <a:t> </a:t>
            </a:r>
          </a:p>
          <a:p>
            <a:pPr marL="457200" indent="-457200" eaLnBrk="0" hangingPunct="0">
              <a:buFont typeface="+mj-lt"/>
              <a:buAutoNum type="arabicPeriod"/>
            </a:pPr>
            <a:r>
              <a:rPr lang="el-GR" sz="2000" dirty="0" smtClean="0">
                <a:latin typeface="Arial Black" pitchFamily="34" charset="0"/>
                <a:ea typeface="Calibri" pitchFamily="34" charset="0"/>
                <a:cs typeface="Arial" pitchFamily="34" charset="0"/>
              </a:rPr>
              <a:t>Αναλύουμε τη διαδρομή, από το επιχειρηματικό μοντέλο στο επιχειρηματικό σχέδιο.</a:t>
            </a:r>
            <a:endParaRPr lang="en-US" sz="2000" dirty="0" smtClean="0">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endParaRPr kumimoji="0" lang="el-GR" sz="2000" b="0" i="0" u="none" strike="noStrike" cap="none" normalizeH="0" baseline="0" dirty="0" smtClean="0">
              <a:ln>
                <a:noFill/>
              </a:ln>
              <a:solidFill>
                <a:schemeClr val="tx1"/>
              </a:solidFill>
              <a:effectLst/>
              <a:latin typeface="Arial Black" pitchFamily="34" charset="0"/>
              <a:ea typeface="Calibri"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25</a:t>
            </a:fld>
            <a:endParaRPr lang="el-GR" dirty="0"/>
          </a:p>
        </p:txBody>
      </p:sp>
      <p:sp>
        <p:nvSpPr>
          <p:cNvPr id="9223" name="10 - Ορθογώνιο"/>
          <p:cNvSpPr>
            <a:spLocks noChangeArrowheads="1"/>
          </p:cNvSpPr>
          <p:nvPr/>
        </p:nvSpPr>
        <p:spPr bwMode="auto">
          <a:xfrm>
            <a:off x="395536" y="1916832"/>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2535" name="9 - TextBox"/>
          <p:cNvSpPr txBox="1">
            <a:spLocks noChangeArrowheads="1"/>
          </p:cNvSpPr>
          <p:nvPr/>
        </p:nvSpPr>
        <p:spPr bwMode="auto">
          <a:xfrm>
            <a:off x="539552" y="1052736"/>
            <a:ext cx="7992119" cy="400110"/>
          </a:xfrm>
          <a:prstGeom prst="rect">
            <a:avLst/>
          </a:prstGeom>
          <a:noFill/>
          <a:ln w="9525">
            <a:noFill/>
            <a:miter lim="800000"/>
            <a:headEnd/>
            <a:tailEnd/>
          </a:ln>
        </p:spPr>
        <p:txBody>
          <a:bodyPr wrap="square">
            <a:spAutoFit/>
          </a:bodyPr>
          <a:lstStyle/>
          <a:p>
            <a:pPr algn="ctr"/>
            <a:endParaRPr lang="el-GR" sz="2000" b="1" dirty="0">
              <a:latin typeface="Arial Black" pitchFamily="34" charset="0"/>
            </a:endParaRP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dirty="0"/>
          </a:p>
        </p:txBody>
      </p:sp>
      <p:sp>
        <p:nvSpPr>
          <p:cNvPr id="10" name="9 - Ορθογώνιο"/>
          <p:cNvSpPr/>
          <p:nvPr/>
        </p:nvSpPr>
        <p:spPr>
          <a:xfrm>
            <a:off x="395536" y="1221478"/>
            <a:ext cx="8352928" cy="4493538"/>
          </a:xfrm>
          <a:prstGeom prst="rect">
            <a:avLst/>
          </a:prstGeom>
        </p:spPr>
        <p:txBody>
          <a:bodyPr wrap="square">
            <a:spAutoFit/>
          </a:bodyPr>
          <a:lstStyle/>
          <a:p>
            <a:pPr lvl="0" algn="just" eaLnBrk="0" hangingPunct="0"/>
            <a:r>
              <a:rPr lang="el-GR" sz="2400" dirty="0" smtClean="0">
                <a:effectLst>
                  <a:outerShdw blurRad="38100" dist="38100" dir="2700000" algn="tl">
                    <a:srgbClr val="000000">
                      <a:alpha val="43137"/>
                    </a:srgbClr>
                  </a:outerShdw>
                </a:effectLst>
                <a:latin typeface="Arial Black" pitchFamily="34" charset="0"/>
                <a:ea typeface="Calibri" pitchFamily="34" charset="0"/>
                <a:cs typeface="Arial" pitchFamily="34" charset="0"/>
              </a:rPr>
              <a:t>Τα 12 βασικά βήματα του </a:t>
            </a:r>
            <a:r>
              <a:rPr lang="en-US" sz="2400" dirty="0" smtClean="0">
                <a:effectLst>
                  <a:outerShdw blurRad="38100" dist="38100" dir="2700000" algn="tl">
                    <a:srgbClr val="000000">
                      <a:alpha val="43137"/>
                    </a:srgbClr>
                  </a:outerShdw>
                </a:effectLst>
                <a:latin typeface="Arial Black" pitchFamily="34" charset="0"/>
                <a:ea typeface="Calibri" pitchFamily="34" charset="0"/>
                <a:cs typeface="Arial" pitchFamily="34" charset="0"/>
              </a:rPr>
              <a:t>mentoring</a:t>
            </a:r>
            <a:r>
              <a:rPr lang="el-GR" sz="2400" dirty="0" smtClean="0">
                <a:effectLst>
                  <a:outerShdw blurRad="38100" dist="38100" dir="2700000" algn="tl">
                    <a:srgbClr val="000000">
                      <a:alpha val="43137"/>
                    </a:srgbClr>
                  </a:outerShdw>
                </a:effectLst>
                <a:latin typeface="Arial Black" pitchFamily="34" charset="0"/>
                <a:ea typeface="Calibri" pitchFamily="34" charset="0"/>
                <a:cs typeface="Arial" pitchFamily="34" charset="0"/>
              </a:rPr>
              <a:t> (συν.)</a:t>
            </a:r>
            <a:endParaRPr lang="en-US" sz="2400" dirty="0" smtClean="0">
              <a:effectLst>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algn="just" eaLnBrk="0" hangingPunct="0">
              <a:lnSpc>
                <a:spcPct val="50000"/>
              </a:lnSpc>
              <a:buFontTx/>
              <a:buChar char="•"/>
            </a:pPr>
            <a:endParaRPr lang="el-GR" sz="2000" dirty="0" smtClean="0">
              <a:latin typeface="Arial Black" pitchFamily="34" charset="0"/>
              <a:ea typeface="Calibri" pitchFamily="34" charset="0"/>
              <a:cs typeface="Arial" pitchFamily="34" charset="0"/>
            </a:endParaRPr>
          </a:p>
          <a:p>
            <a:pPr lvl="0" algn="just" eaLnBrk="0" hangingPunct="0">
              <a:lnSpc>
                <a:spcPct val="60000"/>
              </a:lnSpc>
              <a:buFontTx/>
              <a:buChar char="•"/>
            </a:pPr>
            <a:endParaRPr lang="en-US" sz="2000" dirty="0" smtClean="0">
              <a:latin typeface="Arial Black" pitchFamily="34" charset="0"/>
              <a:ea typeface="Calibri" pitchFamily="34" charset="0"/>
              <a:cs typeface="Arial" pitchFamily="34" charset="0"/>
            </a:endParaRPr>
          </a:p>
          <a:p>
            <a:pPr marL="457200" lvl="0" indent="-457200" eaLnBrk="0" hangingPunct="0">
              <a:spcAft>
                <a:spcPts val="600"/>
              </a:spcAft>
            </a:pPr>
            <a:r>
              <a:rPr lang="el-GR" sz="2000" dirty="0" smtClean="0">
                <a:latin typeface="Arial Black" pitchFamily="34" charset="0"/>
                <a:ea typeface="Calibri" pitchFamily="34" charset="0"/>
                <a:cs typeface="Arial" pitchFamily="34" charset="0"/>
              </a:rPr>
              <a:t>8.   Δίνουμε </a:t>
            </a:r>
            <a:r>
              <a:rPr lang="en-US" sz="2000" dirty="0" smtClean="0">
                <a:latin typeface="Arial Black" pitchFamily="34" charset="0"/>
                <a:ea typeface="Calibri" pitchFamily="34" charset="0"/>
                <a:cs typeface="Arial" pitchFamily="34" charset="0"/>
              </a:rPr>
              <a:t>homework assignment </a:t>
            </a:r>
            <a:r>
              <a:rPr lang="el-GR" sz="2000" dirty="0" smtClean="0">
                <a:latin typeface="Arial Black" pitchFamily="34" charset="0"/>
                <a:ea typeface="Calibri" pitchFamily="34" charset="0"/>
                <a:cs typeface="Arial" pitchFamily="34" charset="0"/>
              </a:rPr>
              <a:t>από το υλικό του </a:t>
            </a:r>
            <a:r>
              <a:rPr lang="en-US" sz="2000" dirty="0" smtClean="0">
                <a:latin typeface="Arial Black" pitchFamily="34" charset="0"/>
                <a:ea typeface="Calibri" pitchFamily="34" charset="0"/>
                <a:cs typeface="Arial" pitchFamily="34" charset="0"/>
              </a:rPr>
              <a:t>site </a:t>
            </a:r>
            <a:r>
              <a:rPr lang="el-GR" sz="2000" dirty="0" smtClean="0">
                <a:latin typeface="Arial Black" pitchFamily="34" charset="0"/>
                <a:ea typeface="Calibri" pitchFamily="34" charset="0"/>
                <a:cs typeface="Arial" pitchFamily="34" charset="0"/>
              </a:rPr>
              <a:t>μας.</a:t>
            </a:r>
            <a:endParaRPr lang="en-US" sz="2000" dirty="0" smtClean="0">
              <a:latin typeface="Arial Black" pitchFamily="34" charset="0"/>
              <a:ea typeface="Calibri" pitchFamily="34" charset="0"/>
              <a:cs typeface="Arial" pitchFamily="34" charset="0"/>
            </a:endParaRPr>
          </a:p>
          <a:p>
            <a:pPr marL="457200" lvl="0" indent="-457200" eaLnBrk="0" hangingPunct="0">
              <a:spcAft>
                <a:spcPts val="600"/>
              </a:spcAft>
            </a:pPr>
            <a:r>
              <a:rPr lang="el-GR" sz="2000" dirty="0" smtClean="0">
                <a:latin typeface="Arial Black" pitchFamily="34" charset="0"/>
                <a:ea typeface="Calibri" pitchFamily="34" charset="0"/>
                <a:cs typeface="Arial" pitchFamily="34" charset="0"/>
              </a:rPr>
              <a:t>9.   Αναφερόμαστε στο επόμενο βήμα. Ζητάμε και αναμένουμε το </a:t>
            </a:r>
            <a:r>
              <a:rPr lang="en-US" sz="2000" dirty="0" smtClean="0">
                <a:latin typeface="Arial Black" pitchFamily="34" charset="0"/>
                <a:ea typeface="Calibri" pitchFamily="34" charset="0"/>
                <a:cs typeface="Arial" pitchFamily="34" charset="0"/>
              </a:rPr>
              <a:t>contact report</a:t>
            </a:r>
            <a:r>
              <a:rPr lang="el-GR" sz="2000" dirty="0" smtClean="0">
                <a:latin typeface="Arial Black" pitchFamily="34" charset="0"/>
                <a:ea typeface="Calibri" pitchFamily="34" charset="0"/>
                <a:cs typeface="Arial" pitchFamily="34" charset="0"/>
              </a:rPr>
              <a:t>.</a:t>
            </a:r>
            <a:endParaRPr lang="en-US" sz="2000" dirty="0" smtClean="0">
              <a:latin typeface="Arial Black" pitchFamily="34" charset="0"/>
              <a:ea typeface="Calibri" pitchFamily="34" charset="0"/>
              <a:cs typeface="Arial" pitchFamily="34" charset="0"/>
            </a:endParaRPr>
          </a:p>
          <a:p>
            <a:pPr marL="457200" lvl="0" indent="-457200" eaLnBrk="0" hangingPunct="0">
              <a:spcAft>
                <a:spcPts val="600"/>
              </a:spcAft>
            </a:pPr>
            <a:r>
              <a:rPr lang="el-GR" sz="2000" dirty="0" smtClean="0">
                <a:latin typeface="Arial Black" pitchFamily="34" charset="0"/>
                <a:ea typeface="Calibri" pitchFamily="34" charset="0"/>
                <a:cs typeface="Arial" pitchFamily="34" charset="0"/>
              </a:rPr>
              <a:t>10. Στέλνουμε με </a:t>
            </a:r>
            <a:r>
              <a:rPr lang="en-US" sz="2000" dirty="0" smtClean="0">
                <a:latin typeface="Arial Black" pitchFamily="34" charset="0"/>
                <a:ea typeface="Calibri" pitchFamily="34" charset="0"/>
                <a:cs typeface="Arial" pitchFamily="34" charset="0"/>
              </a:rPr>
              <a:t>e</a:t>
            </a:r>
            <a:r>
              <a:rPr lang="el-GR" sz="2000" dirty="0" smtClean="0">
                <a:latin typeface="Arial Black" pitchFamily="34" charset="0"/>
                <a:ea typeface="Calibri" pitchFamily="34" charset="0"/>
                <a:cs typeface="Arial" pitchFamily="34" charset="0"/>
              </a:rPr>
              <a:t>-</a:t>
            </a:r>
            <a:r>
              <a:rPr lang="en-US" sz="2000" dirty="0" smtClean="0">
                <a:latin typeface="Arial Black" pitchFamily="34" charset="0"/>
                <a:ea typeface="Calibri" pitchFamily="34" charset="0"/>
                <a:cs typeface="Arial" pitchFamily="34" charset="0"/>
              </a:rPr>
              <a:t>mail</a:t>
            </a:r>
            <a:r>
              <a:rPr lang="el-GR" sz="2000" dirty="0" smtClean="0">
                <a:latin typeface="Arial Black" pitchFamily="34" charset="0"/>
                <a:ea typeface="Calibri" pitchFamily="34" charset="0"/>
                <a:cs typeface="Arial" pitchFamily="34" charset="0"/>
              </a:rPr>
              <a:t> τα θέματα της επόμενης συνάντησης.</a:t>
            </a:r>
            <a:endParaRPr lang="en-US" sz="2000" dirty="0" smtClean="0">
              <a:latin typeface="Arial Black" pitchFamily="34" charset="0"/>
              <a:ea typeface="Calibri" pitchFamily="34" charset="0"/>
              <a:cs typeface="Arial" pitchFamily="34" charset="0"/>
            </a:endParaRPr>
          </a:p>
          <a:p>
            <a:pPr marL="457200" lvl="0" indent="-457200" eaLnBrk="0" hangingPunct="0">
              <a:spcAft>
                <a:spcPts val="600"/>
              </a:spcAft>
            </a:pPr>
            <a:r>
              <a:rPr lang="en-US" sz="2000" dirty="0" smtClean="0">
                <a:latin typeface="Arial Black" pitchFamily="34" charset="0"/>
                <a:ea typeface="Calibri" pitchFamily="34" charset="0"/>
                <a:cs typeface="Arial" pitchFamily="34" charset="0"/>
              </a:rPr>
              <a:t>1</a:t>
            </a:r>
            <a:r>
              <a:rPr lang="el-GR" sz="2000" dirty="0" smtClean="0">
                <a:latin typeface="Arial Black" pitchFamily="34" charset="0"/>
                <a:ea typeface="Calibri" pitchFamily="34" charset="0"/>
                <a:cs typeface="Arial" pitchFamily="34" charset="0"/>
              </a:rPr>
              <a:t>1</a:t>
            </a:r>
            <a:r>
              <a:rPr lang="en-US" sz="2000" dirty="0" smtClean="0">
                <a:latin typeface="Arial Black" pitchFamily="34" charset="0"/>
                <a:ea typeface="Calibri" pitchFamily="34" charset="0"/>
                <a:cs typeface="Arial" pitchFamily="34" charset="0"/>
              </a:rPr>
              <a:t>. </a:t>
            </a:r>
            <a:r>
              <a:rPr lang="el-GR" sz="2000" dirty="0" smtClean="0">
                <a:latin typeface="Arial Black" pitchFamily="34" charset="0"/>
                <a:ea typeface="Calibri" pitchFamily="34" charset="0"/>
                <a:cs typeface="Arial" pitchFamily="34" charset="0"/>
              </a:rPr>
              <a:t>Ξεκινάμε την επόμενη συνάντηση από το </a:t>
            </a:r>
            <a:r>
              <a:rPr lang="en-US" sz="2000" dirty="0" smtClean="0">
                <a:latin typeface="Arial Black" pitchFamily="34" charset="0"/>
                <a:ea typeface="Calibri" pitchFamily="34" charset="0"/>
                <a:cs typeface="Arial" pitchFamily="34" charset="0"/>
              </a:rPr>
              <a:t>contact report </a:t>
            </a:r>
            <a:r>
              <a:rPr lang="el-GR" sz="2000" dirty="0" smtClean="0">
                <a:latin typeface="Arial Black" pitchFamily="34" charset="0"/>
                <a:ea typeface="Calibri" pitchFamily="34" charset="0"/>
                <a:cs typeface="Arial" pitchFamily="34" charset="0"/>
              </a:rPr>
              <a:t>της προηγούμενης.</a:t>
            </a:r>
            <a:endParaRPr lang="en-US" sz="2000" dirty="0" smtClean="0">
              <a:latin typeface="Arial Black" pitchFamily="34" charset="0"/>
              <a:ea typeface="Calibri" pitchFamily="34" charset="0"/>
              <a:cs typeface="Arial" pitchFamily="34" charset="0"/>
            </a:endParaRPr>
          </a:p>
          <a:p>
            <a:pPr marL="457200" lvl="0" indent="-457200" eaLnBrk="0" hangingPunct="0"/>
            <a:r>
              <a:rPr lang="en-US" sz="2000" dirty="0" smtClean="0">
                <a:latin typeface="Arial Black" pitchFamily="34" charset="0"/>
                <a:ea typeface="Calibri" pitchFamily="34" charset="0"/>
                <a:cs typeface="Arial" pitchFamily="34" charset="0"/>
              </a:rPr>
              <a:t>1</a:t>
            </a:r>
            <a:r>
              <a:rPr lang="el-GR" sz="2000" dirty="0" smtClean="0">
                <a:latin typeface="Arial Black" pitchFamily="34" charset="0"/>
                <a:ea typeface="Calibri" pitchFamily="34" charset="0"/>
                <a:cs typeface="Arial" pitchFamily="34" charset="0"/>
              </a:rPr>
              <a:t>2</a:t>
            </a:r>
            <a:r>
              <a:rPr lang="en-US" sz="2000" dirty="0" smtClean="0">
                <a:latin typeface="Arial Black" pitchFamily="34" charset="0"/>
                <a:ea typeface="Calibri" pitchFamily="34" charset="0"/>
                <a:cs typeface="Arial" pitchFamily="34" charset="0"/>
              </a:rPr>
              <a:t>. </a:t>
            </a:r>
            <a:r>
              <a:rPr lang="el-GR" sz="2000" dirty="0" smtClean="0">
                <a:latin typeface="Arial Black" pitchFamily="34" charset="0"/>
                <a:ea typeface="Calibri" pitchFamily="34" charset="0"/>
                <a:cs typeface="Arial" pitchFamily="34" charset="0"/>
              </a:rPr>
              <a:t>Βαδίζουμε με φιλικά υποστηρικτικά βήματα, στην  μετατροπή της επιχειρηματικής ιδέας σε βιώσιμη επιχείρηση.</a:t>
            </a:r>
            <a:endParaRPr lang="el-GR" sz="2000" dirty="0" smtClean="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0" y="333375"/>
            <a:ext cx="3668713" cy="647700"/>
          </a:xfrm>
        </p:spPr>
        <p:txBody>
          <a:bodyPr/>
          <a:lstStyle/>
          <a:p>
            <a:pPr algn="r" eaLnBrk="1" hangingPunct="1"/>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sz="2000" b="1" dirty="0" smtClean="0">
              <a:solidFill>
                <a:srgbClr val="C00000"/>
              </a:solidFill>
            </a:endParaRPr>
          </a:p>
        </p:txBody>
      </p:sp>
      <p:pic>
        <p:nvPicPr>
          <p:cNvPr id="22531"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26</a:t>
            </a:fld>
            <a:endParaRPr lang="el-GR" dirty="0"/>
          </a:p>
        </p:txBody>
      </p:sp>
      <p:sp>
        <p:nvSpPr>
          <p:cNvPr id="9223" name="10 - Ορθογώνιο"/>
          <p:cNvSpPr>
            <a:spLocks noChangeArrowheads="1"/>
          </p:cNvSpPr>
          <p:nvPr/>
        </p:nvSpPr>
        <p:spPr bwMode="auto">
          <a:xfrm>
            <a:off x="468313" y="1916832"/>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22535" name="9 - TextBox"/>
          <p:cNvSpPr txBox="1">
            <a:spLocks noChangeArrowheads="1"/>
          </p:cNvSpPr>
          <p:nvPr/>
        </p:nvSpPr>
        <p:spPr bwMode="auto">
          <a:xfrm>
            <a:off x="468313" y="1052736"/>
            <a:ext cx="8104215" cy="4755148"/>
          </a:xfrm>
          <a:prstGeom prst="rect">
            <a:avLst/>
          </a:prstGeom>
          <a:noFill/>
          <a:ln w="9525">
            <a:noFill/>
            <a:miter lim="800000"/>
            <a:headEnd/>
            <a:tailEnd/>
          </a:ln>
        </p:spPr>
        <p:txBody>
          <a:bodyPr wrap="square">
            <a:spAutoFit/>
          </a:bodyPr>
          <a:lstStyle/>
          <a:p>
            <a:pPr>
              <a:spcAft>
                <a:spcPts val="1200"/>
              </a:spcAft>
              <a:buFont typeface="Arial" charset="0"/>
              <a:buNone/>
            </a:pPr>
            <a:endParaRPr lang="en-US" altLang="el-GR" sz="2000" b="1" dirty="0" smtClean="0">
              <a:latin typeface="Arial Black" pitchFamily="34" charset="0"/>
            </a:endParaRPr>
          </a:p>
          <a:p>
            <a:pPr>
              <a:spcAft>
                <a:spcPts val="1200"/>
              </a:spcAft>
              <a:buFont typeface="Arial" charset="0"/>
              <a:buNone/>
            </a:pPr>
            <a:r>
              <a:rPr lang="el-GR" altLang="el-GR" sz="2400" b="1" dirty="0" smtClean="0">
                <a:effectLst>
                  <a:outerShdw blurRad="38100" dist="38100" dir="2700000" algn="tl">
                    <a:srgbClr val="000000">
                      <a:alpha val="43137"/>
                    </a:srgbClr>
                  </a:outerShdw>
                </a:effectLst>
                <a:latin typeface="Arial Black" pitchFamily="34" charset="0"/>
              </a:rPr>
              <a:t>Παράδειγμα συνεργασίας</a:t>
            </a:r>
            <a:endParaRPr lang="en-US" altLang="el-GR" sz="2400" b="1" dirty="0" smtClean="0">
              <a:effectLst>
                <a:outerShdw blurRad="38100" dist="38100" dir="2700000" algn="tl">
                  <a:srgbClr val="000000">
                    <a:alpha val="43137"/>
                  </a:srgbClr>
                </a:outerShdw>
              </a:effectLst>
              <a:latin typeface="Arial Black" pitchFamily="34" charset="0"/>
            </a:endParaRPr>
          </a:p>
          <a:p>
            <a:pPr>
              <a:buFont typeface="Arial" charset="0"/>
              <a:buNone/>
            </a:pPr>
            <a:endParaRPr lang="el-GR" altLang="el-GR" sz="900" b="1" dirty="0" smtClean="0">
              <a:latin typeface="Arial Black" pitchFamily="34" charset="0"/>
            </a:endParaRPr>
          </a:p>
          <a:p>
            <a:pPr>
              <a:spcAft>
                <a:spcPts val="1200"/>
              </a:spcAft>
              <a:buFont typeface="Arial" charset="0"/>
              <a:buNone/>
            </a:pPr>
            <a:r>
              <a:rPr lang="el-GR" altLang="el-GR" sz="2000" dirty="0" smtClean="0">
                <a:latin typeface="Arial Black" pitchFamily="34" charset="0"/>
              </a:rPr>
              <a:t>Ακολουθεί το παράδειγμα τρέχουσας συνεργασίας με την </a:t>
            </a:r>
            <a:r>
              <a:rPr lang="en-US" altLang="el-GR" sz="2000" dirty="0" smtClean="0">
                <a:latin typeface="Arial Black" pitchFamily="34" charset="0"/>
              </a:rPr>
              <a:t>startup </a:t>
            </a:r>
            <a:r>
              <a:rPr lang="en-US" altLang="el-GR" sz="2000" dirty="0" err="1" smtClean="0">
                <a:latin typeface="Arial Black" pitchFamily="34" charset="0"/>
              </a:rPr>
              <a:t>Medianeras</a:t>
            </a:r>
            <a:r>
              <a:rPr lang="en-US" altLang="el-GR" sz="2000" dirty="0" smtClean="0">
                <a:latin typeface="Arial Black" pitchFamily="34" charset="0"/>
              </a:rPr>
              <a:t>, </a:t>
            </a:r>
            <a:r>
              <a:rPr lang="el-GR" altLang="el-GR" sz="2000" dirty="0" smtClean="0">
                <a:latin typeface="Arial Black" pitchFamily="34" charset="0"/>
              </a:rPr>
              <a:t>την οποία αναλάβαμε με τον </a:t>
            </a:r>
            <a:r>
              <a:rPr lang="en-US" altLang="el-GR" sz="2000" dirty="0" smtClean="0">
                <a:latin typeface="Arial Black" pitchFamily="34" charset="0"/>
              </a:rPr>
              <a:t>Michael</a:t>
            </a:r>
            <a:r>
              <a:rPr lang="el-GR" altLang="el-GR" sz="2000" dirty="0" smtClean="0">
                <a:latin typeface="Arial Black" pitchFamily="34" charset="0"/>
              </a:rPr>
              <a:t> Μαλαματίνα, μετά την πρόσφατη …άφιξη των 213 αιτήσεων στον Ερμή.</a:t>
            </a:r>
          </a:p>
          <a:p>
            <a:pPr>
              <a:buFont typeface="Arial" charset="0"/>
              <a:buNone/>
            </a:pPr>
            <a:r>
              <a:rPr lang="el-GR" altLang="el-GR" sz="2000" dirty="0" smtClean="0">
                <a:latin typeface="Arial Black" pitchFamily="34" charset="0"/>
              </a:rPr>
              <a:t>Στην συγκεκριμένη περίπτωση, λόγω τη πίεσης χρόνου, κατά την  πρώτη επικοινωνία που έγινε τηλεφωνικά, δόθηκαν οδηγίες πρόσβασης σε αρθρογραφία σχετική με το </a:t>
            </a:r>
            <a:r>
              <a:rPr lang="en-US" altLang="el-GR" sz="2000" dirty="0" smtClean="0">
                <a:latin typeface="Arial Black" pitchFamily="34" charset="0"/>
              </a:rPr>
              <a:t>Business Model Canvas</a:t>
            </a:r>
            <a:r>
              <a:rPr lang="el-GR" altLang="el-GR" sz="2000" dirty="0" smtClean="0">
                <a:latin typeface="Arial Black" pitchFamily="34" charset="0"/>
              </a:rPr>
              <a:t> στο </a:t>
            </a:r>
            <a:r>
              <a:rPr lang="en-US" altLang="el-GR" sz="2000" dirty="0" smtClean="0">
                <a:latin typeface="Arial Black" pitchFamily="34" charset="0"/>
              </a:rPr>
              <a:t>site </a:t>
            </a:r>
            <a:r>
              <a:rPr lang="el-GR" altLang="el-GR" sz="2000" dirty="0" smtClean="0">
                <a:latin typeface="Arial Black" pitchFamily="34" charset="0"/>
              </a:rPr>
              <a:t>μας,  και στο πρώτο ραντεβού είχαν ήδη αποτυπώσει το επιχειρηματικό τους μοντέλο στον καμβά.</a:t>
            </a:r>
          </a:p>
          <a:p>
            <a:pPr algn="ctr"/>
            <a:endParaRPr lang="el-GR" sz="2000" b="1" dirty="0">
              <a:latin typeface="Arial Black" pitchFamily="34" charset="0"/>
            </a:endParaRP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5/3/2015</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n-US" sz="2000" smtClean="0"/>
              <a:t>                                                              </a:t>
            </a:r>
            <a:r>
              <a:rPr lang="en-US" sz="2000" b="1" smtClean="0">
                <a:solidFill>
                  <a:srgbClr val="C00000"/>
                </a:solidFill>
                <a:latin typeface="Arial Black" pitchFamily="34" charset="0"/>
              </a:rPr>
              <a:t>Why 9</a:t>
            </a:r>
            <a:r>
              <a:rPr lang="en-US" sz="2000" smtClean="0">
                <a:solidFill>
                  <a:srgbClr val="C00000"/>
                </a:solidFill>
                <a:latin typeface="Arial Black" pitchFamily="34" charset="0"/>
              </a:rPr>
              <a:t> </a:t>
            </a:r>
            <a:r>
              <a:rPr lang="en-US" sz="2000" b="1" smtClean="0">
                <a:solidFill>
                  <a:srgbClr val="C00000"/>
                </a:solidFill>
                <a:latin typeface="Arial Black" pitchFamily="34" charset="0"/>
              </a:rPr>
              <a:t>out of 10 startups fail</a:t>
            </a:r>
            <a:r>
              <a:rPr lang="en-US" sz="2000" b="1" smtClean="0">
                <a:solidFill>
                  <a:srgbClr val="C00000"/>
                </a:solidFill>
              </a:rPr>
              <a:t>,</a:t>
            </a:r>
            <a:br>
              <a:rPr lang="en-US" sz="2000" b="1" smtClean="0">
                <a:solidFill>
                  <a:srgbClr val="C00000"/>
                </a:solidFill>
              </a:rPr>
            </a:br>
            <a:r>
              <a:rPr lang="en-US" sz="2000" b="1" smtClean="0">
                <a:solidFill>
                  <a:srgbClr val="C00000"/>
                </a:solidFill>
              </a:rPr>
              <a:t>                                                              (</a:t>
            </a:r>
            <a:r>
              <a:rPr lang="en-US" sz="1800" b="1" smtClean="0">
                <a:solidFill>
                  <a:srgbClr val="C00000"/>
                </a:solidFill>
                <a:latin typeface="Arial Black" pitchFamily="34" charset="0"/>
              </a:rPr>
              <a:t>according to their founders)</a:t>
            </a:r>
            <a:r>
              <a:rPr lang="el-GR" sz="1800" smtClean="0">
                <a:latin typeface="Arial Black" pitchFamily="34" charset="0"/>
              </a:rPr>
              <a:t/>
            </a:r>
            <a:br>
              <a:rPr lang="el-GR" sz="1800" smtClean="0">
                <a:latin typeface="Arial Black" pitchFamily="34" charset="0"/>
              </a:rPr>
            </a:br>
            <a:endParaRPr lang="el-GR" sz="180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51A2AA9F-1F3D-457F-A2DA-A51DC55CAB4B}" type="datetime1">
              <a:rPr lang="el-GR"/>
              <a:pPr>
                <a:defRPr/>
              </a:pPr>
              <a:t>5/3/2015</a:t>
            </a:fld>
            <a:endParaRPr lang="el-GR" dirty="0"/>
          </a:p>
        </p:txBody>
      </p:sp>
      <p:sp>
        <p:nvSpPr>
          <p:cNvPr id="5" name="4 - Θέση αριθμού διαφάνειας"/>
          <p:cNvSpPr>
            <a:spLocks noGrp="1"/>
          </p:cNvSpPr>
          <p:nvPr>
            <p:ph type="sldNum" sz="quarter" idx="12"/>
          </p:nvPr>
        </p:nvSpPr>
        <p:spPr/>
        <p:txBody>
          <a:bodyPr/>
          <a:lstStyle/>
          <a:p>
            <a:pPr>
              <a:defRPr/>
            </a:pPr>
            <a:fld id="{DC9E6921-2BDD-4A94-92B4-A2B33F344AD1}" type="slidenum">
              <a:rPr lang="el-GR" smtClean="0"/>
              <a:pPr>
                <a:defRPr/>
              </a:pPr>
              <a:t>3</a:t>
            </a:fld>
            <a:endParaRPr lang="el-GR"/>
          </a:p>
        </p:txBody>
      </p:sp>
      <p:pic>
        <p:nvPicPr>
          <p:cNvPr id="7173" name="5 - Θέση περιεχομένου" descr="C:\Users\User_\AppData\Local\Temp\image001-3.jpg"/>
          <p:cNvPicPr>
            <a:picLocks noGrp="1"/>
          </p:cNvPicPr>
          <p:nvPr>
            <p:ph idx="1"/>
          </p:nvPr>
        </p:nvPicPr>
        <p:blipFill>
          <a:blip r:embed="rId2" cstate="print"/>
          <a:srcRect/>
          <a:stretch>
            <a:fillRect/>
          </a:stretch>
        </p:blipFill>
        <p:spPr>
          <a:xfrm>
            <a:off x="2051050" y="1196975"/>
            <a:ext cx="5473700" cy="5400675"/>
          </a:xfrm>
        </p:spPr>
      </p:pic>
      <p:pic>
        <p:nvPicPr>
          <p:cNvPr id="7174" name="Picture 2"/>
          <p:cNvPicPr>
            <a:picLocks noChangeAspect="1" noChangeArrowheads="1"/>
          </p:cNvPicPr>
          <p:nvPr/>
        </p:nvPicPr>
        <p:blipFill>
          <a:blip r:embed="rId3" cstate="print"/>
          <a:srcRect/>
          <a:stretch>
            <a:fillRect/>
          </a:stretch>
        </p:blipFill>
        <p:spPr bwMode="auto">
          <a:xfrm>
            <a:off x="323850" y="476250"/>
            <a:ext cx="1944688" cy="504825"/>
          </a:xfrm>
          <a:prstGeom prst="rect">
            <a:avLst/>
          </a:prstGeom>
          <a:noFill/>
          <a:ln w="9525">
            <a:noFill/>
            <a:miter lim="800000"/>
            <a:headEnd/>
            <a:tailEnd/>
          </a:ln>
        </p:spPr>
      </p:pic>
      <p:cxnSp>
        <p:nvCxnSpPr>
          <p:cNvPr id="8" name="5 - Ευθεία γραμμή σύνδεσης"/>
          <p:cNvCxnSpPr/>
          <p:nvPr/>
        </p:nvCxnSpPr>
        <p:spPr>
          <a:xfrm>
            <a:off x="395288" y="1125538"/>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ctrTitle"/>
          </p:nvPr>
        </p:nvSpPr>
        <p:spPr>
          <a:xfrm>
            <a:off x="5148064" y="260648"/>
            <a:ext cx="3668713" cy="647700"/>
          </a:xfrm>
        </p:spPr>
        <p:txBody>
          <a:bodyPr/>
          <a:lstStyle/>
          <a:p>
            <a:pPr algn="r" eaLnBrk="1" hangingPunct="1"/>
            <a:r>
              <a:rPr lang="en-US" sz="2000" b="1" dirty="0" smtClean="0">
                <a:solidFill>
                  <a:srgbClr val="C00000"/>
                </a:solidFill>
                <a:latin typeface="Arial Black" pitchFamily="34" charset="0"/>
              </a:rPr>
              <a:t>One to One Mentoring</a:t>
            </a:r>
            <a:endParaRPr lang="el-GR" sz="2000" b="1" dirty="0" smtClean="0">
              <a:solidFill>
                <a:srgbClr val="C00000"/>
              </a:solidFill>
              <a:latin typeface="Arial Black" pitchFamily="34" charset="0"/>
            </a:endParaRPr>
          </a:p>
        </p:txBody>
      </p:sp>
      <p:pic>
        <p:nvPicPr>
          <p:cNvPr id="4099"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Θέση ημερομηνίας"/>
          <p:cNvSpPr>
            <a:spLocks noGrp="1"/>
          </p:cNvSpPr>
          <p:nvPr>
            <p:ph type="dt" sz="quarter" idx="10"/>
          </p:nvPr>
        </p:nvSpPr>
        <p:spPr/>
        <p:txBody>
          <a:bodyPr/>
          <a:lstStyle/>
          <a:p>
            <a:pPr>
              <a:defRPr/>
            </a:pPr>
            <a:fld id="{158D7366-9370-4773-A06A-6C3C0CC2B3A4}" type="datetime1">
              <a:rPr lang="el-GR"/>
              <a:pPr>
                <a:defRPr/>
              </a:pPr>
              <a:t>5/3/2015</a:t>
            </a:fld>
            <a:endParaRPr lang="el-GR" dirty="0"/>
          </a:p>
        </p:txBody>
      </p:sp>
      <p:sp>
        <p:nvSpPr>
          <p:cNvPr id="9" name="8 - Θέση αριθμού διαφάνειας"/>
          <p:cNvSpPr>
            <a:spLocks noGrp="1"/>
          </p:cNvSpPr>
          <p:nvPr>
            <p:ph type="sldNum" sz="quarter" idx="12"/>
          </p:nvPr>
        </p:nvSpPr>
        <p:spPr/>
        <p:txBody>
          <a:bodyPr/>
          <a:lstStyle/>
          <a:p>
            <a:pPr>
              <a:defRPr/>
            </a:pPr>
            <a:fld id="{F74A7CE3-1C04-4C2E-8726-D3AD426ACF72}" type="slidenum">
              <a:rPr lang="el-GR"/>
              <a:pPr>
                <a:defRPr/>
              </a:pPr>
              <a:t>4</a:t>
            </a:fld>
            <a:endParaRPr lang="el-GR" dirty="0"/>
          </a:p>
        </p:txBody>
      </p:sp>
      <p:sp>
        <p:nvSpPr>
          <p:cNvPr id="4103" name="9 - TextBox"/>
          <p:cNvSpPr txBox="1">
            <a:spLocks noChangeArrowheads="1"/>
          </p:cNvSpPr>
          <p:nvPr/>
        </p:nvSpPr>
        <p:spPr bwMode="auto">
          <a:xfrm>
            <a:off x="468313" y="611289"/>
            <a:ext cx="8064500" cy="6032421"/>
          </a:xfrm>
          <a:prstGeom prst="rect">
            <a:avLst/>
          </a:prstGeom>
          <a:noFill/>
          <a:ln w="9525">
            <a:noFill/>
            <a:miter lim="800000"/>
            <a:headEnd/>
            <a:tailEnd/>
          </a:ln>
        </p:spPr>
        <p:txBody>
          <a:bodyPr>
            <a:spAutoFit/>
          </a:bodyPr>
          <a:lstStyle/>
          <a:p>
            <a:endParaRPr lang="el-GR" sz="2400" b="1" dirty="0">
              <a:latin typeface="Calibri" pitchFamily="34" charset="0"/>
            </a:endParaRPr>
          </a:p>
          <a:p>
            <a:r>
              <a:rPr lang="el-GR" sz="2400" b="1" dirty="0">
                <a:effectLst>
                  <a:outerShdw blurRad="38100" dist="38100" dir="2700000" algn="tl">
                    <a:srgbClr val="000000">
                      <a:alpha val="43137"/>
                    </a:srgbClr>
                  </a:outerShdw>
                </a:effectLst>
                <a:latin typeface="Arial Black" pitchFamily="34" charset="0"/>
              </a:rPr>
              <a:t>Εισαγωγή</a:t>
            </a:r>
            <a:endParaRPr lang="en-US" sz="2400" b="1" dirty="0">
              <a:effectLst>
                <a:outerShdw blurRad="38100" dist="38100" dir="2700000" algn="tl">
                  <a:srgbClr val="000000">
                    <a:alpha val="43137"/>
                  </a:srgbClr>
                </a:outerShdw>
              </a:effectLst>
              <a:latin typeface="Arial Black" pitchFamily="34" charset="0"/>
            </a:endParaRPr>
          </a:p>
          <a:p>
            <a:endParaRPr lang="en-US" sz="2000" b="1" dirty="0">
              <a:latin typeface="Arial Black" pitchFamily="34" charset="0"/>
            </a:endParaRPr>
          </a:p>
          <a:p>
            <a:r>
              <a:rPr lang="en-US" sz="2000" b="1" dirty="0">
                <a:latin typeface="Arial Black" pitchFamily="34" charset="0"/>
              </a:rPr>
              <a:t>H </a:t>
            </a:r>
            <a:r>
              <a:rPr lang="el-GR" sz="2000" b="1" dirty="0">
                <a:latin typeface="Arial Black" pitchFamily="34" charset="0"/>
              </a:rPr>
              <a:t>εισήγηση που ακολουθεί παρουσιάζει μια ενδεικτική  προσέγγιση στο Διαπροσωπικό</a:t>
            </a:r>
            <a:r>
              <a:rPr lang="en-US" sz="2000" b="1" dirty="0">
                <a:latin typeface="Arial Black" pitchFamily="34" charset="0"/>
              </a:rPr>
              <a:t> Mentoring, </a:t>
            </a:r>
            <a:r>
              <a:rPr lang="el-GR" sz="2000" b="1" dirty="0">
                <a:latin typeface="Arial Black" pitchFamily="34" charset="0"/>
              </a:rPr>
              <a:t>προκειμένου να αποτελέσει έναυσμα για ανταλλαγή απόψεων και αποτύπωση</a:t>
            </a:r>
            <a:r>
              <a:rPr lang="en-US" sz="2000" b="1" dirty="0">
                <a:latin typeface="Arial Black" pitchFamily="34" charset="0"/>
              </a:rPr>
              <a:t> </a:t>
            </a:r>
            <a:r>
              <a:rPr lang="el-GR" sz="2000" b="1" dirty="0">
                <a:latin typeface="Arial Black" pitchFamily="34" charset="0"/>
              </a:rPr>
              <a:t>ενδεικτικών εμπειριών </a:t>
            </a:r>
            <a:r>
              <a:rPr lang="el-GR" sz="2000" b="1" dirty="0" smtClean="0">
                <a:latin typeface="Arial Black" pitchFamily="34" charset="0"/>
              </a:rPr>
              <a:t>μεθοδολογίας, </a:t>
            </a:r>
            <a:r>
              <a:rPr lang="el-GR" sz="2000" b="1" dirty="0">
                <a:latin typeface="Arial Black" pitchFamily="34" charset="0"/>
              </a:rPr>
              <a:t>πρακτικών και εργαλείων, που θα διευκολύνουν την εκπαίδευση νέων μελών μας</a:t>
            </a:r>
            <a:r>
              <a:rPr lang="el-GR" sz="2000" b="1" dirty="0" smtClean="0">
                <a:latin typeface="Arial Black" pitchFamily="34" charset="0"/>
              </a:rPr>
              <a:t>.</a:t>
            </a:r>
            <a:endParaRPr lang="en-US" sz="2000" b="1" dirty="0" smtClean="0">
              <a:latin typeface="Arial Black" pitchFamily="34" charset="0"/>
            </a:endParaRPr>
          </a:p>
          <a:p>
            <a:endParaRPr lang="el-GR" sz="2000" b="1" dirty="0">
              <a:latin typeface="Arial Black" pitchFamily="34" charset="0"/>
            </a:endParaRPr>
          </a:p>
          <a:p>
            <a:r>
              <a:rPr lang="el-GR" sz="2000" b="1" dirty="0">
                <a:latin typeface="Arial Black" pitchFamily="34" charset="0"/>
              </a:rPr>
              <a:t>Πριν προχωρήσουμε στην διαδικασία </a:t>
            </a:r>
            <a:r>
              <a:rPr lang="el-GR" sz="2000" b="1" dirty="0" smtClean="0">
                <a:latin typeface="Arial Black" pitchFamily="34" charset="0"/>
              </a:rPr>
              <a:t>του</a:t>
            </a:r>
            <a:r>
              <a:rPr lang="en-US" sz="2000" b="1" dirty="0" smtClean="0">
                <a:latin typeface="Arial Black" pitchFamily="34" charset="0"/>
              </a:rPr>
              <a:t> </a:t>
            </a:r>
            <a:r>
              <a:rPr lang="en-US" sz="2000" b="1" dirty="0">
                <a:latin typeface="Arial Black" pitchFamily="34" charset="0"/>
              </a:rPr>
              <a:t>mentoring</a:t>
            </a:r>
          </a:p>
          <a:p>
            <a:r>
              <a:rPr lang="el-GR" sz="2000" b="1" dirty="0">
                <a:latin typeface="Arial Black" pitchFamily="34" charset="0"/>
              </a:rPr>
              <a:t>θ</a:t>
            </a:r>
            <a:r>
              <a:rPr lang="el-GR" sz="2000" b="1" dirty="0" smtClean="0">
                <a:latin typeface="Arial Black" pitchFamily="34" charset="0"/>
              </a:rPr>
              <a:t>α </a:t>
            </a:r>
            <a:r>
              <a:rPr lang="el-GR" sz="2000" b="1" dirty="0">
                <a:latin typeface="Arial Black" pitchFamily="34" charset="0"/>
              </a:rPr>
              <a:t>αναφερθούμε στις 3 διακριτές φάσεις των νέων δυνητικών </a:t>
            </a:r>
            <a:r>
              <a:rPr lang="el-GR" sz="2000" b="1" dirty="0" smtClean="0">
                <a:latin typeface="Arial Black" pitchFamily="34" charset="0"/>
              </a:rPr>
              <a:t>επιχειρηματικών </a:t>
            </a:r>
            <a:r>
              <a:rPr lang="el-GR" sz="2000" b="1" dirty="0">
                <a:latin typeface="Arial Black" pitchFamily="34" charset="0"/>
              </a:rPr>
              <a:t>προσπαθειών, και τις κύριες αιτίες αποτυχίας των </a:t>
            </a:r>
            <a:r>
              <a:rPr lang="en-US" sz="2000" b="1" dirty="0">
                <a:latin typeface="Arial Black" pitchFamily="34" charset="0"/>
              </a:rPr>
              <a:t>startups,</a:t>
            </a:r>
            <a:r>
              <a:rPr lang="el-GR" sz="2000" b="1" dirty="0">
                <a:latin typeface="Arial Black" pitchFamily="34" charset="0"/>
              </a:rPr>
              <a:t> μια και κοινή μας προσπάθεια είναι η υποστήριξη των νέων δυνητικών επιχειρηματιών, με στόχο την μετατροπή καινοτόμων ιδεών σε βιώσιμες επιχειρήσεις. </a:t>
            </a:r>
          </a:p>
          <a:p>
            <a:r>
              <a:rPr lang="en-US" sz="2000" b="1" dirty="0">
                <a:latin typeface="Arial Black" pitchFamily="34" charset="0"/>
              </a:rPr>
              <a:t> </a:t>
            </a:r>
            <a:r>
              <a:rPr lang="el-GR" sz="2000" b="1" dirty="0">
                <a:latin typeface="Arial Black" pitchFamily="34" charset="0"/>
              </a:rPr>
              <a:t>    </a:t>
            </a:r>
            <a:endParaRPr lang="el-GR" sz="2000" dirty="0">
              <a:latin typeface="Arial Black" pitchFamily="34" charset="0"/>
            </a:endParaRPr>
          </a:p>
          <a:p>
            <a:endParaRPr lang="el-GR"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123"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sp>
        <p:nvSpPr>
          <p:cNvPr id="5124" name="1 - Τίτλος"/>
          <p:cNvSpPr txBox="1">
            <a:spLocks/>
          </p:cNvSpPr>
          <p:nvPr/>
        </p:nvSpPr>
        <p:spPr bwMode="auto">
          <a:xfrm>
            <a:off x="3347864" y="116632"/>
            <a:ext cx="5324475" cy="1008112"/>
          </a:xfrm>
          <a:prstGeom prst="rect">
            <a:avLst/>
          </a:prstGeom>
          <a:noFill/>
          <a:ln w="9525">
            <a:noFill/>
            <a:miter lim="800000"/>
            <a:headEnd/>
            <a:tailEnd/>
          </a:ln>
        </p:spPr>
        <p:txBody>
          <a:bodyPr anchor="ct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altLang="el-GR" sz="2000" b="1" dirty="0">
              <a:solidFill>
                <a:srgbClr val="AC0000"/>
              </a:solidFill>
              <a:latin typeface="Arial Black" pitchFamily="34" charset="0"/>
            </a:endParaRPr>
          </a:p>
        </p:txBody>
      </p:sp>
      <p:sp>
        <p:nvSpPr>
          <p:cNvPr id="25" name="24 - Θέση περιεχομένου"/>
          <p:cNvSpPr>
            <a:spLocks noGrp="1"/>
          </p:cNvSpPr>
          <p:nvPr>
            <p:ph idx="1"/>
          </p:nvPr>
        </p:nvSpPr>
        <p:spPr>
          <a:xfrm>
            <a:off x="457200" y="1196975"/>
            <a:ext cx="8229600" cy="4929188"/>
          </a:xfrm>
        </p:spPr>
        <p:txBody>
          <a:bodyPr/>
          <a:lstStyle/>
          <a:p>
            <a:pPr>
              <a:buFont typeface="Arial" charset="0"/>
              <a:buNone/>
              <a:defRPr/>
            </a:pPr>
            <a:r>
              <a:rPr lang="el-GR" sz="2400" dirty="0" smtClean="0">
                <a:latin typeface="Arial Black" pitchFamily="34" charset="0"/>
              </a:rPr>
              <a:t>   </a:t>
            </a:r>
            <a:r>
              <a:rPr lang="el-GR" sz="2400" dirty="0" smtClean="0">
                <a:effectLst>
                  <a:outerShdw blurRad="38100" dist="38100" dir="2700000" algn="tl">
                    <a:srgbClr val="000000">
                      <a:alpha val="43137"/>
                    </a:srgbClr>
                  </a:outerShdw>
                </a:effectLst>
                <a:latin typeface="Arial Black" pitchFamily="34" charset="0"/>
              </a:rPr>
              <a:t>Οι 3 αρχικές φάσεις του επιχειρηματικού ταξιδιού:</a:t>
            </a:r>
          </a:p>
          <a:p>
            <a:pPr marL="514350" indent="-514350">
              <a:lnSpc>
                <a:spcPct val="50000"/>
              </a:lnSpc>
              <a:buFont typeface="Arial" charset="0"/>
              <a:buNone/>
              <a:defRPr/>
            </a:pPr>
            <a:r>
              <a:rPr lang="el-GR" sz="2000" dirty="0" smtClean="0">
                <a:latin typeface="Arial Black" pitchFamily="34" charset="0"/>
              </a:rPr>
              <a:t>     </a:t>
            </a:r>
          </a:p>
          <a:p>
            <a:pPr marL="514350" indent="-514350">
              <a:buFont typeface="+mj-lt"/>
              <a:buAutoNum type="arabicPeriod"/>
              <a:defRPr/>
            </a:pPr>
            <a:r>
              <a:rPr lang="el-GR" sz="2000" dirty="0" smtClean="0">
                <a:latin typeface="Arial Black" pitchFamily="34" charset="0"/>
              </a:rPr>
              <a:t> Η φάση της </a:t>
            </a:r>
            <a:r>
              <a:rPr lang="en-US" sz="2000" dirty="0" smtClean="0">
                <a:effectLst>
                  <a:outerShdw blurRad="38100" dist="38100" dir="2700000" algn="tl">
                    <a:srgbClr val="000000">
                      <a:alpha val="43137"/>
                    </a:srgbClr>
                  </a:outerShdw>
                </a:effectLst>
                <a:latin typeface="Arial Black" pitchFamily="34" charset="0"/>
              </a:rPr>
              <a:t>“</a:t>
            </a:r>
            <a:r>
              <a:rPr lang="el-GR" sz="2000" dirty="0" smtClean="0">
                <a:effectLst>
                  <a:outerShdw blurRad="38100" dist="38100" dir="2700000" algn="tl">
                    <a:srgbClr val="000000">
                      <a:alpha val="43137"/>
                    </a:srgbClr>
                  </a:outerShdw>
                </a:effectLst>
                <a:latin typeface="Arial Black" pitchFamily="34" charset="0"/>
              </a:rPr>
              <a:t>ΙΔΕΑΣ</a:t>
            </a:r>
            <a:r>
              <a:rPr lang="en-US" sz="2000" dirty="0" smtClean="0">
                <a:effectLst>
                  <a:outerShdw blurRad="38100" dist="38100" dir="2700000" algn="tl">
                    <a:srgbClr val="000000">
                      <a:alpha val="43137"/>
                    </a:srgbClr>
                  </a:outerShdw>
                </a:effectLst>
                <a:latin typeface="Arial Black" pitchFamily="34" charset="0"/>
              </a:rPr>
              <a:t>”,</a:t>
            </a:r>
            <a:r>
              <a:rPr lang="el-GR" sz="2000" dirty="0" smtClean="0">
                <a:effectLst>
                  <a:outerShdw blurRad="38100" dist="38100" dir="2700000" algn="tl">
                    <a:srgbClr val="000000">
                      <a:alpha val="43137"/>
                    </a:srgbClr>
                  </a:outerShdw>
                </a:effectLst>
                <a:latin typeface="Arial Black" pitchFamily="34" charset="0"/>
              </a:rPr>
              <a:t> </a:t>
            </a:r>
            <a:r>
              <a:rPr lang="el-GR" sz="2000" dirty="0" smtClean="0">
                <a:latin typeface="Arial Black" pitchFamily="34" charset="0"/>
              </a:rPr>
              <a:t>όπου ο δυνητικός επιχειρηματίας «ψάχνεται» να δει κατά πόσον η ιδέα του μπορεί να μετατραπεί σε βιώσιμη επιχείρηση, ακολουθώντας κάποιο (ιδανικά καινοτόμο) επιχειρηματικό μοντέλο.</a:t>
            </a:r>
          </a:p>
          <a:p>
            <a:pPr marL="514350" indent="-514350">
              <a:buFont typeface="+mj-lt"/>
              <a:buAutoNum type="arabicPeriod"/>
              <a:defRPr/>
            </a:pPr>
            <a:r>
              <a:rPr lang="el-GR" sz="2000" dirty="0" smtClean="0">
                <a:latin typeface="Arial Black" pitchFamily="34" charset="0"/>
              </a:rPr>
              <a:t> Η φάση </a:t>
            </a:r>
            <a:r>
              <a:rPr lang="en-US" sz="2000" dirty="0" smtClean="0">
                <a:effectLst>
                  <a:outerShdw blurRad="38100" dist="38100" dir="2700000" algn="tl">
                    <a:srgbClr val="000000">
                      <a:alpha val="43137"/>
                    </a:srgbClr>
                  </a:outerShdw>
                </a:effectLst>
                <a:latin typeface="Arial Black" pitchFamily="34" charset="0"/>
              </a:rPr>
              <a:t>“START UP”, </a:t>
            </a:r>
            <a:r>
              <a:rPr lang="el-GR" sz="2000" dirty="0" smtClean="0">
                <a:latin typeface="Arial Black" pitchFamily="34" charset="0"/>
              </a:rPr>
              <a:t>όπου έχοντας πεισθεί για την βιωσιμότητα της ιδέας του, έχει κάποιου είδους Επιχειρηματικό Πλάνο και ξεκινά την επιχειρηματική προσπάθεια.</a:t>
            </a:r>
          </a:p>
          <a:p>
            <a:pPr marL="514350" indent="-514350">
              <a:buFont typeface="+mj-lt"/>
              <a:buAutoNum type="arabicPeriod"/>
              <a:defRPr/>
            </a:pPr>
            <a:r>
              <a:rPr lang="el-GR" sz="2000" dirty="0" smtClean="0">
                <a:latin typeface="Arial Black" pitchFamily="34" charset="0"/>
              </a:rPr>
              <a:t>Η φάση </a:t>
            </a:r>
            <a:r>
              <a:rPr lang="en-US" sz="2000" dirty="0" smtClean="0">
                <a:effectLst>
                  <a:outerShdw blurRad="38100" dist="38100" dir="2700000" algn="tl">
                    <a:srgbClr val="000000">
                      <a:alpha val="43137"/>
                    </a:srgbClr>
                  </a:outerShdw>
                </a:effectLst>
                <a:latin typeface="Arial Black" pitchFamily="34" charset="0"/>
              </a:rPr>
              <a:t>“SCALE UP”, </a:t>
            </a:r>
            <a:r>
              <a:rPr lang="el-GR" sz="2000" dirty="0" smtClean="0">
                <a:latin typeface="Arial Black" pitchFamily="34" charset="0"/>
              </a:rPr>
              <a:t>όπου έχει έστω υποτυπωδώς ξεκινήσει, υπάρχει μια λογική βάση πελατών, και γίνεται προσπάθεια περαιτέρω εδραίωσης και ανάπτυξης. </a:t>
            </a:r>
            <a:r>
              <a:rPr lang="en-US" sz="2000" dirty="0" smtClean="0">
                <a:latin typeface="Arial Black" pitchFamily="34" charset="0"/>
              </a:rPr>
              <a:t>  </a:t>
            </a:r>
            <a:endParaRPr lang="el-GR" sz="2000" dirty="0" smtClean="0">
              <a:latin typeface="Arial Black" pitchFamily="34" charset="0"/>
            </a:endParaRPr>
          </a:p>
          <a:p>
            <a:pPr marL="514350" indent="-514350">
              <a:buFont typeface="Arial" charset="0"/>
              <a:buAutoNum type="arabicPeriod"/>
              <a:defRPr/>
            </a:pPr>
            <a:endParaRPr lang="el-GR" dirty="0" smtClean="0"/>
          </a:p>
          <a:p>
            <a:pPr>
              <a:buFont typeface="Arial" charset="0"/>
              <a:buNone/>
              <a:defRPr/>
            </a:pPr>
            <a:endParaRPr lang="el-GR" dirty="0"/>
          </a:p>
        </p:txBody>
      </p:sp>
      <p:sp>
        <p:nvSpPr>
          <p:cNvPr id="14" name="13 - Θέση ημερομηνίας"/>
          <p:cNvSpPr>
            <a:spLocks noGrp="1"/>
          </p:cNvSpPr>
          <p:nvPr>
            <p:ph type="dt" sz="quarter" idx="10"/>
          </p:nvPr>
        </p:nvSpPr>
        <p:spPr/>
        <p:txBody>
          <a:bodyPr/>
          <a:lstStyle/>
          <a:p>
            <a:pPr>
              <a:defRPr/>
            </a:pPr>
            <a:fld id="{7A59E1C2-7E1E-4D26-A818-0456DC67846B}" type="datetime1">
              <a:rPr lang="el-GR" smtClean="0"/>
              <a:pPr>
                <a:defRPr/>
              </a:pPr>
              <a:t>5/3/2015</a:t>
            </a:fld>
            <a:endParaRPr lang="el-GR"/>
          </a:p>
        </p:txBody>
      </p:sp>
      <p:sp>
        <p:nvSpPr>
          <p:cNvPr id="15" name="14 - Θέση αριθμού διαφάνειας"/>
          <p:cNvSpPr>
            <a:spLocks noGrp="1"/>
          </p:cNvSpPr>
          <p:nvPr>
            <p:ph type="sldNum" sz="quarter" idx="12"/>
          </p:nvPr>
        </p:nvSpPr>
        <p:spPr/>
        <p:txBody>
          <a:bodyPr/>
          <a:lstStyle/>
          <a:p>
            <a:pPr>
              <a:defRPr/>
            </a:pPr>
            <a:fld id="{032B78AB-0A40-4291-9EE7-AEC997C0B841}" type="slidenum">
              <a:rPr lang="el-GR" smtClean="0"/>
              <a:pPr>
                <a:defRPr/>
              </a:pPr>
              <a:t>5</a:t>
            </a:fld>
            <a:endParaRPr lang="el-G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123"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sp>
        <p:nvSpPr>
          <p:cNvPr id="5124" name="1 - Τίτλος"/>
          <p:cNvSpPr txBox="1">
            <a:spLocks/>
          </p:cNvSpPr>
          <p:nvPr/>
        </p:nvSpPr>
        <p:spPr bwMode="auto">
          <a:xfrm>
            <a:off x="3347864" y="116632"/>
            <a:ext cx="5324475" cy="1008112"/>
          </a:xfrm>
          <a:prstGeom prst="rect">
            <a:avLst/>
          </a:prstGeom>
          <a:noFill/>
          <a:ln w="9525">
            <a:noFill/>
            <a:miter lim="800000"/>
            <a:headEnd/>
            <a:tailEnd/>
          </a:ln>
        </p:spPr>
        <p:txBody>
          <a:bodyPr anchor="ct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altLang="el-GR" sz="2000" b="1" dirty="0">
              <a:solidFill>
                <a:srgbClr val="AC0000"/>
              </a:solidFill>
              <a:latin typeface="Arial Black" pitchFamily="34" charset="0"/>
            </a:endParaRPr>
          </a:p>
        </p:txBody>
      </p:sp>
      <p:sp>
        <p:nvSpPr>
          <p:cNvPr id="25" name="24 - Θέση περιεχομένου"/>
          <p:cNvSpPr>
            <a:spLocks noGrp="1"/>
          </p:cNvSpPr>
          <p:nvPr>
            <p:ph idx="1"/>
          </p:nvPr>
        </p:nvSpPr>
        <p:spPr>
          <a:xfrm>
            <a:off x="214282" y="1071580"/>
            <a:ext cx="8786842" cy="4929188"/>
          </a:xfrm>
        </p:spPr>
        <p:txBody>
          <a:bodyPr/>
          <a:lstStyle/>
          <a:p>
            <a:pPr>
              <a:spcAft>
                <a:spcPts val="1200"/>
              </a:spcAft>
              <a:buNone/>
              <a:defRPr/>
            </a:pPr>
            <a:r>
              <a:rPr lang="en-US" sz="2400" dirty="0" smtClean="0">
                <a:effectLst>
                  <a:outerShdw blurRad="38100" dist="38100" dir="2700000" algn="tl">
                    <a:srgbClr val="000000">
                      <a:alpha val="43137"/>
                    </a:srgbClr>
                  </a:outerShdw>
                </a:effectLst>
                <a:latin typeface="Arial Black" pitchFamily="34" charset="0"/>
              </a:rPr>
              <a:t>   </a:t>
            </a:r>
            <a:r>
              <a:rPr lang="el-GR" sz="2400" dirty="0" smtClean="0">
                <a:effectLst>
                  <a:outerShdw blurRad="38100" dist="38100" dir="2700000" algn="tl">
                    <a:srgbClr val="000000">
                      <a:alpha val="43137"/>
                    </a:srgbClr>
                  </a:outerShdw>
                </a:effectLst>
                <a:latin typeface="Arial Black" pitchFamily="34" charset="0"/>
              </a:rPr>
              <a:t>Τι ζητούν οι </a:t>
            </a:r>
            <a:r>
              <a:rPr lang="en-US" sz="2400" dirty="0" smtClean="0">
                <a:effectLst>
                  <a:outerShdw blurRad="38100" dist="38100" dir="2700000" algn="tl">
                    <a:srgbClr val="000000">
                      <a:alpha val="43137"/>
                    </a:srgbClr>
                  </a:outerShdw>
                </a:effectLst>
                <a:latin typeface="Arial Black" pitchFamily="34" charset="0"/>
              </a:rPr>
              <a:t>mentees</a:t>
            </a:r>
            <a:r>
              <a:rPr lang="el-GR" sz="2400" dirty="0" smtClean="0">
                <a:effectLst>
                  <a:outerShdw blurRad="38100" dist="38100" dir="2700000" algn="tl">
                    <a:srgbClr val="000000">
                      <a:alpha val="43137"/>
                    </a:srgbClr>
                  </a:outerShdw>
                </a:effectLst>
                <a:latin typeface="Arial Black" pitchFamily="34" charset="0"/>
              </a:rPr>
              <a:t>:</a:t>
            </a:r>
          </a:p>
          <a:p>
            <a:pPr>
              <a:spcAft>
                <a:spcPts val="1200"/>
              </a:spcAft>
              <a:buNone/>
            </a:pPr>
            <a:r>
              <a:rPr lang="el-GR" sz="2000" dirty="0" smtClean="0">
                <a:latin typeface="Arial Black" pitchFamily="34" charset="0"/>
              </a:rPr>
              <a:t>   </a:t>
            </a:r>
            <a:r>
              <a:rPr lang="el-GR" sz="2000" i="1" dirty="0" smtClean="0">
                <a:latin typeface="Arial Black" pitchFamily="34" charset="0"/>
              </a:rPr>
              <a:t>Συνήθως οι </a:t>
            </a:r>
            <a:r>
              <a:rPr lang="en-US" sz="2000" i="1" dirty="0" smtClean="0">
                <a:latin typeface="Arial Black" pitchFamily="34" charset="0"/>
              </a:rPr>
              <a:t>mentees </a:t>
            </a:r>
            <a:r>
              <a:rPr lang="el-GR" sz="2000" i="1" dirty="0" smtClean="0">
                <a:latin typeface="Arial Black" pitchFamily="34" charset="0"/>
              </a:rPr>
              <a:t>ζητούν:</a:t>
            </a:r>
            <a:endParaRPr lang="en-US" sz="2000" i="1" dirty="0" smtClean="0">
              <a:latin typeface="Arial Black" pitchFamily="34" charset="0"/>
            </a:endParaRPr>
          </a:p>
          <a:p>
            <a:pPr>
              <a:lnSpc>
                <a:spcPct val="50000"/>
              </a:lnSpc>
              <a:spcAft>
                <a:spcPts val="1200"/>
              </a:spcAft>
              <a:buNone/>
            </a:pPr>
            <a:r>
              <a:rPr lang="el-GR" sz="2000" dirty="0" smtClean="0">
                <a:latin typeface="Arial Black" pitchFamily="34" charset="0"/>
              </a:rPr>
              <a:t> </a:t>
            </a:r>
            <a:endParaRPr lang="en-US" sz="2000" dirty="0" smtClean="0">
              <a:latin typeface="Arial Black" pitchFamily="34" charset="0"/>
            </a:endParaRPr>
          </a:p>
          <a:p>
            <a:pPr>
              <a:spcAft>
                <a:spcPts val="1200"/>
              </a:spcAft>
              <a:buNone/>
            </a:pPr>
            <a:r>
              <a:rPr lang="en-US" sz="2000" dirty="0" smtClean="0">
                <a:latin typeface="Arial Black" pitchFamily="34" charset="0"/>
              </a:rPr>
              <a:t>   “</a:t>
            </a:r>
            <a:r>
              <a:rPr lang="el-GR" sz="2000" dirty="0" smtClean="0">
                <a:latin typeface="Arial Black" pitchFamily="34" charset="0"/>
              </a:rPr>
              <a:t>Διάγνωση</a:t>
            </a:r>
            <a:r>
              <a:rPr lang="en-US" sz="2000" dirty="0" smtClean="0">
                <a:latin typeface="Arial Black" pitchFamily="34" charset="0"/>
              </a:rPr>
              <a:t>”</a:t>
            </a:r>
            <a:r>
              <a:rPr lang="el-GR" sz="2000" dirty="0" smtClean="0">
                <a:latin typeface="Arial Black" pitchFamily="34" charset="0"/>
              </a:rPr>
              <a:t>, Αξιολόγηση, Κατεύθυνση, Ενθάρρυνση, Υποστήριξη, Επιβεβαίωση</a:t>
            </a:r>
            <a:endParaRPr lang="en-US" sz="2000" dirty="0" smtClean="0">
              <a:latin typeface="Arial Black" pitchFamily="34" charset="0"/>
            </a:endParaRPr>
          </a:p>
          <a:p>
            <a:pPr>
              <a:buNone/>
            </a:pPr>
            <a:r>
              <a:rPr lang="en-US" sz="2000" dirty="0" smtClean="0">
                <a:latin typeface="Arial Black" pitchFamily="34" charset="0"/>
              </a:rPr>
              <a:t>   </a:t>
            </a:r>
            <a:r>
              <a:rPr lang="el-GR" sz="2000" i="1" dirty="0" smtClean="0">
                <a:latin typeface="Arial Black" pitchFamily="34" charset="0"/>
              </a:rPr>
              <a:t>Προκειμένου να αποκτήσουν:</a:t>
            </a:r>
            <a:endParaRPr lang="en-US" sz="2000" i="1" dirty="0" smtClean="0">
              <a:latin typeface="Arial Black" pitchFamily="34" charset="0"/>
            </a:endParaRPr>
          </a:p>
          <a:p>
            <a:pPr>
              <a:buNone/>
            </a:pPr>
            <a:endParaRPr lang="en-US" sz="2000" dirty="0" smtClean="0">
              <a:latin typeface="Arial Black" pitchFamily="34" charset="0"/>
            </a:endParaRPr>
          </a:p>
          <a:p>
            <a:pPr>
              <a:lnSpc>
                <a:spcPct val="50000"/>
              </a:lnSpc>
              <a:spcBef>
                <a:spcPts val="0"/>
              </a:spcBef>
              <a:spcAft>
                <a:spcPts val="1200"/>
              </a:spcAft>
              <a:buNone/>
            </a:pPr>
            <a:r>
              <a:rPr lang="en-US" sz="2000" dirty="0" smtClean="0">
                <a:latin typeface="Arial Black" pitchFamily="34" charset="0"/>
              </a:rPr>
              <a:t>    </a:t>
            </a:r>
          </a:p>
          <a:p>
            <a:pPr>
              <a:spcBef>
                <a:spcPts val="0"/>
              </a:spcBef>
              <a:spcAft>
                <a:spcPts val="1200"/>
              </a:spcAft>
              <a:buNone/>
            </a:pPr>
            <a:r>
              <a:rPr lang="en-US" sz="2000" dirty="0" smtClean="0">
                <a:latin typeface="Arial Black" pitchFamily="34" charset="0"/>
              </a:rPr>
              <a:t>    </a:t>
            </a:r>
            <a:r>
              <a:rPr lang="el-GR" sz="2000" dirty="0" smtClean="0">
                <a:latin typeface="Arial Black" pitchFamily="34" charset="0"/>
              </a:rPr>
              <a:t>Γνώση, Αυτοπεποίθηση, Σιγουριά, και Ενθουσιασμό.</a:t>
            </a:r>
          </a:p>
          <a:p>
            <a:pPr>
              <a:buNone/>
            </a:pPr>
            <a:r>
              <a:rPr lang="el-GR" sz="2000" dirty="0" smtClean="0">
                <a:latin typeface="Arial Black" pitchFamily="34" charset="0"/>
              </a:rPr>
              <a:t>    Εμείς θα πρέπει, και έχουμε κάθε πρόθεση, να τους τα προσφέρουμε όλα αυτά και μάλιστα καλύτερα από οποιονδήποτε άλλο οργανισμό, και βέβαια, εντελώς</a:t>
            </a:r>
            <a:r>
              <a:rPr lang="en-US" sz="2000" dirty="0" smtClean="0">
                <a:latin typeface="Arial Black" pitchFamily="34" charset="0"/>
              </a:rPr>
              <a:t> </a:t>
            </a:r>
            <a:r>
              <a:rPr lang="el-GR" sz="2000" dirty="0" smtClean="0">
                <a:latin typeface="Arial Black" pitchFamily="34" charset="0"/>
              </a:rPr>
              <a:t>δωρεάν. </a:t>
            </a:r>
            <a:endParaRPr lang="el-GR" sz="2000" dirty="0"/>
          </a:p>
        </p:txBody>
      </p:sp>
      <p:sp>
        <p:nvSpPr>
          <p:cNvPr id="14" name="13 - Θέση ημερομηνίας"/>
          <p:cNvSpPr>
            <a:spLocks noGrp="1"/>
          </p:cNvSpPr>
          <p:nvPr>
            <p:ph type="dt" sz="quarter" idx="10"/>
          </p:nvPr>
        </p:nvSpPr>
        <p:spPr/>
        <p:txBody>
          <a:bodyPr/>
          <a:lstStyle/>
          <a:p>
            <a:pPr>
              <a:defRPr/>
            </a:pPr>
            <a:fld id="{7A59E1C2-7E1E-4D26-A818-0456DC67846B}" type="datetime1">
              <a:rPr lang="el-GR" smtClean="0"/>
              <a:pPr>
                <a:defRPr/>
              </a:pPr>
              <a:t>5/3/2015</a:t>
            </a:fld>
            <a:endParaRPr lang="el-GR"/>
          </a:p>
        </p:txBody>
      </p:sp>
      <p:sp>
        <p:nvSpPr>
          <p:cNvPr id="15" name="14 - Θέση αριθμού διαφάνειας"/>
          <p:cNvSpPr>
            <a:spLocks noGrp="1"/>
          </p:cNvSpPr>
          <p:nvPr>
            <p:ph type="sldNum" sz="quarter" idx="12"/>
          </p:nvPr>
        </p:nvSpPr>
        <p:spPr/>
        <p:txBody>
          <a:bodyPr/>
          <a:lstStyle/>
          <a:p>
            <a:pPr>
              <a:defRPr/>
            </a:pPr>
            <a:fld id="{032B78AB-0A40-4291-9EE7-AEC997C0B841}" type="slidenum">
              <a:rPr lang="el-GR" smtClean="0"/>
              <a:pPr>
                <a:defRPr/>
              </a:pPr>
              <a:t>6</a:t>
            </a:fld>
            <a:endParaRPr lang="el-GR"/>
          </a:p>
        </p:txBody>
      </p:sp>
      <p:sp>
        <p:nvSpPr>
          <p:cNvPr id="8" name="Pentagon 7"/>
          <p:cNvSpPr/>
          <p:nvPr/>
        </p:nvSpPr>
        <p:spPr>
          <a:xfrm rot="5400000">
            <a:off x="3036083" y="1893083"/>
            <a:ext cx="357190" cy="857256"/>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Pentagon 9"/>
          <p:cNvSpPr/>
          <p:nvPr/>
        </p:nvSpPr>
        <p:spPr>
          <a:xfrm rot="5400000">
            <a:off x="3036083" y="3607595"/>
            <a:ext cx="357190" cy="857256"/>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123"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sp>
        <p:nvSpPr>
          <p:cNvPr id="5124" name="1 - Τίτλος"/>
          <p:cNvSpPr txBox="1">
            <a:spLocks/>
          </p:cNvSpPr>
          <p:nvPr/>
        </p:nvSpPr>
        <p:spPr bwMode="auto">
          <a:xfrm>
            <a:off x="3347864" y="116632"/>
            <a:ext cx="5324475" cy="1008112"/>
          </a:xfrm>
          <a:prstGeom prst="rect">
            <a:avLst/>
          </a:prstGeom>
          <a:noFill/>
          <a:ln w="9525">
            <a:noFill/>
            <a:miter lim="800000"/>
            <a:headEnd/>
            <a:tailEnd/>
          </a:ln>
        </p:spPr>
        <p:txBody>
          <a:bodyPr anchor="ct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altLang="el-GR" sz="2000" b="1" dirty="0">
              <a:solidFill>
                <a:srgbClr val="AC0000"/>
              </a:solidFill>
              <a:latin typeface="Arial Black" pitchFamily="34" charset="0"/>
            </a:endParaRPr>
          </a:p>
        </p:txBody>
      </p:sp>
      <p:sp>
        <p:nvSpPr>
          <p:cNvPr id="25" name="24 - Θέση περιεχομένου"/>
          <p:cNvSpPr>
            <a:spLocks noGrp="1"/>
          </p:cNvSpPr>
          <p:nvPr>
            <p:ph idx="1"/>
          </p:nvPr>
        </p:nvSpPr>
        <p:spPr>
          <a:xfrm>
            <a:off x="457200" y="982661"/>
            <a:ext cx="8229600" cy="5089545"/>
          </a:xfrm>
        </p:spPr>
        <p:txBody>
          <a:bodyPr/>
          <a:lstStyle/>
          <a:p>
            <a:pPr>
              <a:buNone/>
              <a:defRPr/>
            </a:pPr>
            <a:endParaRPr lang="en-US" sz="2400" dirty="0" smtClean="0">
              <a:effectLst>
                <a:outerShdw blurRad="38100" dist="38100" dir="2700000" algn="tl">
                  <a:srgbClr val="000000">
                    <a:alpha val="43137"/>
                  </a:srgbClr>
                </a:outerShdw>
              </a:effectLst>
              <a:latin typeface="Arial Black" pitchFamily="34" charset="0"/>
            </a:endParaRPr>
          </a:p>
          <a:p>
            <a:pPr>
              <a:spcAft>
                <a:spcPts val="1200"/>
              </a:spcAft>
              <a:buNone/>
              <a:defRPr/>
            </a:pPr>
            <a:r>
              <a:rPr lang="el-GR" sz="2400" dirty="0" smtClean="0">
                <a:effectLst>
                  <a:outerShdw blurRad="38100" dist="38100" dir="2700000" algn="tl">
                    <a:srgbClr val="000000">
                      <a:alpha val="43137"/>
                    </a:srgbClr>
                  </a:outerShdw>
                </a:effectLst>
                <a:latin typeface="Arial Black" pitchFamily="34" charset="0"/>
              </a:rPr>
              <a:t>   Πως θα επιτευχθεί αυτό :</a:t>
            </a:r>
          </a:p>
          <a:p>
            <a:pPr>
              <a:spcAft>
                <a:spcPts val="1200"/>
              </a:spcAft>
              <a:buNone/>
            </a:pPr>
            <a:r>
              <a:rPr lang="el-GR" sz="2000" dirty="0" smtClean="0">
                <a:latin typeface="Arial Black" pitchFamily="34" charset="0"/>
              </a:rPr>
              <a:t>    Για να προσφέρουμε όμως το καλύτερο δυνατόν «προϊόν», δεν αρκεί η καλή μας πρόθεση, πρέπει να εκμεταλλευτούμε στο έπακρο τα …ανταγωνιστικά μας πλεονεκτήματα που είναι</a:t>
            </a:r>
            <a:r>
              <a:rPr lang="en-US" sz="2000" dirty="0" smtClean="0">
                <a:latin typeface="Arial Black" pitchFamily="34" charset="0"/>
              </a:rPr>
              <a:t>:</a:t>
            </a:r>
            <a:r>
              <a:rPr lang="el-GR" sz="2000" dirty="0" smtClean="0">
                <a:latin typeface="Arial Black" pitchFamily="34" charset="0"/>
              </a:rPr>
              <a:t> </a:t>
            </a:r>
          </a:p>
          <a:p>
            <a:pPr>
              <a:spcAft>
                <a:spcPts val="1200"/>
              </a:spcAft>
            </a:pPr>
            <a:r>
              <a:rPr lang="en-US" sz="2000" dirty="0" smtClean="0">
                <a:latin typeface="Arial Black" pitchFamily="34" charset="0"/>
              </a:rPr>
              <a:t>    H </a:t>
            </a:r>
            <a:r>
              <a:rPr lang="el-GR" sz="2000" dirty="0" smtClean="0">
                <a:latin typeface="Arial Black" pitchFamily="34" charset="0"/>
              </a:rPr>
              <a:t>καταξιωμένη πορεία μας </a:t>
            </a:r>
            <a:endParaRPr lang="en-US" sz="2000" dirty="0" smtClean="0">
              <a:latin typeface="Arial Black" pitchFamily="34" charset="0"/>
            </a:endParaRPr>
          </a:p>
          <a:p>
            <a:pPr>
              <a:spcAft>
                <a:spcPts val="1200"/>
              </a:spcAft>
            </a:pPr>
            <a:r>
              <a:rPr lang="en-US" sz="2000" dirty="0" smtClean="0">
                <a:latin typeface="Arial Black" pitchFamily="34" charset="0"/>
              </a:rPr>
              <a:t>    H</a:t>
            </a:r>
            <a:r>
              <a:rPr lang="el-GR" sz="2000" dirty="0" smtClean="0">
                <a:latin typeface="Arial Black" pitchFamily="34" charset="0"/>
              </a:rPr>
              <a:t> διάθεση για εθελοντική προσφορά </a:t>
            </a:r>
            <a:endParaRPr lang="en-US" sz="2000" dirty="0" smtClean="0">
              <a:latin typeface="Arial Black" pitchFamily="34" charset="0"/>
            </a:endParaRPr>
          </a:p>
          <a:p>
            <a:pPr>
              <a:spcAft>
                <a:spcPts val="1200"/>
              </a:spcAft>
            </a:pPr>
            <a:r>
              <a:rPr lang="en-US" sz="2000" dirty="0" smtClean="0">
                <a:latin typeface="Arial Black" pitchFamily="34" charset="0"/>
              </a:rPr>
              <a:t>    H</a:t>
            </a:r>
            <a:r>
              <a:rPr lang="el-GR" sz="2000" dirty="0" smtClean="0">
                <a:latin typeface="Arial Black" pitchFamily="34" charset="0"/>
              </a:rPr>
              <a:t> ατομική και κυρίως</a:t>
            </a:r>
            <a:r>
              <a:rPr lang="en-US" sz="2000" dirty="0" smtClean="0">
                <a:latin typeface="Arial Black" pitchFamily="34" charset="0"/>
              </a:rPr>
              <a:t>,</a:t>
            </a:r>
            <a:r>
              <a:rPr lang="el-GR" sz="2000" dirty="0" smtClean="0">
                <a:latin typeface="Arial Black" pitchFamily="34" charset="0"/>
              </a:rPr>
              <a:t> η «συλλογική» γνώση </a:t>
            </a:r>
            <a:endParaRPr lang="en-US" sz="2000" dirty="0" smtClean="0">
              <a:latin typeface="Arial Black" pitchFamily="34" charset="0"/>
            </a:endParaRPr>
          </a:p>
          <a:p>
            <a:pPr>
              <a:spcAft>
                <a:spcPts val="1200"/>
              </a:spcAft>
            </a:pPr>
            <a:r>
              <a:rPr lang="en-US" sz="2000" dirty="0" smtClean="0">
                <a:latin typeface="Arial Black" pitchFamily="34" charset="0"/>
              </a:rPr>
              <a:t>    H</a:t>
            </a:r>
            <a:r>
              <a:rPr lang="el-GR" sz="2000" dirty="0" smtClean="0">
                <a:latin typeface="Arial Black" pitchFamily="34" charset="0"/>
              </a:rPr>
              <a:t> εμπειρία μας, στην οποία μπορεί να έχει πρόσβαση </a:t>
            </a:r>
            <a:r>
              <a:rPr lang="en-US" sz="2000" dirty="0" smtClean="0">
                <a:latin typeface="Arial Black" pitchFamily="34" charset="0"/>
              </a:rPr>
              <a:t>              </a:t>
            </a:r>
          </a:p>
          <a:p>
            <a:pPr>
              <a:lnSpc>
                <a:spcPct val="30000"/>
              </a:lnSpc>
              <a:spcAft>
                <a:spcPts val="1200"/>
              </a:spcAft>
              <a:buNone/>
            </a:pPr>
            <a:r>
              <a:rPr lang="en-US" sz="2000" dirty="0" smtClean="0">
                <a:latin typeface="Arial Black" pitchFamily="34" charset="0"/>
              </a:rPr>
              <a:t>        </a:t>
            </a:r>
            <a:r>
              <a:rPr lang="el-GR" sz="2000" dirty="0" smtClean="0">
                <a:latin typeface="Arial Black" pitchFamily="34" charset="0"/>
              </a:rPr>
              <a:t>κάθε νέος επιχειρηματίας.</a:t>
            </a:r>
            <a:endParaRPr lang="el-GR" sz="2000" dirty="0"/>
          </a:p>
        </p:txBody>
      </p:sp>
      <p:sp>
        <p:nvSpPr>
          <p:cNvPr id="14" name="13 - Θέση ημερομηνίας"/>
          <p:cNvSpPr>
            <a:spLocks noGrp="1"/>
          </p:cNvSpPr>
          <p:nvPr>
            <p:ph type="dt" sz="quarter" idx="10"/>
          </p:nvPr>
        </p:nvSpPr>
        <p:spPr/>
        <p:txBody>
          <a:bodyPr/>
          <a:lstStyle/>
          <a:p>
            <a:pPr>
              <a:defRPr/>
            </a:pPr>
            <a:fld id="{7A59E1C2-7E1E-4D26-A818-0456DC67846B}" type="datetime1">
              <a:rPr lang="el-GR" smtClean="0"/>
              <a:pPr>
                <a:defRPr/>
              </a:pPr>
              <a:t>5/3/2015</a:t>
            </a:fld>
            <a:endParaRPr lang="el-GR"/>
          </a:p>
        </p:txBody>
      </p:sp>
      <p:sp>
        <p:nvSpPr>
          <p:cNvPr id="15" name="14 - Θέση αριθμού διαφάνειας"/>
          <p:cNvSpPr>
            <a:spLocks noGrp="1"/>
          </p:cNvSpPr>
          <p:nvPr>
            <p:ph type="sldNum" sz="quarter" idx="12"/>
          </p:nvPr>
        </p:nvSpPr>
        <p:spPr/>
        <p:txBody>
          <a:bodyPr/>
          <a:lstStyle/>
          <a:p>
            <a:pPr>
              <a:defRPr/>
            </a:pPr>
            <a:fld id="{032B78AB-0A40-4291-9EE7-AEC997C0B841}" type="slidenum">
              <a:rPr lang="el-GR" smtClean="0"/>
              <a:pPr>
                <a:defRPr/>
              </a:pPr>
              <a:t>7</a:t>
            </a:fld>
            <a:endParaRPr lang="el-G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123" name="Picture 2"/>
          <p:cNvPicPr>
            <a:picLocks noChangeAspect="1" noChangeArrowheads="1"/>
          </p:cNvPicPr>
          <p:nvPr/>
        </p:nvPicPr>
        <p:blipFill>
          <a:blip r:embed="rId2" cstate="print"/>
          <a:srcRect/>
          <a:stretch>
            <a:fillRect/>
          </a:stretch>
        </p:blipFill>
        <p:spPr bwMode="auto">
          <a:xfrm>
            <a:off x="395288" y="333375"/>
            <a:ext cx="1989137" cy="479425"/>
          </a:xfrm>
          <a:prstGeom prst="rect">
            <a:avLst/>
          </a:prstGeom>
          <a:noFill/>
          <a:ln w="9525">
            <a:noFill/>
            <a:miter lim="800000"/>
            <a:headEnd/>
            <a:tailEnd/>
          </a:ln>
        </p:spPr>
      </p:pic>
      <p:sp>
        <p:nvSpPr>
          <p:cNvPr id="5124" name="1 - Τίτλος"/>
          <p:cNvSpPr txBox="1">
            <a:spLocks/>
          </p:cNvSpPr>
          <p:nvPr/>
        </p:nvSpPr>
        <p:spPr bwMode="auto">
          <a:xfrm>
            <a:off x="3347864" y="116632"/>
            <a:ext cx="5324475" cy="1008112"/>
          </a:xfrm>
          <a:prstGeom prst="rect">
            <a:avLst/>
          </a:prstGeom>
          <a:noFill/>
          <a:ln w="9525">
            <a:noFill/>
            <a:miter lim="800000"/>
            <a:headEnd/>
            <a:tailEnd/>
          </a:ln>
        </p:spPr>
        <p:txBody>
          <a:bodyPr anchor="ctr"/>
          <a:lstStyle/>
          <a:p>
            <a:pPr algn="r"/>
            <a:r>
              <a:rPr lang="en-US" altLang="el-GR" sz="2000" b="1" dirty="0" smtClean="0">
                <a:solidFill>
                  <a:srgbClr val="AC0000"/>
                </a:solidFill>
                <a:latin typeface="Arial Black" pitchFamily="34" charset="0"/>
              </a:rPr>
              <a:t>One to One</a:t>
            </a:r>
            <a:r>
              <a:rPr lang="el-GR" altLang="el-GR" sz="2000" b="1" dirty="0" smtClean="0">
                <a:solidFill>
                  <a:srgbClr val="AC0000"/>
                </a:solidFill>
                <a:latin typeface="Arial Black" pitchFamily="34" charset="0"/>
              </a:rPr>
              <a:t> </a:t>
            </a:r>
            <a:r>
              <a:rPr lang="en-US" altLang="el-GR" sz="2000" b="1" dirty="0" smtClean="0">
                <a:solidFill>
                  <a:srgbClr val="AC0000"/>
                </a:solidFill>
                <a:latin typeface="Arial Black" pitchFamily="34" charset="0"/>
              </a:rPr>
              <a:t>Mentoring</a:t>
            </a:r>
            <a:endParaRPr lang="el-GR" altLang="el-GR" sz="2000" b="1" dirty="0">
              <a:solidFill>
                <a:srgbClr val="AC0000"/>
              </a:solidFill>
              <a:latin typeface="Arial Black" pitchFamily="34" charset="0"/>
            </a:endParaRPr>
          </a:p>
        </p:txBody>
      </p:sp>
      <p:sp>
        <p:nvSpPr>
          <p:cNvPr id="25" name="24 - Θέση περιεχομένου"/>
          <p:cNvSpPr>
            <a:spLocks noGrp="1"/>
          </p:cNvSpPr>
          <p:nvPr>
            <p:ph idx="1"/>
          </p:nvPr>
        </p:nvSpPr>
        <p:spPr>
          <a:xfrm>
            <a:off x="457200" y="1142984"/>
            <a:ext cx="8229600" cy="5214974"/>
          </a:xfrm>
        </p:spPr>
        <p:txBody>
          <a:bodyPr/>
          <a:lstStyle/>
          <a:p>
            <a:pPr>
              <a:spcAft>
                <a:spcPts val="1200"/>
              </a:spcAft>
              <a:buNone/>
              <a:defRPr/>
            </a:pPr>
            <a:r>
              <a:rPr lang="el-GR" sz="2400" dirty="0" smtClean="0">
                <a:effectLst>
                  <a:outerShdw blurRad="38100" dist="38100" dir="2700000" algn="tl">
                    <a:srgbClr val="000000">
                      <a:alpha val="43137"/>
                    </a:srgbClr>
                  </a:outerShdw>
                </a:effectLst>
                <a:latin typeface="Arial Black" pitchFamily="34" charset="0"/>
              </a:rPr>
              <a:t>   Τι πρέπει να αλλάξει:</a:t>
            </a:r>
          </a:p>
          <a:p>
            <a:pPr>
              <a:spcAft>
                <a:spcPts val="1200"/>
              </a:spcAft>
              <a:buNone/>
              <a:defRPr/>
            </a:pPr>
            <a:r>
              <a:rPr lang="el-GR" sz="2000" dirty="0" smtClean="0">
                <a:latin typeface="Arial Black" pitchFamily="34" charset="0"/>
              </a:rPr>
              <a:t>   </a:t>
            </a:r>
            <a:r>
              <a:rPr lang="en-US" sz="2000" dirty="0" smtClean="0">
                <a:latin typeface="Arial Black" pitchFamily="34" charset="0"/>
              </a:rPr>
              <a:t> </a:t>
            </a:r>
            <a:r>
              <a:rPr lang="el-GR" sz="2000" dirty="0" smtClean="0">
                <a:latin typeface="Arial Black" pitchFamily="34" charset="0"/>
              </a:rPr>
              <a:t>Το προϊόν </a:t>
            </a:r>
            <a:r>
              <a:rPr lang="en-US" sz="2000" dirty="0" smtClean="0">
                <a:latin typeface="Arial Black" pitchFamily="34" charset="0"/>
              </a:rPr>
              <a:t>mentoring </a:t>
            </a:r>
            <a:r>
              <a:rPr lang="el-GR" sz="2000" dirty="0" smtClean="0">
                <a:latin typeface="Arial Black" pitchFamily="34" charset="0"/>
              </a:rPr>
              <a:t>του ΚΕΜΕΛ έχει αναβαθμιστεί με τον Ερμή</a:t>
            </a:r>
            <a:r>
              <a:rPr lang="en-US" sz="2000" dirty="0" smtClean="0">
                <a:latin typeface="Arial Black" pitchFamily="34" charset="0"/>
              </a:rPr>
              <a:t> </a:t>
            </a:r>
            <a:r>
              <a:rPr lang="el-GR" sz="2000" dirty="0" smtClean="0">
                <a:latin typeface="Arial Black" pitchFamily="34" charset="0"/>
              </a:rPr>
              <a:t>….απέκτησε: </a:t>
            </a:r>
            <a:endParaRPr lang="en-US" sz="2000" dirty="0" smtClean="0">
              <a:latin typeface="Arial Black" pitchFamily="34" charset="0"/>
            </a:endParaRPr>
          </a:p>
          <a:p>
            <a:pPr marL="457200" indent="-457200">
              <a:lnSpc>
                <a:spcPct val="80000"/>
              </a:lnSpc>
              <a:spcAft>
                <a:spcPts val="1200"/>
              </a:spcAft>
              <a:buFont typeface="+mj-lt"/>
              <a:buAutoNum type="arabicPeriod"/>
              <a:defRPr/>
            </a:pPr>
            <a:r>
              <a:rPr lang="el-GR" sz="2000" dirty="0" smtClean="0">
                <a:latin typeface="Arial Black" pitchFamily="34" charset="0"/>
              </a:rPr>
              <a:t>Διαδικασίες, μηχανισμό διαλογής αιτημάτων και ανάθεσης</a:t>
            </a:r>
            <a:endParaRPr lang="en-US" sz="2000" dirty="0" smtClean="0">
              <a:latin typeface="Arial Black" pitchFamily="34" charset="0"/>
            </a:endParaRPr>
          </a:p>
          <a:p>
            <a:pPr marL="457200" indent="-457200">
              <a:lnSpc>
                <a:spcPct val="80000"/>
              </a:lnSpc>
              <a:spcAft>
                <a:spcPts val="1200"/>
              </a:spcAft>
              <a:buFont typeface="+mj-lt"/>
              <a:buAutoNum type="arabicPeriod"/>
              <a:defRPr/>
            </a:pPr>
            <a:r>
              <a:rPr lang="el-GR" sz="2000" dirty="0" smtClean="0">
                <a:latin typeface="Arial Black" pitchFamily="34" charset="0"/>
              </a:rPr>
              <a:t>Ερωτηματολόγιο/</a:t>
            </a:r>
            <a:r>
              <a:rPr lang="en-US" sz="2000" dirty="0" smtClean="0">
                <a:latin typeface="Arial Black" pitchFamily="34" charset="0"/>
              </a:rPr>
              <a:t>brief, </a:t>
            </a:r>
          </a:p>
          <a:p>
            <a:pPr marL="457200" indent="-457200">
              <a:lnSpc>
                <a:spcPct val="80000"/>
              </a:lnSpc>
              <a:spcAft>
                <a:spcPts val="1200"/>
              </a:spcAft>
              <a:buFont typeface="+mj-lt"/>
              <a:buAutoNum type="arabicPeriod"/>
              <a:defRPr/>
            </a:pPr>
            <a:r>
              <a:rPr lang="el-GR" sz="2000" dirty="0" smtClean="0">
                <a:latin typeface="Arial Black" pitchFamily="34" charset="0"/>
              </a:rPr>
              <a:t>Πρωτοποριακά εργαλεία επιχειρηματικότητας, </a:t>
            </a:r>
            <a:endParaRPr lang="en-US" sz="2000" dirty="0" smtClean="0">
              <a:latin typeface="Arial Black" pitchFamily="34" charset="0"/>
            </a:endParaRPr>
          </a:p>
          <a:p>
            <a:pPr marL="457200" indent="-457200">
              <a:lnSpc>
                <a:spcPct val="80000"/>
              </a:lnSpc>
              <a:spcAft>
                <a:spcPts val="1200"/>
              </a:spcAft>
              <a:buFont typeface="+mj-lt"/>
              <a:buAutoNum type="arabicPeriod"/>
              <a:defRPr/>
            </a:pPr>
            <a:r>
              <a:rPr lang="el-GR" sz="2000" dirty="0" smtClean="0">
                <a:latin typeface="Arial Black" pitchFamily="34" charset="0"/>
              </a:rPr>
              <a:t>Δυνατό υποστηρικτικό </a:t>
            </a:r>
            <a:r>
              <a:rPr lang="en-US" sz="2000" dirty="0" smtClean="0">
                <a:latin typeface="Arial Black" pitchFamily="34" charset="0"/>
              </a:rPr>
              <a:t>site </a:t>
            </a:r>
            <a:r>
              <a:rPr lang="el-GR" sz="2000" dirty="0" smtClean="0">
                <a:latin typeface="Arial Black" pitchFamily="34" charset="0"/>
              </a:rPr>
              <a:t>και λειτουργική εφαρμογή. </a:t>
            </a:r>
            <a:endParaRPr lang="en-US" sz="2000" dirty="0" smtClean="0">
              <a:latin typeface="Arial Black" pitchFamily="34" charset="0"/>
            </a:endParaRPr>
          </a:p>
          <a:p>
            <a:pPr marL="457200" indent="-457200">
              <a:spcAft>
                <a:spcPts val="1200"/>
              </a:spcAft>
              <a:buNone/>
              <a:defRPr/>
            </a:pPr>
            <a:r>
              <a:rPr lang="en-US" sz="2000" dirty="0" smtClean="0">
                <a:latin typeface="Arial Black" pitchFamily="34" charset="0"/>
              </a:rPr>
              <a:t>     </a:t>
            </a:r>
            <a:r>
              <a:rPr lang="el-GR" sz="2000" dirty="0" smtClean="0">
                <a:latin typeface="Arial Black" pitchFamily="34" charset="0"/>
              </a:rPr>
              <a:t>Για να γίνει το προϊόν μας ακόμη καλύτερο πρέπει ΟΛΟΙ να συμμετέχουμε, να εντοπίσουμε τις βέλτιστες πρακτικές και διαδικασίες, να τις υιοθετήσουμε και να διαφοροποιήσουμε τις υπηρεσίες μας ανά είδος «πελάτη», κάτι που ήδη απασχολεί την ομάδα Ερμής.</a:t>
            </a:r>
          </a:p>
          <a:p>
            <a:pPr>
              <a:spcAft>
                <a:spcPts val="1200"/>
              </a:spcAft>
              <a:buNone/>
              <a:defRPr/>
            </a:pPr>
            <a:endParaRPr lang="el-GR" sz="2000" dirty="0" smtClean="0">
              <a:latin typeface="Arial Black" pitchFamily="34" charset="0"/>
            </a:endParaRPr>
          </a:p>
        </p:txBody>
      </p:sp>
      <p:sp>
        <p:nvSpPr>
          <p:cNvPr id="14" name="13 - Θέση ημερομηνίας"/>
          <p:cNvSpPr>
            <a:spLocks noGrp="1"/>
          </p:cNvSpPr>
          <p:nvPr>
            <p:ph type="dt" sz="quarter" idx="10"/>
          </p:nvPr>
        </p:nvSpPr>
        <p:spPr/>
        <p:txBody>
          <a:bodyPr/>
          <a:lstStyle/>
          <a:p>
            <a:pPr>
              <a:defRPr/>
            </a:pPr>
            <a:fld id="{7A59E1C2-7E1E-4D26-A818-0456DC67846B}" type="datetime1">
              <a:rPr lang="el-GR" smtClean="0"/>
              <a:pPr>
                <a:defRPr/>
              </a:pPr>
              <a:t>5/3/2015</a:t>
            </a:fld>
            <a:endParaRPr lang="el-GR"/>
          </a:p>
        </p:txBody>
      </p:sp>
      <p:sp>
        <p:nvSpPr>
          <p:cNvPr id="15" name="14 - Θέση αριθμού διαφάνειας"/>
          <p:cNvSpPr>
            <a:spLocks noGrp="1"/>
          </p:cNvSpPr>
          <p:nvPr>
            <p:ph type="sldNum" sz="quarter" idx="12"/>
          </p:nvPr>
        </p:nvSpPr>
        <p:spPr/>
        <p:txBody>
          <a:bodyPr/>
          <a:lstStyle/>
          <a:p>
            <a:pPr>
              <a:defRPr/>
            </a:pPr>
            <a:fld id="{032B78AB-0A40-4291-9EE7-AEC997C0B841}" type="slidenum">
              <a:rPr lang="el-GR" smtClean="0"/>
              <a:pPr>
                <a:defRPr/>
              </a:pPr>
              <a:t>8</a:t>
            </a:fld>
            <a:endParaRPr lang="el-GR"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251520" y="260648"/>
            <a:ext cx="8712968" cy="1143000"/>
          </a:xfrm>
        </p:spPr>
        <p:txBody>
          <a:bodyPr/>
          <a:lstStyle/>
          <a:p>
            <a:pPr algn="r"/>
            <a:r>
              <a:rPr lang="en-US" altLang="el-GR" sz="2000" b="1" dirty="0" smtClean="0">
                <a:solidFill>
                  <a:srgbClr val="AC0000"/>
                </a:solidFill>
                <a:latin typeface="Arial Black" pitchFamily="34" charset="0"/>
              </a:rPr>
              <a:t>One to One Mentoring</a:t>
            </a:r>
            <a:endParaRPr lang="el-GR" sz="2000" dirty="0" smtClean="0"/>
          </a:p>
        </p:txBody>
      </p:sp>
      <p:sp>
        <p:nvSpPr>
          <p:cNvPr id="8195" name="2 - Θέση περιεχομένου"/>
          <p:cNvSpPr>
            <a:spLocks noGrp="1"/>
          </p:cNvSpPr>
          <p:nvPr>
            <p:ph idx="1"/>
          </p:nvPr>
        </p:nvSpPr>
        <p:spPr>
          <a:xfrm>
            <a:off x="457200" y="1046177"/>
            <a:ext cx="8229600" cy="4525963"/>
          </a:xfrm>
        </p:spPr>
        <p:txBody>
          <a:bodyPr/>
          <a:lstStyle/>
          <a:p>
            <a:pPr>
              <a:buFont typeface="Arial" charset="0"/>
              <a:buNone/>
            </a:pPr>
            <a:endParaRPr lang="el-GR" sz="1800" dirty="0" smtClean="0">
              <a:latin typeface="Arial Black" pitchFamily="34" charset="0"/>
            </a:endParaRPr>
          </a:p>
          <a:p>
            <a:pPr>
              <a:spcAft>
                <a:spcPts val="1200"/>
              </a:spcAft>
              <a:buFont typeface="Arial" charset="0"/>
              <a:buNone/>
            </a:pPr>
            <a:r>
              <a:rPr lang="el-GR" sz="1800" dirty="0" smtClean="0">
                <a:latin typeface="Arial Black" pitchFamily="34" charset="0"/>
              </a:rPr>
              <a:t>    </a:t>
            </a:r>
            <a:r>
              <a:rPr lang="el-GR" sz="2400" dirty="0" smtClean="0">
                <a:effectLst>
                  <a:outerShdw blurRad="38100" dist="38100" dir="2700000" algn="tl">
                    <a:srgbClr val="000000">
                      <a:alpha val="43137"/>
                    </a:srgbClr>
                  </a:outerShdw>
                </a:effectLst>
                <a:latin typeface="Arial Black" pitchFamily="34" charset="0"/>
              </a:rPr>
              <a:t>Το ξεκίνημα της διαπροσωπικής σχέσης</a:t>
            </a:r>
            <a:endParaRPr lang="el-GR" sz="1800" dirty="0" smtClean="0">
              <a:effectLst>
                <a:outerShdw blurRad="38100" dist="38100" dir="2700000" algn="tl">
                  <a:srgbClr val="000000">
                    <a:alpha val="43137"/>
                  </a:srgbClr>
                </a:outerShdw>
              </a:effectLst>
              <a:latin typeface="Arial Black" pitchFamily="34" charset="0"/>
            </a:endParaRPr>
          </a:p>
          <a:p>
            <a:pPr>
              <a:buFont typeface="Arial" charset="0"/>
              <a:buNone/>
            </a:pPr>
            <a:r>
              <a:rPr lang="el-GR" sz="2000" dirty="0" smtClean="0">
                <a:latin typeface="Arial Black" pitchFamily="34" charset="0"/>
              </a:rPr>
              <a:t>    Η πρώτη συνάντηση αποτελεί</a:t>
            </a:r>
            <a:r>
              <a:rPr lang="en-US" sz="2000" dirty="0" smtClean="0">
                <a:latin typeface="Arial Black" pitchFamily="34" charset="0"/>
              </a:rPr>
              <a:t> </a:t>
            </a:r>
            <a:r>
              <a:rPr lang="el-GR" sz="2000" dirty="0" smtClean="0">
                <a:latin typeface="Arial Black" pitchFamily="34" charset="0"/>
              </a:rPr>
              <a:t>κομβικό σημείο του </a:t>
            </a:r>
            <a:r>
              <a:rPr lang="en-US" sz="2000" dirty="0" smtClean="0">
                <a:latin typeface="Arial Black" pitchFamily="34" charset="0"/>
              </a:rPr>
              <a:t>mentoring</a:t>
            </a:r>
            <a:r>
              <a:rPr lang="el-GR" sz="2000" dirty="0" smtClean="0">
                <a:latin typeface="Arial Black" pitchFamily="34" charset="0"/>
              </a:rPr>
              <a:t> γιατί</a:t>
            </a:r>
            <a:r>
              <a:rPr lang="en-US" sz="2000" dirty="0" smtClean="0">
                <a:latin typeface="Arial Black" pitchFamily="34" charset="0"/>
              </a:rPr>
              <a:t> </a:t>
            </a:r>
            <a:r>
              <a:rPr lang="el-GR" sz="2000" dirty="0" smtClean="0">
                <a:latin typeface="Arial Black" pitchFamily="34" charset="0"/>
              </a:rPr>
              <a:t> κατά την διάρκεια της πρέπει να γίνουν</a:t>
            </a:r>
            <a:r>
              <a:rPr lang="en-US" sz="2000" dirty="0" smtClean="0">
                <a:latin typeface="Arial Black" pitchFamily="34" charset="0"/>
              </a:rPr>
              <a:t>:</a:t>
            </a:r>
          </a:p>
          <a:p>
            <a:pPr>
              <a:lnSpc>
                <a:spcPct val="50000"/>
              </a:lnSpc>
              <a:buFont typeface="Arial" charset="0"/>
              <a:buNone/>
            </a:pPr>
            <a:endParaRPr lang="en-US" sz="2000" dirty="0" smtClean="0">
              <a:latin typeface="Arial Black" pitchFamily="34" charset="0"/>
            </a:endParaRPr>
          </a:p>
          <a:p>
            <a:pPr marL="457200" indent="-457200">
              <a:lnSpc>
                <a:spcPct val="120000"/>
              </a:lnSpc>
              <a:buFont typeface="+mj-lt"/>
              <a:buAutoNum type="arabicPeriod"/>
            </a:pPr>
            <a:r>
              <a:rPr lang="en-US" sz="2000" dirty="0" smtClean="0">
                <a:latin typeface="Arial Black" pitchFamily="34" charset="0"/>
              </a:rPr>
              <a:t>M</a:t>
            </a:r>
            <a:r>
              <a:rPr lang="el-GR" sz="2000" dirty="0" smtClean="0">
                <a:latin typeface="Arial Black" pitchFamily="34" charset="0"/>
              </a:rPr>
              <a:t>ια πρώτη (και αναμενόμενη) αξιολόγηση της ιδέας</a:t>
            </a:r>
            <a:endParaRPr lang="en-US" sz="2000" dirty="0" smtClean="0">
              <a:latin typeface="Arial Black" pitchFamily="34" charset="0"/>
            </a:endParaRPr>
          </a:p>
          <a:p>
            <a:pPr marL="457200" indent="-457200">
              <a:lnSpc>
                <a:spcPct val="120000"/>
              </a:lnSpc>
              <a:buFont typeface="+mj-lt"/>
              <a:buAutoNum type="arabicPeriod"/>
            </a:pPr>
            <a:r>
              <a:rPr lang="en-US" sz="2000" dirty="0" smtClean="0">
                <a:latin typeface="Arial Black" pitchFamily="34" charset="0"/>
              </a:rPr>
              <a:t>N</a:t>
            </a:r>
            <a:r>
              <a:rPr lang="el-GR" sz="2000" dirty="0" smtClean="0">
                <a:latin typeface="Arial Black" pitchFamily="34" charset="0"/>
              </a:rPr>
              <a:t>α οριοθετηθούν οι όποιες προσδοκίες </a:t>
            </a:r>
            <a:endParaRPr lang="en-US" sz="2000" dirty="0" smtClean="0">
              <a:latin typeface="Arial Black" pitchFamily="34" charset="0"/>
            </a:endParaRPr>
          </a:p>
          <a:p>
            <a:pPr marL="457200" indent="-457200">
              <a:lnSpc>
                <a:spcPct val="120000"/>
              </a:lnSpc>
              <a:buFont typeface="+mj-lt"/>
              <a:buAutoNum type="arabicPeriod"/>
            </a:pPr>
            <a:r>
              <a:rPr lang="en-US" sz="2000" dirty="0" smtClean="0">
                <a:latin typeface="Arial Black" pitchFamily="34" charset="0"/>
              </a:rPr>
              <a:t>N</a:t>
            </a:r>
            <a:r>
              <a:rPr lang="el-GR" sz="2000" dirty="0" smtClean="0">
                <a:latin typeface="Arial Black" pitchFamily="34" charset="0"/>
              </a:rPr>
              <a:t>α δημιουργηθεί σχέση εμπιστοσύνης</a:t>
            </a:r>
            <a:endParaRPr lang="en-US" sz="2000" dirty="0" smtClean="0">
              <a:latin typeface="Arial Black" pitchFamily="34" charset="0"/>
            </a:endParaRPr>
          </a:p>
          <a:p>
            <a:pPr marL="457200" indent="-457200">
              <a:lnSpc>
                <a:spcPct val="120000"/>
              </a:lnSpc>
              <a:buFont typeface="+mj-lt"/>
              <a:buAutoNum type="arabicPeriod"/>
            </a:pPr>
            <a:r>
              <a:rPr lang="en-US" sz="2000" dirty="0" smtClean="0">
                <a:latin typeface="Arial Black" pitchFamily="34" charset="0"/>
              </a:rPr>
              <a:t>N</a:t>
            </a:r>
            <a:r>
              <a:rPr lang="el-GR" sz="2000" dirty="0" smtClean="0">
                <a:latin typeface="Arial Black" pitchFamily="34" charset="0"/>
              </a:rPr>
              <a:t>α τεθούν οι κανόνες του παιχνιδιού </a:t>
            </a:r>
            <a:endParaRPr lang="en-US" sz="2000" dirty="0" smtClean="0">
              <a:latin typeface="Arial Black" pitchFamily="34" charset="0"/>
            </a:endParaRPr>
          </a:p>
          <a:p>
            <a:pPr marL="457200" indent="-457200">
              <a:buFont typeface="+mj-lt"/>
              <a:buAutoNum type="arabicPeriod"/>
            </a:pPr>
            <a:r>
              <a:rPr lang="en-US" sz="2000" dirty="0" smtClean="0">
                <a:latin typeface="Arial Black" pitchFamily="34" charset="0"/>
              </a:rPr>
              <a:t>N</a:t>
            </a:r>
            <a:r>
              <a:rPr lang="el-GR" sz="2000" dirty="0" smtClean="0">
                <a:latin typeface="Arial Black" pitchFamily="34" charset="0"/>
              </a:rPr>
              <a:t>α αποσαφηνιστεί ο «οδικός χάρτης» της συνεργασίας, τα βασικά επιχειρηματικά εργαλεία, οι απαιτήσεις αλλά και οι υποχρεώσεις. </a:t>
            </a:r>
          </a:p>
          <a:p>
            <a:pPr>
              <a:buFont typeface="Arial" charset="0"/>
              <a:buNone/>
            </a:pPr>
            <a:endParaRPr lang="el-GR" sz="2000" dirty="0" smtClean="0">
              <a:latin typeface="Arial Black" pitchFamily="34" charset="0"/>
            </a:endParaRPr>
          </a:p>
          <a:p>
            <a:endParaRPr lang="el-GR" sz="18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894EC0A3-546A-4799-97C6-B81364BC0AF0}" type="datetime1">
              <a:rPr lang="el-GR" smtClean="0"/>
              <a:pPr>
                <a:defRPr/>
              </a:pPr>
              <a:t>5/3/2015</a:t>
            </a:fld>
            <a:endParaRPr lang="el-GR"/>
          </a:p>
        </p:txBody>
      </p:sp>
      <p:sp>
        <p:nvSpPr>
          <p:cNvPr id="5" name="4 - Θέση αριθμού διαφάνειας"/>
          <p:cNvSpPr>
            <a:spLocks noGrp="1"/>
          </p:cNvSpPr>
          <p:nvPr>
            <p:ph type="sldNum" sz="quarter" idx="12"/>
          </p:nvPr>
        </p:nvSpPr>
        <p:spPr/>
        <p:txBody>
          <a:bodyPr/>
          <a:lstStyle/>
          <a:p>
            <a:pPr>
              <a:defRPr/>
            </a:pPr>
            <a:fld id="{7AEF8470-9A69-4BAA-ABE3-1462BF7E89F5}" type="slidenum">
              <a:rPr lang="el-GR" smtClean="0"/>
              <a:pPr>
                <a:defRPr/>
              </a:pPr>
              <a:t>9</a:t>
            </a:fld>
            <a:endParaRPr lang="el-GR"/>
          </a:p>
        </p:txBody>
      </p:sp>
      <p:pic>
        <p:nvPicPr>
          <p:cNvPr id="6" name="Picture 2"/>
          <p:cNvPicPr>
            <a:picLocks noChangeAspect="1" noChangeArrowheads="1"/>
          </p:cNvPicPr>
          <p:nvPr/>
        </p:nvPicPr>
        <p:blipFill>
          <a:blip r:embed="rId2" cstate="print"/>
          <a:srcRect/>
          <a:stretch>
            <a:fillRect/>
          </a:stretch>
        </p:blipFill>
        <p:spPr bwMode="auto">
          <a:xfrm>
            <a:off x="323850" y="476250"/>
            <a:ext cx="1944688" cy="504825"/>
          </a:xfrm>
          <a:prstGeom prst="rect">
            <a:avLst/>
          </a:prstGeom>
          <a:noFill/>
          <a:ln w="9525">
            <a:noFill/>
            <a:miter lim="800000"/>
            <a:headEnd/>
            <a:tailEnd/>
          </a:ln>
        </p:spPr>
      </p:pic>
      <p:cxnSp>
        <p:nvCxnSpPr>
          <p:cNvPr id="7" name="5 - Ευθεία γραμμή σύνδεσης"/>
          <p:cNvCxnSpPr/>
          <p:nvPr/>
        </p:nvCxnSpPr>
        <p:spPr>
          <a:xfrm>
            <a:off x="323528" y="1124744"/>
            <a:ext cx="8497441"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7460</TotalTime>
  <Words>2424</Words>
  <Application>Microsoft Office PowerPoint</Application>
  <PresentationFormat>Προβολή στην οθόνη (4:3)</PresentationFormat>
  <Paragraphs>437</Paragraphs>
  <Slides>26</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Διαφάνεια 1</vt:lpstr>
      <vt:lpstr>Διαφάνεια 2</vt:lpstr>
      <vt:lpstr>                                                              Why 9 out of 10 startups fail,                                                               (according to their founders) </vt:lpstr>
      <vt:lpstr>One to One Mentoring</vt:lpstr>
      <vt:lpstr>Διαφάνεια 5</vt:lpstr>
      <vt:lpstr>Διαφάνεια 6</vt:lpstr>
      <vt:lpstr>Διαφάνεια 7</vt:lpstr>
      <vt:lpstr>Διαφάνεια 8</vt:lpstr>
      <vt:lpstr>One to One Mentoring</vt:lpstr>
      <vt:lpstr>One to One Mentoring </vt:lpstr>
      <vt:lpstr>One to One Mentoring</vt:lpstr>
      <vt:lpstr>One to One Mentoring</vt:lpstr>
      <vt:lpstr>One to One Mentoring </vt:lpstr>
      <vt:lpstr>One to One Mentoring </vt:lpstr>
      <vt:lpstr>One to One Mentoring </vt:lpstr>
      <vt:lpstr>One to One Mentoring </vt:lpstr>
      <vt:lpstr>One to One Mentoring </vt:lpstr>
      <vt:lpstr>One to One Mentoring </vt:lpstr>
      <vt:lpstr>One to One Mentoring</vt:lpstr>
      <vt:lpstr>Business Model Canvas (Περιγραφή)  Περιεχόμενο των 9 ενοτήτων (building blocks)</vt:lpstr>
      <vt:lpstr>One to One Mentoring</vt:lpstr>
      <vt:lpstr>One to One Mentoring </vt:lpstr>
      <vt:lpstr>One to One Mentoring</vt:lpstr>
      <vt:lpstr>One to One Mentoring</vt:lpstr>
      <vt:lpstr>One to One Mentoring</vt:lpstr>
      <vt:lpstr>One to One Mentoring</vt:lpstr>
    </vt:vector>
  </TitlesOfParts>
  <Company>TOPPLAN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 Canvas</dc:title>
  <dc:creator>Paximadis</dc:creator>
  <cp:lastModifiedBy>User_</cp:lastModifiedBy>
  <cp:revision>958</cp:revision>
  <dcterms:created xsi:type="dcterms:W3CDTF">2013-10-22T08:23:04Z</dcterms:created>
  <dcterms:modified xsi:type="dcterms:W3CDTF">2015-03-05T13:27:07Z</dcterms:modified>
</cp:coreProperties>
</file>