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8" r:id="rId2"/>
    <p:sldId id="261" r:id="rId3"/>
    <p:sldId id="262" r:id="rId4"/>
    <p:sldId id="273" r:id="rId5"/>
    <p:sldId id="274" r:id="rId6"/>
    <p:sldId id="276" r:id="rId7"/>
    <p:sldId id="275" r:id="rId8"/>
    <p:sldId id="270"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F944D6-A51E-4E85-B98A-C28AC1180DAF}" v="2" dt="2021-02-04T16:07:49.23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4"/>
    <p:restoredTop sz="94789"/>
  </p:normalViewPr>
  <p:slideViewPr>
    <p:cSldViewPr snapToGrid="0" snapToObjects="1">
      <p:cViewPr varScale="1">
        <p:scale>
          <a:sx n="34" d="100"/>
          <a:sy n="34" d="100"/>
        </p:scale>
        <p:origin x="10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506631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0132426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kemel.gr/files/Lean%20Startup%20Methodology.pdf"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 up of a pen and a piece of paper&#10;&#10;Description automatically generated with medium confidence">
            <a:extLst>
              <a:ext uri="{FF2B5EF4-FFF2-40B4-BE49-F238E27FC236}">
                <a16:creationId xmlns:a16="http://schemas.microsoft.com/office/drawing/2014/main" id="{F41F20CC-EE69-4872-B301-91BC6C066F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470"/>
            <a:ext cx="24384000" cy="13716000"/>
          </a:xfrm>
          <a:prstGeom prst="rect">
            <a:avLst/>
          </a:prstGeom>
        </p:spPr>
      </p:pic>
      <p:pic>
        <p:nvPicPr>
          <p:cNvPr id="126" name="Image" descr="Image"/>
          <p:cNvPicPr>
            <a:picLocks noChangeAspect="1"/>
          </p:cNvPicPr>
          <p:nvPr/>
        </p:nvPicPr>
        <p:blipFill>
          <a:blip r:embed="rId3"/>
          <a:stretch>
            <a:fillRect/>
          </a:stretch>
        </p:blipFill>
        <p:spPr>
          <a:xfrm>
            <a:off x="509365" y="580739"/>
            <a:ext cx="5899802" cy="1281062"/>
          </a:xfrm>
          <a:prstGeom prst="rect">
            <a:avLst/>
          </a:prstGeom>
          <a:ln w="12700">
            <a:miter lim="400000"/>
          </a:ln>
        </p:spPr>
      </p:pic>
      <p:pic>
        <p:nvPicPr>
          <p:cNvPr id="127" name="Image" descr="Image"/>
          <p:cNvPicPr>
            <a:picLocks noChangeAspect="1"/>
          </p:cNvPicPr>
          <p:nvPr/>
        </p:nvPicPr>
        <p:blipFill>
          <a:blip r:embed="rId4"/>
          <a:stretch>
            <a:fillRect/>
          </a:stretch>
        </p:blipFill>
        <p:spPr>
          <a:xfrm>
            <a:off x="11692737" y="2250267"/>
            <a:ext cx="1506526" cy="1281061"/>
          </a:xfrm>
          <a:prstGeom prst="rect">
            <a:avLst/>
          </a:prstGeom>
          <a:ln w="12700">
            <a:miter lim="400000"/>
          </a:ln>
        </p:spPr>
      </p:pic>
      <p:sp>
        <p:nvSpPr>
          <p:cNvPr id="128" name="BMC &amp; Assumptions…"/>
          <p:cNvSpPr txBox="1"/>
          <p:nvPr/>
        </p:nvSpPr>
        <p:spPr>
          <a:xfrm>
            <a:off x="4386908" y="4318002"/>
            <a:ext cx="16118195" cy="3057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nSpc>
                <a:spcPct val="80000"/>
              </a:lnSpc>
              <a:defRPr sz="12000" b="0">
                <a:solidFill>
                  <a:srgbClr val="FFFFFF"/>
                </a:solidFill>
                <a:latin typeface="Roboto Bold"/>
                <a:ea typeface="Roboto Bold"/>
                <a:cs typeface="Roboto Bold"/>
                <a:sym typeface="Roboto Bold"/>
              </a:defRPr>
            </a:pPr>
            <a:r>
              <a:rPr lang="el-GR" dirty="0"/>
              <a:t>Ο Κύκλος Ζωής </a:t>
            </a:r>
          </a:p>
          <a:p>
            <a:pPr>
              <a:lnSpc>
                <a:spcPct val="80000"/>
              </a:lnSpc>
              <a:defRPr sz="12000" b="0">
                <a:solidFill>
                  <a:srgbClr val="FFFFFF"/>
                </a:solidFill>
                <a:latin typeface="Roboto Bold"/>
                <a:ea typeface="Roboto Bold"/>
                <a:cs typeface="Roboto Bold"/>
                <a:sym typeface="Roboto Bold"/>
              </a:defRPr>
            </a:pPr>
            <a:r>
              <a:rPr lang="el-GR" dirty="0"/>
              <a:t>Επιτυχημένων </a:t>
            </a:r>
            <a:r>
              <a:rPr lang="el-GR" dirty="0" err="1"/>
              <a:t>Startups</a:t>
            </a:r>
            <a:endParaRPr dirty="0"/>
          </a:p>
        </p:txBody>
      </p:sp>
      <p:sp>
        <p:nvSpPr>
          <p:cNvPr id="129" name="Lorem ipsum dolor sit amet, consectetur adipiscing elit, sed do eiusmod tempor incididunt ut labore et dolore magna aliqua."/>
          <p:cNvSpPr txBox="1"/>
          <p:nvPr/>
        </p:nvSpPr>
        <p:spPr>
          <a:xfrm>
            <a:off x="4799036" y="7860110"/>
            <a:ext cx="14785926" cy="28725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b="0">
                <a:solidFill>
                  <a:srgbClr val="FFFFFF"/>
                </a:solidFill>
                <a:latin typeface="Helvetica"/>
                <a:ea typeface="Helvetica"/>
                <a:cs typeface="Helvetica"/>
                <a:sym typeface="Helvetica"/>
              </a:defRPr>
            </a:lvl1pPr>
          </a:lstStyle>
          <a:p>
            <a:r>
              <a:rPr lang="el-GR" sz="6000" dirty="0" err="1">
                <a:latin typeface="Roboto Black"/>
              </a:rPr>
              <a:t>Δειτε</a:t>
            </a:r>
            <a:r>
              <a:rPr lang="el-GR" sz="6000" dirty="0">
                <a:latin typeface="Roboto Black"/>
              </a:rPr>
              <a:t> που είστε στην διαδρομή των</a:t>
            </a:r>
            <a:br>
              <a:rPr lang="el-GR" sz="6000" dirty="0">
                <a:latin typeface="Roboto Black"/>
              </a:rPr>
            </a:br>
            <a:r>
              <a:rPr lang="el-GR" sz="6000" dirty="0">
                <a:latin typeface="Roboto Black"/>
              </a:rPr>
              <a:t>High </a:t>
            </a:r>
            <a:r>
              <a:rPr lang="el-GR" sz="6000" dirty="0" err="1">
                <a:latin typeface="Roboto Black"/>
              </a:rPr>
              <a:t>Growth</a:t>
            </a:r>
            <a:r>
              <a:rPr lang="el-GR" sz="6000" dirty="0">
                <a:latin typeface="Roboto Black"/>
              </a:rPr>
              <a:t> &amp; </a:t>
            </a:r>
            <a:r>
              <a:rPr lang="el-GR" sz="6000" dirty="0" err="1">
                <a:latin typeface="Roboto Black"/>
              </a:rPr>
              <a:t>Scalable</a:t>
            </a:r>
            <a:r>
              <a:rPr lang="el-GR" sz="6000" dirty="0">
                <a:latin typeface="Roboto Black"/>
              </a:rPr>
              <a:t> νεοφυών επιχειρήσεων</a:t>
            </a:r>
            <a:endParaRPr sz="6000" dirty="0">
              <a:latin typeface="Roboto Black"/>
            </a:endParaRPr>
          </a:p>
        </p:txBody>
      </p:sp>
      <p:sp>
        <p:nvSpPr>
          <p:cNvPr id="130" name="Lorem ipsum dolor sit amet"/>
          <p:cNvSpPr txBox="1"/>
          <p:nvPr/>
        </p:nvSpPr>
        <p:spPr>
          <a:xfrm>
            <a:off x="9838456" y="12366328"/>
            <a:ext cx="52150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2000" b="0" cap="all">
                <a:solidFill>
                  <a:srgbClr val="FFFFFF"/>
                </a:solidFill>
                <a:latin typeface="Roboto Black"/>
                <a:ea typeface="Roboto Black"/>
                <a:cs typeface="Roboto Black"/>
                <a:sym typeface="Roboto Black"/>
              </a:defRPr>
            </a:lvl1pPr>
          </a:lstStyle>
          <a:p>
            <a:r>
              <a:rPr lang="el-GR" sz="4000" dirty="0"/>
              <a:t>ΦΕΒΡΟΥΑΡΙΟΣ 2021</a:t>
            </a:r>
            <a:endParaRPr sz="40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stretch>
            <a:fillRect/>
          </a:stretch>
        </p:blipFill>
        <p:spPr>
          <a:xfrm>
            <a:off x="-1" y="-3396"/>
            <a:ext cx="24384001" cy="2546792"/>
          </a:xfrm>
          <a:prstGeom prst="rect">
            <a:avLst/>
          </a:prstGeom>
          <a:ln w="12700">
            <a:miter lim="400000"/>
          </a:ln>
        </p:spPr>
      </p:pic>
      <p:pic>
        <p:nvPicPr>
          <p:cNvPr id="138" name="Image" descr="Image"/>
          <p:cNvPicPr>
            <a:picLocks noChangeAspect="1"/>
          </p:cNvPicPr>
          <p:nvPr/>
        </p:nvPicPr>
        <p:blipFill>
          <a:blip r:embed="rId3"/>
          <a:stretch>
            <a:fillRect/>
          </a:stretch>
        </p:blipFill>
        <p:spPr>
          <a:xfrm>
            <a:off x="0" y="1832261"/>
            <a:ext cx="14024992" cy="11925924"/>
          </a:xfrm>
          <a:prstGeom prst="rect">
            <a:avLst/>
          </a:prstGeom>
          <a:ln w="12700">
            <a:miter lim="400000"/>
          </a:ln>
        </p:spPr>
      </p:pic>
      <p:pic>
        <p:nvPicPr>
          <p:cNvPr id="139" name="Image" descr="Image"/>
          <p:cNvPicPr>
            <a:picLocks noChangeAspect="1"/>
          </p:cNvPicPr>
          <p:nvPr/>
        </p:nvPicPr>
        <p:blipFill>
          <a:blip r:embed="rId4"/>
          <a:stretch>
            <a:fillRect/>
          </a:stretch>
        </p:blipFill>
        <p:spPr>
          <a:xfrm>
            <a:off x="636377" y="707739"/>
            <a:ext cx="5178846" cy="1124522"/>
          </a:xfrm>
          <a:prstGeom prst="rect">
            <a:avLst/>
          </a:prstGeom>
          <a:ln w="12700">
            <a:miter lim="400000"/>
          </a:ln>
        </p:spPr>
      </p:pic>
      <p:sp>
        <p:nvSpPr>
          <p:cNvPr id="14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378092" y="4038466"/>
            <a:ext cx="21772082" cy="71122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120000"/>
              </a:lnSpc>
              <a:defRPr sz="4000" b="0">
                <a:latin typeface="Roboto Regular"/>
                <a:ea typeface="Roboto Regular"/>
                <a:cs typeface="Roboto Regular"/>
                <a:sym typeface="Roboto Regular"/>
              </a:defRPr>
            </a:lvl1pPr>
          </a:lstStyle>
          <a:p>
            <a:r>
              <a:rPr lang="el-GR" sz="4800" dirty="0"/>
              <a:t> </a:t>
            </a:r>
            <a:r>
              <a:rPr lang="el-GR" sz="4800" b="1" dirty="0"/>
              <a:t>Εισαγωγή</a:t>
            </a:r>
          </a:p>
          <a:p>
            <a:r>
              <a:rPr lang="el-GR" sz="4800" dirty="0"/>
              <a:t>Τα τελευταία 20 χρόνια δημιουργήθηκαν επιχειρηματικά εργαλεία,  μεθοδολογία και προσεγγίσεις κυρίως για τις πρώιμες (</a:t>
            </a:r>
            <a:r>
              <a:rPr lang="el-GR" sz="4800" dirty="0" err="1"/>
              <a:t>Early</a:t>
            </a:r>
            <a:r>
              <a:rPr lang="el-GR" sz="4800" dirty="0"/>
              <a:t> </a:t>
            </a:r>
            <a:r>
              <a:rPr lang="el-GR" sz="4800" dirty="0" err="1"/>
              <a:t>Stage</a:t>
            </a:r>
            <a:r>
              <a:rPr lang="el-GR" sz="4800" dirty="0"/>
              <a:t>) ανάγκες των </a:t>
            </a:r>
            <a:r>
              <a:rPr lang="el-GR" sz="4800" dirty="0" err="1"/>
              <a:t>Startups</a:t>
            </a:r>
            <a:r>
              <a:rPr lang="el-GR" sz="4800" dirty="0"/>
              <a:t>, όπως το Startup </a:t>
            </a:r>
            <a:r>
              <a:rPr lang="el-GR" sz="4800" dirty="0" err="1"/>
              <a:t>Methodology</a:t>
            </a:r>
            <a:r>
              <a:rPr lang="el-GR" sz="4800" dirty="0"/>
              <a:t>, αλλά δεν υπήρχε μια συγκριτική </a:t>
            </a:r>
            <a:r>
              <a:rPr lang="el-GR" sz="4800" dirty="0" err="1"/>
              <a:t>όλιστική</a:t>
            </a:r>
            <a:r>
              <a:rPr lang="el-GR" sz="4800" dirty="0"/>
              <a:t> καταγραφή και προσέγγιση που να «ξεδιπλώνει» ένα πρότυπο (</a:t>
            </a:r>
            <a:r>
              <a:rPr lang="el-GR" sz="4800" dirty="0" err="1"/>
              <a:t>Blueprint</a:t>
            </a:r>
            <a:r>
              <a:rPr lang="el-GR" sz="4800" dirty="0"/>
              <a:t>) του επιχειρηματικού Τί, Πως και Πότε, ώστε να μπορεί ένας </a:t>
            </a:r>
            <a:r>
              <a:rPr lang="el-GR" sz="4800" dirty="0" err="1"/>
              <a:t>Founder</a:t>
            </a:r>
            <a:r>
              <a:rPr lang="el-GR" sz="4800" dirty="0"/>
              <a:t> να κρίνει και να συγκρίνει το επίπεδο της ανά φάση επιχειρηματικής του ετοιμότητας, στον δρόμο προς την επιτυχία. </a:t>
            </a:r>
            <a:endParaRPr sz="4800" dirty="0"/>
          </a:p>
        </p:txBody>
      </p:sp>
      <p:sp>
        <p:nvSpPr>
          <p:cNvPr id="141" name="Lorem ipsum dolor sit amet, consectetur adipiscing"/>
          <p:cNvSpPr txBox="1"/>
          <p:nvPr/>
        </p:nvSpPr>
        <p:spPr>
          <a:xfrm>
            <a:off x="8687882" y="690225"/>
            <a:ext cx="1446229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500" b="0">
                <a:solidFill>
                  <a:srgbClr val="FFFFFF"/>
                </a:solidFill>
                <a:latin typeface="Roboto Bold"/>
                <a:ea typeface="Roboto Bold"/>
                <a:cs typeface="Roboto Bold"/>
                <a:sym typeface="Roboto Bold"/>
              </a:defRPr>
            </a:lvl1pPr>
          </a:lstStyle>
          <a:p>
            <a:r>
              <a:rPr lang="en-US" sz="6600" dirty="0"/>
              <a:t>The Life Cycle of a Successful Startup</a:t>
            </a:r>
            <a:endParaRPr lang="el-GR" sz="66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stretch>
            <a:fillRect/>
          </a:stretch>
        </p:blipFill>
        <p:spPr>
          <a:xfrm>
            <a:off x="-1" y="-3396"/>
            <a:ext cx="24384001" cy="2546792"/>
          </a:xfrm>
          <a:prstGeom prst="rect">
            <a:avLst/>
          </a:prstGeom>
          <a:ln w="12700">
            <a:miter lim="400000"/>
          </a:ln>
        </p:spPr>
      </p:pic>
      <p:pic>
        <p:nvPicPr>
          <p:cNvPr id="144" name="Image" descr="Image"/>
          <p:cNvPicPr>
            <a:picLocks noChangeAspect="1"/>
          </p:cNvPicPr>
          <p:nvPr/>
        </p:nvPicPr>
        <p:blipFill>
          <a:blip r:embed="rId3"/>
          <a:stretch>
            <a:fillRect/>
          </a:stretch>
        </p:blipFill>
        <p:spPr>
          <a:xfrm>
            <a:off x="636365" y="707739"/>
            <a:ext cx="5178870" cy="1124522"/>
          </a:xfrm>
          <a:prstGeom prst="rect">
            <a:avLst/>
          </a:prstGeom>
          <a:ln w="12700">
            <a:miter lim="400000"/>
          </a:ln>
        </p:spPr>
      </p:pic>
      <p:pic>
        <p:nvPicPr>
          <p:cNvPr id="145" name="Image" descr="Image"/>
          <p:cNvPicPr>
            <a:picLocks noChangeAspect="1"/>
          </p:cNvPicPr>
          <p:nvPr/>
        </p:nvPicPr>
        <p:blipFill>
          <a:blip r:embed="rId4"/>
          <a:stretch>
            <a:fillRect/>
          </a:stretch>
        </p:blipFill>
        <p:spPr>
          <a:xfrm>
            <a:off x="-52896" y="1911038"/>
            <a:ext cx="14024992" cy="11925924"/>
          </a:xfrm>
          <a:prstGeom prst="rect">
            <a:avLst/>
          </a:prstGeom>
          <a:ln w="12700">
            <a:miter lim="400000"/>
          </a:ln>
        </p:spPr>
      </p:pic>
      <p:sp>
        <p:nvSpPr>
          <p:cNvPr id="146"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853201" y="2695162"/>
            <a:ext cx="19460779" cy="26802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120000"/>
              </a:lnSpc>
              <a:defRPr sz="4000" b="0">
                <a:latin typeface="Roboto Regular"/>
                <a:ea typeface="Roboto Regular"/>
                <a:cs typeface="Roboto Regular"/>
                <a:sym typeface="Roboto Regular"/>
              </a:defRPr>
            </a:lvl1pPr>
          </a:lstStyle>
          <a:p>
            <a:r>
              <a:rPr lang="el-GR" sz="4800" dirty="0"/>
              <a:t>Ένα ιδιαίτερα χρήσιμο εργαλείο που «ξεδιπλώνει» από τα Α ως το Ω, τον οδικό χάρτη προς την βιωσιμότητα και επιτυχία, είναι «Ο Κύκλος Ζωής Επιτυχημένων </a:t>
            </a:r>
            <a:r>
              <a:rPr lang="el-GR" sz="4800" dirty="0" err="1"/>
              <a:t>Startups</a:t>
            </a:r>
            <a:r>
              <a:rPr lang="el-GR" sz="4800" dirty="0"/>
              <a:t>». </a:t>
            </a:r>
          </a:p>
        </p:txBody>
      </p:sp>
      <p:sp>
        <p:nvSpPr>
          <p:cNvPr id="147" name="Lorem ipsum dolor sit amet, consectetur adipiscing"/>
          <p:cNvSpPr txBox="1"/>
          <p:nvPr/>
        </p:nvSpPr>
        <p:spPr>
          <a:xfrm>
            <a:off x="8779334" y="562817"/>
            <a:ext cx="1432122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500" b="0">
                <a:solidFill>
                  <a:srgbClr val="FFFFFF"/>
                </a:solidFill>
                <a:latin typeface="Roboto Bold"/>
                <a:ea typeface="Roboto Bold"/>
                <a:cs typeface="Roboto Bold"/>
                <a:sym typeface="Roboto Bold"/>
              </a:defRPr>
            </a:lvl1pPr>
          </a:lstStyle>
          <a:p>
            <a:r>
              <a:rPr lang="en-US" sz="6600" dirty="0"/>
              <a:t>The Life Cycle of a successful Startup</a:t>
            </a:r>
            <a:endParaRPr lang="el-GR" sz="6600" dirty="0"/>
          </a:p>
        </p:txBody>
      </p:sp>
      <p:sp>
        <p:nvSpPr>
          <p:cNvPr id="2" name="TextBox 1">
            <a:extLst>
              <a:ext uri="{FF2B5EF4-FFF2-40B4-BE49-F238E27FC236}">
                <a16:creationId xmlns:a16="http://schemas.microsoft.com/office/drawing/2014/main" id="{B51643C1-11B2-4810-9B59-BF363D172160}"/>
              </a:ext>
            </a:extLst>
          </p:cNvPr>
          <p:cNvSpPr txBox="1"/>
          <p:nvPr/>
        </p:nvSpPr>
        <p:spPr>
          <a:xfrm>
            <a:off x="1396227" y="10686680"/>
            <a:ext cx="20053158" cy="2761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defTabSz="457200">
              <a:lnSpc>
                <a:spcPct val="120000"/>
              </a:lnSpc>
            </a:pPr>
            <a:r>
              <a:rPr lang="el-GR" sz="4800" b="0" dirty="0">
                <a:latin typeface="Roboto Regular"/>
                <a:sym typeface="Roboto Regular"/>
              </a:rPr>
              <a:t>Βασίστηκε στην προσαρμογή στα δικά μας επιχειρηματικά δεδομένα, του υλικού του </a:t>
            </a:r>
            <a:r>
              <a:rPr lang="el-GR" sz="4800" b="0" dirty="0" err="1">
                <a:latin typeface="Roboto Regular"/>
                <a:sym typeface="Roboto Regular"/>
              </a:rPr>
              <a:t>Malaysian</a:t>
            </a:r>
            <a:r>
              <a:rPr lang="el-GR" sz="4800" b="0" dirty="0">
                <a:latin typeface="Roboto Regular"/>
                <a:sym typeface="Roboto Regular"/>
              </a:rPr>
              <a:t> </a:t>
            </a:r>
            <a:r>
              <a:rPr lang="el-GR" sz="4800" b="0" dirty="0" err="1">
                <a:latin typeface="Roboto Regular"/>
                <a:sym typeface="Roboto Regular"/>
              </a:rPr>
              <a:t>Global</a:t>
            </a:r>
            <a:r>
              <a:rPr lang="el-GR" sz="4800" b="0" dirty="0">
                <a:latin typeface="Roboto Regular"/>
                <a:sym typeface="Roboto Regular"/>
              </a:rPr>
              <a:t> </a:t>
            </a:r>
            <a:r>
              <a:rPr lang="el-GR" sz="4800" b="0" dirty="0" err="1">
                <a:latin typeface="Roboto Regular"/>
                <a:sym typeface="Roboto Regular"/>
              </a:rPr>
              <a:t>Innovation</a:t>
            </a:r>
            <a:r>
              <a:rPr lang="el-GR" sz="4800" b="0" dirty="0">
                <a:latin typeface="Roboto Regular"/>
                <a:sym typeface="Roboto Regular"/>
              </a:rPr>
              <a:t> &amp; </a:t>
            </a:r>
            <a:r>
              <a:rPr lang="el-GR" sz="4800" b="0" dirty="0" err="1">
                <a:latin typeface="Roboto Regular"/>
                <a:sym typeface="Roboto Regular"/>
              </a:rPr>
              <a:t>Creativity</a:t>
            </a:r>
            <a:r>
              <a:rPr lang="el-GR" sz="4800" b="0" dirty="0">
                <a:latin typeface="Roboto Regular"/>
                <a:sym typeface="Roboto Regular"/>
              </a:rPr>
              <a:t> Centre (</a:t>
            </a:r>
            <a:r>
              <a:rPr lang="el-GR" sz="4800" b="0" dirty="0" err="1">
                <a:latin typeface="Roboto Regular"/>
                <a:sym typeface="Roboto Regular"/>
              </a:rPr>
              <a:t>MaGIC</a:t>
            </a:r>
            <a:r>
              <a:rPr lang="el-GR" sz="4800" b="0" dirty="0">
                <a:latin typeface="Roboto Regular"/>
                <a:sym typeface="Roboto Regular"/>
              </a:rPr>
              <a:t>), το οποίο λειτουργεί σε συνεργασία με το Πανεπιστήμιο του </a:t>
            </a:r>
            <a:r>
              <a:rPr lang="el-GR" sz="4800" b="0" dirty="0" err="1">
                <a:latin typeface="Roboto Regular"/>
                <a:sym typeface="Roboto Regular"/>
              </a:rPr>
              <a:t>Stanford</a:t>
            </a:r>
            <a:endParaRPr lang="el-GR" sz="4800" b="0" dirty="0">
              <a:latin typeface="Roboto Regular"/>
            </a:endParaRPr>
          </a:p>
        </p:txBody>
      </p:sp>
      <p:pic>
        <p:nvPicPr>
          <p:cNvPr id="4" name="Picture 3" descr="Graphical user interface, application, table&#10;&#10;Description automatically generated">
            <a:extLst>
              <a:ext uri="{FF2B5EF4-FFF2-40B4-BE49-F238E27FC236}">
                <a16:creationId xmlns:a16="http://schemas.microsoft.com/office/drawing/2014/main" id="{6FF73659-71A8-45E8-AC62-48F011D1FD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2726" y="5319101"/>
            <a:ext cx="7081727" cy="5351533"/>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stretch>
            <a:fillRect/>
          </a:stretch>
        </p:blipFill>
        <p:spPr>
          <a:xfrm>
            <a:off x="-1" y="-3396"/>
            <a:ext cx="24384001" cy="2546792"/>
          </a:xfrm>
          <a:prstGeom prst="rect">
            <a:avLst/>
          </a:prstGeom>
          <a:ln w="12700">
            <a:miter lim="400000"/>
          </a:ln>
        </p:spPr>
      </p:pic>
      <p:pic>
        <p:nvPicPr>
          <p:cNvPr id="138" name="Image" descr="Image"/>
          <p:cNvPicPr>
            <a:picLocks noChangeAspect="1"/>
          </p:cNvPicPr>
          <p:nvPr/>
        </p:nvPicPr>
        <p:blipFill>
          <a:blip r:embed="rId3"/>
          <a:stretch>
            <a:fillRect/>
          </a:stretch>
        </p:blipFill>
        <p:spPr>
          <a:xfrm>
            <a:off x="0" y="1832261"/>
            <a:ext cx="14024992" cy="11925924"/>
          </a:xfrm>
          <a:prstGeom prst="rect">
            <a:avLst/>
          </a:prstGeom>
          <a:ln w="12700">
            <a:miter lim="400000"/>
          </a:ln>
        </p:spPr>
      </p:pic>
      <p:pic>
        <p:nvPicPr>
          <p:cNvPr id="139" name="Image" descr="Image"/>
          <p:cNvPicPr>
            <a:picLocks noChangeAspect="1"/>
          </p:cNvPicPr>
          <p:nvPr/>
        </p:nvPicPr>
        <p:blipFill>
          <a:blip r:embed="rId4"/>
          <a:stretch>
            <a:fillRect/>
          </a:stretch>
        </p:blipFill>
        <p:spPr>
          <a:xfrm>
            <a:off x="636377" y="707739"/>
            <a:ext cx="5178846" cy="1124522"/>
          </a:xfrm>
          <a:prstGeom prst="rect">
            <a:avLst/>
          </a:prstGeom>
          <a:ln w="12700">
            <a:miter lim="400000"/>
          </a:ln>
        </p:spPr>
      </p:pic>
      <p:sp>
        <p:nvSpPr>
          <p:cNvPr id="14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894459" y="3218738"/>
            <a:ext cx="21772082" cy="97714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120000"/>
              </a:lnSpc>
              <a:defRPr sz="4000" b="0">
                <a:latin typeface="Roboto Regular"/>
                <a:ea typeface="Roboto Regular"/>
                <a:cs typeface="Roboto Regular"/>
                <a:sym typeface="Roboto Regular"/>
              </a:defRPr>
            </a:lvl1pPr>
          </a:lstStyle>
          <a:p>
            <a:r>
              <a:rPr lang="el-GR" sz="4800" b="1" dirty="0"/>
              <a:t>Τρόπος χρήσης</a:t>
            </a:r>
          </a:p>
          <a:p>
            <a:r>
              <a:rPr lang="el-GR" sz="4800" dirty="0"/>
              <a:t>Εκτυπώνεται σε μέγεθος Α3 και αποτελεί ένα «</a:t>
            </a:r>
            <a:r>
              <a:rPr lang="el-GR" sz="4800" dirty="0" err="1"/>
              <a:t>Road</a:t>
            </a:r>
            <a:r>
              <a:rPr lang="el-GR" sz="4800" dirty="0"/>
              <a:t> </a:t>
            </a:r>
            <a:r>
              <a:rPr lang="el-GR" sz="4800" dirty="0" err="1"/>
              <a:t>Map</a:t>
            </a:r>
            <a:r>
              <a:rPr lang="el-GR" sz="4800" dirty="0"/>
              <a:t> Επιτυχίας» που βασίζεται σε δεδομένα επιτυχημένων </a:t>
            </a:r>
            <a:r>
              <a:rPr lang="el-GR" sz="4800" dirty="0" err="1"/>
              <a:t>Startups</a:t>
            </a:r>
            <a:r>
              <a:rPr lang="el-GR" sz="4800" dirty="0"/>
              <a:t> και καταδεικνύει τα Τυπικά Ορόσημα και Ενέργειες, όπως και τα Κρίσιμα Ερωτήματα προς απάντηση. </a:t>
            </a:r>
          </a:p>
          <a:p>
            <a:r>
              <a:rPr lang="el-GR" sz="4800" dirty="0"/>
              <a:t>Σε πρώτη φάση εντοπίζεται σε ποιο σημείο της διαδρομής βρίσκεται σήμερα η επιχειρηματική προσπάθεια, τοποθετώντας ένα </a:t>
            </a:r>
            <a:r>
              <a:rPr lang="el-GR" sz="4800" dirty="0" err="1"/>
              <a:t>check</a:t>
            </a:r>
            <a:r>
              <a:rPr lang="el-GR" sz="4800" dirty="0"/>
              <a:t> </a:t>
            </a:r>
            <a:r>
              <a:rPr lang="el-GR" sz="4800" dirty="0" err="1"/>
              <a:t>mark</a:t>
            </a:r>
            <a:r>
              <a:rPr lang="el-GR" sz="4800" dirty="0"/>
              <a:t> στο αντίστοιχο ολοκληρωμένο βήμα.</a:t>
            </a:r>
          </a:p>
          <a:p>
            <a:r>
              <a:rPr lang="el-GR" sz="4800" dirty="0"/>
              <a:t>Επιτρέπει στους </a:t>
            </a:r>
            <a:r>
              <a:rPr lang="el-GR" sz="4800" dirty="0" err="1"/>
              <a:t>Founders</a:t>
            </a:r>
            <a:r>
              <a:rPr lang="el-GR" sz="4800" dirty="0"/>
              <a:t> </a:t>
            </a:r>
            <a:r>
              <a:rPr lang="el-GR" sz="4800" dirty="0" err="1"/>
              <a:t>αφ’ενός</a:t>
            </a:r>
            <a:r>
              <a:rPr lang="el-GR" sz="4800" dirty="0"/>
              <a:t> να κατανοήσουν τα στάδια του κύκλου ζωής μιας Startup, και </a:t>
            </a:r>
            <a:r>
              <a:rPr lang="el-GR" sz="4800" dirty="0" err="1"/>
              <a:t>αφ’ετέρου</a:t>
            </a:r>
            <a:r>
              <a:rPr lang="el-GR" sz="4800" dirty="0"/>
              <a:t> να εντοπίσουν εύκολα το που βρίσκονται σήμερα, και ποια είναι η συνέχεια της διαδρομής προς μια βιώσιμη, κερδοφόρα, κανονική επιχείρηση.</a:t>
            </a:r>
          </a:p>
        </p:txBody>
      </p:sp>
      <p:sp>
        <p:nvSpPr>
          <p:cNvPr id="141" name="Lorem ipsum dolor sit amet, consectetur adipiscing"/>
          <p:cNvSpPr txBox="1"/>
          <p:nvPr/>
        </p:nvSpPr>
        <p:spPr>
          <a:xfrm>
            <a:off x="8687882" y="690225"/>
            <a:ext cx="1446229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500" b="0">
                <a:solidFill>
                  <a:srgbClr val="FFFFFF"/>
                </a:solidFill>
                <a:latin typeface="Roboto Bold"/>
                <a:ea typeface="Roboto Bold"/>
                <a:cs typeface="Roboto Bold"/>
                <a:sym typeface="Roboto Bold"/>
              </a:defRPr>
            </a:lvl1pPr>
          </a:lstStyle>
          <a:p>
            <a:r>
              <a:rPr lang="en-US" sz="6600" dirty="0"/>
              <a:t>The Life Cycle of a Successful Startup</a:t>
            </a:r>
            <a:endParaRPr lang="el-GR" sz="6600" dirty="0"/>
          </a:p>
        </p:txBody>
      </p:sp>
    </p:spTree>
    <p:extLst>
      <p:ext uri="{BB962C8B-B14F-4D97-AF65-F5344CB8AC3E}">
        <p14:creationId xmlns:p14="http://schemas.microsoft.com/office/powerpoint/2010/main" val="337957838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stretch>
            <a:fillRect/>
          </a:stretch>
        </p:blipFill>
        <p:spPr>
          <a:xfrm>
            <a:off x="-1" y="-3396"/>
            <a:ext cx="24384001" cy="2546792"/>
          </a:xfrm>
          <a:prstGeom prst="rect">
            <a:avLst/>
          </a:prstGeom>
          <a:ln w="12700">
            <a:miter lim="400000"/>
          </a:ln>
        </p:spPr>
      </p:pic>
      <p:pic>
        <p:nvPicPr>
          <p:cNvPr id="144" name="Image" descr="Image"/>
          <p:cNvPicPr>
            <a:picLocks noChangeAspect="1"/>
          </p:cNvPicPr>
          <p:nvPr/>
        </p:nvPicPr>
        <p:blipFill>
          <a:blip r:embed="rId3"/>
          <a:stretch>
            <a:fillRect/>
          </a:stretch>
        </p:blipFill>
        <p:spPr>
          <a:xfrm>
            <a:off x="636365" y="707739"/>
            <a:ext cx="5178870" cy="1124522"/>
          </a:xfrm>
          <a:prstGeom prst="rect">
            <a:avLst/>
          </a:prstGeom>
          <a:ln w="12700">
            <a:miter lim="400000"/>
          </a:ln>
        </p:spPr>
      </p:pic>
      <p:pic>
        <p:nvPicPr>
          <p:cNvPr id="145" name="Image" descr="Image"/>
          <p:cNvPicPr>
            <a:picLocks noChangeAspect="1"/>
          </p:cNvPicPr>
          <p:nvPr/>
        </p:nvPicPr>
        <p:blipFill>
          <a:blip r:embed="rId4"/>
          <a:stretch>
            <a:fillRect/>
          </a:stretch>
        </p:blipFill>
        <p:spPr>
          <a:xfrm>
            <a:off x="-52896" y="1911038"/>
            <a:ext cx="14024992" cy="11925924"/>
          </a:xfrm>
          <a:prstGeom prst="rect">
            <a:avLst/>
          </a:prstGeom>
          <a:ln w="12700">
            <a:miter lim="400000"/>
          </a:ln>
        </p:spPr>
      </p:pic>
      <p:sp>
        <p:nvSpPr>
          <p:cNvPr id="146"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1853201" y="3109609"/>
            <a:ext cx="19460779" cy="8885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defTabSz="457200">
              <a:lnSpc>
                <a:spcPct val="120000"/>
              </a:lnSpc>
              <a:defRPr sz="4000" b="0">
                <a:latin typeface="Roboto Regular"/>
                <a:ea typeface="Roboto Regular"/>
                <a:cs typeface="Roboto Regular"/>
                <a:sym typeface="Roboto Regular"/>
              </a:defRPr>
            </a:lvl1pPr>
          </a:lstStyle>
          <a:p>
            <a:r>
              <a:rPr lang="el-GR" sz="4800" b="1" dirty="0"/>
              <a:t>Η χρησιμότητα</a:t>
            </a:r>
          </a:p>
          <a:p>
            <a:r>
              <a:rPr lang="el-GR" sz="4800" dirty="0"/>
              <a:t>Η ως άνω διαδικασία παράλληλα με το διαδικτυακά </a:t>
            </a:r>
            <a:r>
              <a:rPr lang="el-GR" sz="4800" dirty="0" err="1"/>
              <a:t>προσβάσιμο</a:t>
            </a:r>
            <a:r>
              <a:rPr lang="el-GR" sz="4800" dirty="0"/>
              <a:t> υλικό της βιβλιοθήκης του ΚΕΜΕΛ, βοηθά ειδικά τις υπό εκκίνηση νέες και νεοφυείς επιχειρήσεις (</a:t>
            </a:r>
            <a:r>
              <a:rPr lang="el-GR" sz="4800" dirty="0" err="1"/>
              <a:t>start-ups</a:t>
            </a:r>
            <a:r>
              <a:rPr lang="el-GR" sz="4800" dirty="0"/>
              <a:t>), </a:t>
            </a:r>
            <a:r>
              <a:rPr lang="el-GR" sz="4800" dirty="0" err="1"/>
              <a:t>αφ’ενός</a:t>
            </a:r>
            <a:r>
              <a:rPr lang="el-GR" sz="4800" dirty="0"/>
              <a:t> να βάλουν σε μια στρατηγική τάξη τις σκέψεις τους, και αφ’ ετέρου να αξιολογήσουν την δυνητική βιωσιμότητα της ιδέας  και πορείας τους με ή και χωρίς την ύπαρξη συνεδριών καθοδήγησης </a:t>
            </a:r>
            <a:r>
              <a:rPr lang="el-GR" sz="4800" dirty="0" err="1"/>
              <a:t>mentoring</a:t>
            </a:r>
            <a:r>
              <a:rPr lang="el-GR" sz="4800" dirty="0"/>
              <a:t> του ΚΕΜΕΛ, που επιτρέπουν στον καθοδηγούμενο </a:t>
            </a:r>
            <a:r>
              <a:rPr lang="el-GR" sz="4800" dirty="0" err="1"/>
              <a:t>mentee</a:t>
            </a:r>
            <a:r>
              <a:rPr lang="el-GR" sz="4800" dirty="0"/>
              <a:t> να αντλήσει στρατηγική κατεύθυνση και γνώσεις Μάνατζμεντ, από μια αντικειμενική, ανεξάρτητη και δωρεάν πηγή.</a:t>
            </a:r>
          </a:p>
        </p:txBody>
      </p:sp>
      <p:sp>
        <p:nvSpPr>
          <p:cNvPr id="147" name="Lorem ipsum dolor sit amet, consectetur adipiscing"/>
          <p:cNvSpPr txBox="1"/>
          <p:nvPr/>
        </p:nvSpPr>
        <p:spPr>
          <a:xfrm>
            <a:off x="8779334" y="562817"/>
            <a:ext cx="14321228"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500" b="0">
                <a:solidFill>
                  <a:srgbClr val="FFFFFF"/>
                </a:solidFill>
                <a:latin typeface="Roboto Bold"/>
                <a:ea typeface="Roboto Bold"/>
                <a:cs typeface="Roboto Bold"/>
                <a:sym typeface="Roboto Bold"/>
              </a:defRPr>
            </a:lvl1pPr>
          </a:lstStyle>
          <a:p>
            <a:r>
              <a:rPr lang="en-US" sz="6600" dirty="0"/>
              <a:t>The Life Cycle of a successful Startup</a:t>
            </a:r>
            <a:endParaRPr lang="el-GR" sz="6600" dirty="0"/>
          </a:p>
        </p:txBody>
      </p:sp>
    </p:spTree>
    <p:extLst>
      <p:ext uri="{BB962C8B-B14F-4D97-AF65-F5344CB8AC3E}">
        <p14:creationId xmlns:p14="http://schemas.microsoft.com/office/powerpoint/2010/main" val="5868009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Image" descr="Image"/>
          <p:cNvPicPr>
            <a:picLocks noChangeAspect="1"/>
          </p:cNvPicPr>
          <p:nvPr/>
        </p:nvPicPr>
        <p:blipFill>
          <a:blip r:embed="rId2"/>
          <a:stretch>
            <a:fillRect/>
          </a:stretch>
        </p:blipFill>
        <p:spPr>
          <a:xfrm>
            <a:off x="-1" y="-3396"/>
            <a:ext cx="24384001" cy="2546792"/>
          </a:xfrm>
          <a:prstGeom prst="rect">
            <a:avLst/>
          </a:prstGeom>
          <a:ln w="12700">
            <a:miter lim="400000"/>
          </a:ln>
        </p:spPr>
      </p:pic>
      <p:pic>
        <p:nvPicPr>
          <p:cNvPr id="138" name="Image" descr="Image"/>
          <p:cNvPicPr>
            <a:picLocks noChangeAspect="1"/>
          </p:cNvPicPr>
          <p:nvPr/>
        </p:nvPicPr>
        <p:blipFill>
          <a:blip r:embed="rId3"/>
          <a:stretch>
            <a:fillRect/>
          </a:stretch>
        </p:blipFill>
        <p:spPr>
          <a:xfrm>
            <a:off x="0" y="1832261"/>
            <a:ext cx="14024992" cy="11925924"/>
          </a:xfrm>
          <a:prstGeom prst="rect">
            <a:avLst/>
          </a:prstGeom>
          <a:ln w="12700">
            <a:miter lim="400000"/>
          </a:ln>
        </p:spPr>
      </p:pic>
      <p:pic>
        <p:nvPicPr>
          <p:cNvPr id="139" name="Image" descr="Image"/>
          <p:cNvPicPr>
            <a:picLocks noChangeAspect="1"/>
          </p:cNvPicPr>
          <p:nvPr/>
        </p:nvPicPr>
        <p:blipFill>
          <a:blip r:embed="rId4"/>
          <a:stretch>
            <a:fillRect/>
          </a:stretch>
        </p:blipFill>
        <p:spPr>
          <a:xfrm>
            <a:off x="636377" y="707739"/>
            <a:ext cx="5178846" cy="1124522"/>
          </a:xfrm>
          <a:prstGeom prst="rect">
            <a:avLst/>
          </a:prstGeom>
          <a:ln w="12700">
            <a:miter lim="400000"/>
          </a:ln>
        </p:spPr>
      </p:pic>
      <p:sp>
        <p:nvSpPr>
          <p:cNvPr id="140" name="Lorem ipsum dolor sit amet, consectetur adipiscing elit, sed do eiusmod tempor incididunt ut labore et dolore magna aliqua. Ut enim ad minim veniam, quis nostrud exercitation ullamco laboris nisi ut aliquip ex ea commodo consequat. Duis aute irure dolor "/>
          <p:cNvSpPr txBox="1"/>
          <p:nvPr/>
        </p:nvSpPr>
        <p:spPr>
          <a:xfrm>
            <a:off x="314325" y="3010375"/>
            <a:ext cx="23802975" cy="113430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defTabSz="457200">
              <a:lnSpc>
                <a:spcPct val="120000"/>
              </a:lnSpc>
              <a:defRPr sz="4000" b="0">
                <a:latin typeface="Roboto Regular"/>
                <a:ea typeface="Roboto Regular"/>
                <a:cs typeface="Roboto Regular"/>
                <a:sym typeface="Roboto Regular"/>
              </a:defRPr>
            </a:lvl1pPr>
          </a:lstStyle>
          <a:p>
            <a:r>
              <a:rPr lang="el-GR" sz="3600" b="1" dirty="0"/>
              <a:t> </a:t>
            </a:r>
            <a:r>
              <a:rPr lang="el-GR" sz="4800" b="1" dirty="0"/>
              <a:t>Επίλογος</a:t>
            </a:r>
          </a:p>
          <a:p>
            <a:r>
              <a:rPr lang="el-GR" sz="4800" dirty="0"/>
              <a:t>Ένα είναι βέβαιο, ειδικά στα πρώτα στάδια και πριν φθάσετε την φάση </a:t>
            </a:r>
            <a:r>
              <a:rPr lang="el-GR" sz="4800" dirty="0" err="1"/>
              <a:t>Product</a:t>
            </a:r>
            <a:r>
              <a:rPr lang="el-GR" sz="4800" dirty="0"/>
              <a:t> – Market </a:t>
            </a:r>
            <a:r>
              <a:rPr lang="el-GR" sz="4800" dirty="0" err="1"/>
              <a:t>Fit</a:t>
            </a:r>
            <a:r>
              <a:rPr lang="el-GR" sz="4800" dirty="0"/>
              <a:t>, θα πρέπει να ακολουθήσετε υπομονετικά όλη την διαδικασία </a:t>
            </a:r>
            <a:r>
              <a:rPr lang="el-GR" sz="4800" dirty="0" err="1"/>
              <a:t>Customer</a:t>
            </a:r>
            <a:r>
              <a:rPr lang="el-GR" sz="4800" dirty="0"/>
              <a:t> </a:t>
            </a:r>
            <a:r>
              <a:rPr lang="el-GR" sz="4800" dirty="0" err="1"/>
              <a:t>Developmet</a:t>
            </a:r>
            <a:r>
              <a:rPr lang="el-GR" sz="4800" dirty="0"/>
              <a:t> και </a:t>
            </a:r>
            <a:r>
              <a:rPr lang="el-GR" sz="4800" dirty="0" err="1"/>
              <a:t>Customer</a:t>
            </a:r>
            <a:r>
              <a:rPr lang="el-GR" sz="4800" dirty="0"/>
              <a:t> </a:t>
            </a:r>
            <a:r>
              <a:rPr lang="el-GR" sz="4800" dirty="0" err="1"/>
              <a:t>Validation</a:t>
            </a:r>
            <a:r>
              <a:rPr lang="el-GR" sz="4800" dirty="0"/>
              <a:t> στο Α3 που ακολουθεί. Μην ξεχνάτε ότι σε αυτή την φάση μπαίνουν τα </a:t>
            </a:r>
            <a:r>
              <a:rPr lang="el-GR" sz="4800" dirty="0" err="1"/>
              <a:t>πελατοκεντρικά</a:t>
            </a:r>
            <a:r>
              <a:rPr lang="el-GR" sz="4800" dirty="0"/>
              <a:t> σας θεμέλια, και οι πελάτες σας είναι αυτοί που θα σας δείξουν και θα σας υποδείξουν όχι μόνο πως θα ικανοποιήσετε, αλλά πως θα ξεπεράσετε τις προσδοκίες τους.</a:t>
            </a:r>
          </a:p>
          <a:p>
            <a:r>
              <a:rPr lang="el-GR" sz="4800" dirty="0"/>
              <a:t>Έτσι η επιχειρηματική σας ετοιμότητα στην επόμενη και σημαντικότερη φάση </a:t>
            </a:r>
            <a:r>
              <a:rPr lang="el-GR" sz="4800" dirty="0" err="1"/>
              <a:t>Go</a:t>
            </a:r>
            <a:r>
              <a:rPr lang="el-GR" sz="4800" dirty="0"/>
              <a:t> </a:t>
            </a:r>
            <a:r>
              <a:rPr lang="el-GR" sz="4800" dirty="0" err="1"/>
              <a:t>To</a:t>
            </a:r>
            <a:r>
              <a:rPr lang="el-GR" sz="4800" dirty="0"/>
              <a:t> Market, θα είναι ευκολότερη.  Αντισταθείτε στον πειρασμό να «ξεπετάξετε» βιαστικά τις πρώτες φάσεις, και ακόμη, μελετήστε καλά το πλούσιο υλικό στην βιβλιοθήκη του ΚΕΜΕΛ που συμπεριλαμβάνει 200+ ολιγόλεπτα μεταγλωττισμένα στα ελληνικά εκπαιδευτικά </a:t>
            </a:r>
            <a:r>
              <a:rPr lang="el-GR" sz="4800" dirty="0" err="1"/>
              <a:t>Video</a:t>
            </a:r>
            <a:r>
              <a:rPr lang="el-GR" sz="4800" dirty="0"/>
              <a:t> του </a:t>
            </a:r>
            <a:r>
              <a:rPr lang="el-GR" sz="4800" dirty="0" err="1"/>
              <a:t>Steve</a:t>
            </a:r>
            <a:r>
              <a:rPr lang="el-GR" sz="4800" dirty="0"/>
              <a:t> </a:t>
            </a:r>
            <a:r>
              <a:rPr lang="el-GR" sz="4800" dirty="0" err="1"/>
              <a:t>Blank</a:t>
            </a:r>
            <a:r>
              <a:rPr lang="el-GR" sz="4800" dirty="0"/>
              <a:t>. </a:t>
            </a:r>
          </a:p>
          <a:p>
            <a:r>
              <a:rPr lang="el-GR" sz="3600" b="1" dirty="0"/>
              <a:t> </a:t>
            </a:r>
            <a:endParaRPr lang="el-GR" sz="3600" dirty="0"/>
          </a:p>
        </p:txBody>
      </p:sp>
      <p:sp>
        <p:nvSpPr>
          <p:cNvPr id="141" name="Lorem ipsum dolor sit amet, consectetur adipiscing"/>
          <p:cNvSpPr txBox="1"/>
          <p:nvPr/>
        </p:nvSpPr>
        <p:spPr>
          <a:xfrm>
            <a:off x="8687882" y="690225"/>
            <a:ext cx="14462292" cy="11182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defTabSz="457200">
              <a:defRPr sz="3500" b="0">
                <a:solidFill>
                  <a:srgbClr val="FFFFFF"/>
                </a:solidFill>
                <a:latin typeface="Roboto Bold"/>
                <a:ea typeface="Roboto Bold"/>
                <a:cs typeface="Roboto Bold"/>
                <a:sym typeface="Roboto Bold"/>
              </a:defRPr>
            </a:lvl1pPr>
          </a:lstStyle>
          <a:p>
            <a:r>
              <a:rPr lang="en-US" sz="6600" dirty="0"/>
              <a:t>The Life Cycle of a Successful Startup</a:t>
            </a:r>
            <a:endParaRPr lang="el-GR" sz="6600" dirty="0"/>
          </a:p>
        </p:txBody>
      </p:sp>
    </p:spTree>
    <p:extLst>
      <p:ext uri="{BB962C8B-B14F-4D97-AF65-F5344CB8AC3E}">
        <p14:creationId xmlns:p14="http://schemas.microsoft.com/office/powerpoint/2010/main" val="151831473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24377904" cy="137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Picture Placeholder 19" descr="Graphical user interface, table&#10;&#10;Description automatically generated">
            <a:extLst>
              <a:ext uri="{FF2B5EF4-FFF2-40B4-BE49-F238E27FC236}">
                <a16:creationId xmlns:a16="http://schemas.microsoft.com/office/drawing/2014/main" id="{D44CE388-BC3D-470C-8AEB-7B86FBFF68CC}"/>
              </a:ext>
            </a:extLst>
          </p:cNvPr>
          <p:cNvPicPr>
            <a:picLocks noGrp="1" noChangeAspect="1"/>
          </p:cNvPicPr>
          <p:nvPr>
            <p:ph type="pic" idx="21"/>
          </p:nvPr>
        </p:nvPicPr>
        <p:blipFill>
          <a:blip r:embed="rId2">
            <a:extLst>
              <a:ext uri="{28A0092B-C50C-407E-A947-70E740481C1C}">
                <a14:useLocalDpi xmlns:a14="http://schemas.microsoft.com/office/drawing/2010/main" val="0"/>
              </a:ext>
            </a:extLst>
          </a:blip>
          <a:srcRect t="2747" b="2747"/>
          <a:stretch>
            <a:fillRect/>
          </a:stretch>
        </p:blipFill>
        <p:spPr>
          <a:xfrm>
            <a:off x="228600" y="-485775"/>
            <a:ext cx="24384000" cy="16264467"/>
          </a:xfrm>
        </p:spPr>
      </p:pic>
    </p:spTree>
    <p:extLst>
      <p:ext uri="{BB962C8B-B14F-4D97-AF65-F5344CB8AC3E}">
        <p14:creationId xmlns:p14="http://schemas.microsoft.com/office/powerpoint/2010/main" val="416167970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ChangeAspect="1"/>
          </p:cNvPicPr>
          <p:nvPr/>
        </p:nvPicPr>
        <p:blipFill>
          <a:blip r:embed="rId3"/>
          <a:stretch>
            <a:fillRect/>
          </a:stretch>
        </p:blipFill>
        <p:spPr>
          <a:xfrm>
            <a:off x="-970613" y="-493926"/>
            <a:ext cx="26325226" cy="14703851"/>
          </a:xfrm>
          <a:prstGeom prst="rect">
            <a:avLst/>
          </a:prstGeom>
          <a:ln w="12700">
            <a:miter lim="400000"/>
          </a:ln>
        </p:spPr>
      </p:pic>
      <p:pic>
        <p:nvPicPr>
          <p:cNvPr id="183" name="Image" descr="Image"/>
          <p:cNvPicPr>
            <a:picLocks noChangeAspect="1"/>
          </p:cNvPicPr>
          <p:nvPr/>
        </p:nvPicPr>
        <p:blipFill>
          <a:blip r:embed="rId4"/>
          <a:stretch>
            <a:fillRect/>
          </a:stretch>
        </p:blipFill>
        <p:spPr>
          <a:xfrm>
            <a:off x="636377" y="707739"/>
            <a:ext cx="5178845" cy="1124522"/>
          </a:xfrm>
          <a:prstGeom prst="rect">
            <a:avLst/>
          </a:prstGeom>
          <a:ln w="12700">
            <a:miter lim="400000"/>
          </a:ln>
        </p:spPr>
      </p:pic>
      <p:pic>
        <p:nvPicPr>
          <p:cNvPr id="184" name="Image" descr="Image"/>
          <p:cNvPicPr>
            <a:picLocks noChangeAspect="1"/>
          </p:cNvPicPr>
          <p:nvPr/>
        </p:nvPicPr>
        <p:blipFill>
          <a:blip r:embed="rId5"/>
          <a:stretch>
            <a:fillRect/>
          </a:stretch>
        </p:blipFill>
        <p:spPr>
          <a:xfrm>
            <a:off x="-970613" y="-3810000"/>
            <a:ext cx="23689879" cy="20144407"/>
          </a:xfrm>
          <a:prstGeom prst="rect">
            <a:avLst/>
          </a:prstGeom>
          <a:ln w="12700">
            <a:miter lim="400000"/>
          </a:ln>
        </p:spPr>
      </p:pic>
      <p:pic>
        <p:nvPicPr>
          <p:cNvPr id="185" name="Image" descr="Image"/>
          <p:cNvPicPr>
            <a:picLocks noChangeAspect="1"/>
          </p:cNvPicPr>
          <p:nvPr/>
        </p:nvPicPr>
        <p:blipFill>
          <a:blip r:embed="rId6"/>
          <a:stretch>
            <a:fillRect/>
          </a:stretch>
        </p:blipFill>
        <p:spPr>
          <a:xfrm>
            <a:off x="11744325" y="2177609"/>
            <a:ext cx="1454938" cy="1237194"/>
          </a:xfrm>
          <a:prstGeom prst="rect">
            <a:avLst/>
          </a:prstGeom>
          <a:ln w="12700">
            <a:miter lim="400000"/>
          </a:ln>
        </p:spPr>
      </p:pic>
      <p:sp>
        <p:nvSpPr>
          <p:cNvPr id="186" name="THANK YOU"/>
          <p:cNvSpPr txBox="1"/>
          <p:nvPr/>
        </p:nvSpPr>
        <p:spPr>
          <a:xfrm>
            <a:off x="5084285" y="4610819"/>
            <a:ext cx="14215430" cy="5371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nSpc>
                <a:spcPct val="80000"/>
              </a:lnSpc>
              <a:defRPr sz="20000" b="0">
                <a:solidFill>
                  <a:srgbClr val="FFFFFF"/>
                </a:solidFill>
                <a:latin typeface="Roboto Bold"/>
                <a:ea typeface="Roboto Bold"/>
                <a:cs typeface="Roboto Bold"/>
                <a:sym typeface="Roboto Bold"/>
              </a:defRPr>
            </a:lvl1pPr>
          </a:lstStyle>
          <a:p>
            <a:r>
              <a:rPr lang="el-GR" sz="9600" dirty="0"/>
              <a:t>Για να δείτε τον πίνακα σε</a:t>
            </a:r>
          </a:p>
          <a:p>
            <a:r>
              <a:rPr lang="el-GR" sz="9600" dirty="0"/>
              <a:t>εκτυπώσιμη μορφή</a:t>
            </a:r>
          </a:p>
          <a:p>
            <a:endParaRPr lang="el-GR" sz="9600" dirty="0"/>
          </a:p>
          <a:p>
            <a:r>
              <a:rPr lang="el-GR" sz="14000" dirty="0">
                <a:hlinkClick r:id="rId7"/>
              </a:rPr>
              <a:t>Πατήστε εδώ…</a:t>
            </a:r>
            <a:endParaRPr sz="14000" dirty="0"/>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124</TotalTime>
  <Words>535</Words>
  <Application>Microsoft Office PowerPoint</Application>
  <PresentationFormat>Custom</PresentationFormat>
  <Paragraphs>27</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Helvetica Neue</vt:lpstr>
      <vt:lpstr>Helvetica Neue Light</vt:lpstr>
      <vt:lpstr>Helvetica Neue Medium</vt:lpstr>
      <vt:lpstr>Roboto Black</vt:lpstr>
      <vt:lpstr>Roboto Bold</vt:lpstr>
      <vt:lpstr>Roboto Regular</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Dimitris Kalogeras</dc:creator>
  <cp:lastModifiedBy>Dimitris Kalogeras</cp:lastModifiedBy>
  <cp:revision>20</cp:revision>
  <dcterms:modified xsi:type="dcterms:W3CDTF">2021-02-05T06:31:04Z</dcterms:modified>
</cp:coreProperties>
</file>