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63" r:id="rId4"/>
    <p:sldId id="268" r:id="rId5"/>
    <p:sldId id="259" r:id="rId6"/>
    <p:sldId id="264" r:id="rId7"/>
    <p:sldId id="260" r:id="rId8"/>
    <p:sldId id="265" r:id="rId9"/>
    <p:sldId id="261" r:id="rId10"/>
    <p:sldId id="266" r:id="rId11"/>
    <p:sldId id="262" r:id="rId12"/>
    <p:sldId id="271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99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67C9-DA33-432F-AEEE-741372F39F6D}" type="datetimeFigureOut">
              <a:rPr lang="el-GR" smtClean="0"/>
              <a:pPr/>
              <a:t>24/3/2015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1E31D-6C7E-4AD0-88DD-F7BD0FB3AA3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TIdNkNQn1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2"/>
          <p:cNvSpPr>
            <a:spLocks noGrp="1"/>
          </p:cNvSpPr>
          <p:nvPr>
            <p:ph type="title"/>
          </p:nvPr>
        </p:nvSpPr>
        <p:spPr>
          <a:xfrm>
            <a:off x="4714876" y="5500710"/>
            <a:ext cx="5214974" cy="1143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  <a:t> Philip J. Harkins</a:t>
            </a:r>
            <a:r>
              <a:rPr lang="el-GR" sz="1800" dirty="0" smtClean="0">
                <a:solidFill>
                  <a:schemeClr val="bg1"/>
                </a:solidFill>
                <a:latin typeface="Impact" pitchFamily="34" charset="0"/>
              </a:rPr>
              <a:t>-</a:t>
            </a:r>
            <a: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  <a:t>Linkage</a:t>
            </a:r>
            <a:b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el-GR" sz="1800" dirty="0" smtClean="0">
                <a:solidFill>
                  <a:schemeClr val="bg1"/>
                </a:solidFill>
                <a:latin typeface="Impact" pitchFamily="34" charset="0"/>
              </a:rPr>
              <a:t>Εφαρμογή</a:t>
            </a:r>
            <a: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  <a:t>:</a:t>
            </a:r>
            <a:b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</a:br>
            <a:r>
              <a:rPr lang="el-GR" sz="1800" dirty="0" smtClean="0">
                <a:solidFill>
                  <a:schemeClr val="bg1"/>
                </a:solidFill>
                <a:latin typeface="Impact" pitchFamily="34" charset="0"/>
              </a:rPr>
              <a:t>Μιχάλης Μαλαματίνας</a:t>
            </a:r>
            <a:r>
              <a:rPr lang="en-US" sz="1800" dirty="0" smtClean="0">
                <a:solidFill>
                  <a:schemeClr val="bg1"/>
                </a:solidFill>
                <a:latin typeface="Impact" pitchFamily="34" charset="0"/>
              </a:rPr>
              <a:t>- Nike Hellas</a:t>
            </a:r>
            <a:endParaRPr lang="el-GR" sz="1800" dirty="0" smtClean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14282" y="714356"/>
            <a:ext cx="914406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1143000" indent="-1143000">
              <a:lnSpc>
                <a:spcPct val="90000"/>
              </a:lnSpc>
            </a:pPr>
            <a:r>
              <a:rPr lang="en-US" sz="8000" dirty="0" smtClean="0">
                <a:solidFill>
                  <a:srgbClr val="FFC000"/>
                </a:solidFill>
                <a:latin typeface="Impact" pitchFamily="34" charset="0"/>
              </a:rPr>
              <a:t>10</a:t>
            </a:r>
            <a:r>
              <a:rPr lang="en-US" sz="80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8000" dirty="0" smtClean="0">
                <a:solidFill>
                  <a:schemeClr val="bg1"/>
                </a:solidFill>
                <a:latin typeface="Impact" pitchFamily="34" charset="0"/>
              </a:rPr>
              <a:t>Τακτικές</a:t>
            </a:r>
            <a:r>
              <a:rPr lang="en-US" sz="80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pPr marL="1143000" indent="-1143000"/>
            <a:r>
              <a:rPr lang="el-GR" sz="8000" dirty="0" smtClean="0">
                <a:solidFill>
                  <a:schemeClr val="bg1"/>
                </a:solidFill>
                <a:latin typeface="Impact" pitchFamily="34" charset="0"/>
              </a:rPr>
              <a:t>Ηγεσίας</a:t>
            </a:r>
            <a:r>
              <a:rPr lang="en-US" sz="80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pPr marL="1143000" indent="-1143000"/>
            <a:r>
              <a:rPr lang="el-GR" sz="8000" dirty="0" smtClean="0">
                <a:solidFill>
                  <a:schemeClr val="bg1"/>
                </a:solidFill>
                <a:latin typeface="Impact" pitchFamily="34" charset="0"/>
              </a:rPr>
              <a:t>Σε Περίοδο Κρίσης</a:t>
            </a:r>
            <a:endParaRPr lang="en-US" sz="8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7190" y="214290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9.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4400" dirty="0" smtClean="0">
                <a:solidFill>
                  <a:schemeClr val="bg1"/>
                </a:solidFill>
                <a:latin typeface="Impact" pitchFamily="34" charset="0"/>
              </a:rPr>
              <a:t>Απαλλαγείτε απο Σπατάλες</a:t>
            </a:r>
            <a:endParaRPr lang="en-US" sz="4400" dirty="0" smtClean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500034" y="2477152"/>
            <a:ext cx="817082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Αξίωμα</a:t>
            </a:r>
            <a:r>
              <a:rPr lang="en-US" sz="2800" i="1" dirty="0" smtClean="0">
                <a:solidFill>
                  <a:schemeClr val="bg1"/>
                </a:solidFill>
                <a:latin typeface="Impact" pitchFamily="34" charset="0"/>
              </a:rPr>
              <a:t>:   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Δύσκολοι καιροί μας  δίνουν την ευκαιρία να </a:t>
            </a:r>
          </a:p>
          <a:p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                      «ψάξουμε  κάτω από το χαλί»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95288" y="3429000"/>
            <a:ext cx="8604250" cy="363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rgbClr val="FFC000"/>
                </a:solidFill>
                <a:latin typeface="Impact" pitchFamily="34" charset="0"/>
              </a:rPr>
              <a:t>Ενέργειες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: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Εξορθολογίσατε τις διαδικασίες για την εξάλειψη επικαλύψεων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i="1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Βάλτε συγκεκριμένους στόχους  γύρω από πρωτοβουλίες  με την 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μέγιστη  ανταπόδοση 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Γράψτε κάθε μέρα ένα σύντομο προσωπικό μήνυμα σε αυτούς που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επιτυγχάνουν τους στόχους τους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  <a:p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601489" y="2571744"/>
            <a:ext cx="81139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Αξίωμα</a:t>
            </a:r>
            <a:r>
              <a:rPr lang="en-US" sz="2800" i="1" dirty="0" smtClean="0">
                <a:solidFill>
                  <a:schemeClr val="bg1"/>
                </a:solidFill>
                <a:latin typeface="Impact" pitchFamily="34" charset="0"/>
              </a:rPr>
              <a:t>:  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Όταν ξέρετε  ότι είστε  σωστοί, μην  αφηνετε   </a:t>
            </a:r>
          </a:p>
          <a:p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                     τίποτα να σας σταματήσει </a:t>
            </a: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00034" y="3214686"/>
            <a:ext cx="8501122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400" i="1" dirty="0">
              <a:solidFill>
                <a:srgbClr val="FFC000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i="1" dirty="0" smtClean="0">
                <a:solidFill>
                  <a:srgbClr val="FFC000"/>
                </a:solidFill>
                <a:latin typeface="Impact" pitchFamily="34" charset="0"/>
              </a:rPr>
              <a:t>   </a:t>
            </a:r>
            <a:r>
              <a:rPr lang="el-GR" sz="2400" dirty="0" smtClean="0">
                <a:solidFill>
                  <a:srgbClr val="FFC000"/>
                </a:solidFill>
                <a:latin typeface="Impact" pitchFamily="34" charset="0"/>
              </a:rPr>
              <a:t>Ενέργειες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:</a:t>
            </a:r>
            <a:endParaRPr lang="en-US" sz="2400" dirty="0">
              <a:solidFill>
                <a:srgbClr val="FFC000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Τολμήστε να κάνετε τις στρατηγικές και τακτικές κινήσεις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 όταν οι άλλοι διστάζουν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Δημιουργείστε ανταγωνιστικά πλεονεκτήματα και αναβαθμίστε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 όλες τις καίριες  οργανωτικές θέσεις 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Εστιάστε και ευθυγραμμίστε όλους ώστε να διαχειριστείτε την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έξοδο σας από τις αντιξοότητες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buFontTx/>
              <a:buChar char="•"/>
            </a:pPr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0034" y="214290"/>
            <a:ext cx="914406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10.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4400" dirty="0" smtClean="0">
                <a:solidFill>
                  <a:schemeClr val="bg1"/>
                </a:solidFill>
                <a:latin typeface="Impact" pitchFamily="34" charset="0"/>
              </a:rPr>
              <a:t>Κάντε τις δύσκολες κινήσεις    </a:t>
            </a:r>
          </a:p>
          <a:p>
            <a:pPr marL="504000" indent="-609600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4400" dirty="0" smtClean="0">
                <a:solidFill>
                  <a:schemeClr val="bg1"/>
                </a:solidFill>
                <a:latin typeface="Impact" pitchFamily="34" charset="0"/>
              </a:rPr>
              <a:t>              Τώρα ! </a:t>
            </a:r>
            <a:endParaRPr lang="en-US" sz="4400" dirty="0" smtClean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2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/>
      <p:bldP spid="12301" grpId="0" uiExpand="1" build="allAtOnce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57372" y="5786454"/>
            <a:ext cx="5357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https://www.youtube.com/watch?v=FTIdNkNQn1A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3248" y="1571612"/>
            <a:ext cx="907171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Από τα πλέον σημαντικά στοιχεία που μπορεί να προσθέσει μεγάλη 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αξία στην αποτελεσματικότητα μιας εταιρίας στην διαχείρισης της 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κρίσης, είναι η διαρκής επένδυση στην διατήρηση και ενδυνάμωση 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της συναισθηματικής σχέσης της μάρκας της με τον τελικό καταναλωτή. </a:t>
            </a:r>
          </a:p>
          <a:p>
            <a:endParaRPr lang="el-GR" sz="2400" dirty="0" smtClean="0">
              <a:solidFill>
                <a:schemeClr val="bg1"/>
              </a:solidFill>
              <a:latin typeface="Impact" pitchFamily="34" charset="0"/>
            </a:endParaRP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Ο συνημμένος σύνδεσμος βίντεο απεικονίζει γραφικά τους 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«Νέους Κανόνες Σχέσης» των τελικών καταναλωτών με τις εταιρίες 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και μάρκες στην σύγχρονη εποχή της επικράτησης των κοινωνικών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μέσων ενημέρωσης, όπου ο «αρχηγός»  του παιχνιδιού δέν είναι 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πλέον οι μάρκες αλλά ο τελικός καταναλωτής.            </a:t>
            </a:r>
            <a:endParaRPr lang="el-GR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7290" y="428604"/>
            <a:ext cx="59314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400" dirty="0" smtClean="0">
                <a:solidFill>
                  <a:srgbClr val="FFC000"/>
                </a:solidFill>
                <a:latin typeface="Impact" pitchFamily="34" charset="0"/>
              </a:rPr>
              <a:t>«Οι Νέοι Κανόνες Σχέσης»</a:t>
            </a:r>
            <a:endParaRPr lang="el-GR" sz="4400" dirty="0">
              <a:solidFill>
                <a:srgbClr val="FFC000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-32" y="2689207"/>
            <a:ext cx="935837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Αξιώμα</a:t>
            </a:r>
            <a:r>
              <a:rPr lang="en-US" sz="2800" i="1" dirty="0" smtClean="0">
                <a:solidFill>
                  <a:schemeClr val="bg1"/>
                </a:solidFill>
                <a:latin typeface="Impact" pitchFamily="34" charset="0"/>
              </a:rPr>
              <a:t>: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Επικέντρωση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80%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του χρόνου στο σημαντικότερο 20% </a:t>
            </a:r>
          </a:p>
          <a:p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                  </a:t>
            </a: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42844" y="3207483"/>
            <a:ext cx="9001156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i="1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2800" dirty="0" smtClean="0">
                <a:solidFill>
                  <a:srgbClr val="FFC000"/>
                </a:solidFill>
                <a:latin typeface="Impact" pitchFamily="34" charset="0"/>
              </a:rPr>
              <a:t>Ενέργειες</a:t>
            </a:r>
            <a:r>
              <a:rPr lang="en-US" sz="2800" dirty="0" smtClean="0">
                <a:solidFill>
                  <a:srgbClr val="FFC000"/>
                </a:solidFill>
                <a:latin typeface="Impact" pitchFamily="34" charset="0"/>
              </a:rPr>
              <a:t>: 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l-GR" sz="2200" dirty="0" smtClean="0">
                <a:solidFill>
                  <a:schemeClr val="bg1"/>
                </a:solidFill>
                <a:latin typeface="Impact" pitchFamily="34" charset="0"/>
              </a:rPr>
              <a:t>Βάλτε  όλους να συμπληρώσουν  αναφορά κατανομής</a:t>
            </a:r>
            <a:r>
              <a:rPr lang="en-US" sz="22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200" dirty="0" smtClean="0">
                <a:solidFill>
                  <a:schemeClr val="bg1"/>
                </a:solidFill>
                <a:latin typeface="Impact" pitchFamily="34" charset="0"/>
              </a:rPr>
              <a:t>του χρόνου τους</a:t>
            </a:r>
            <a:endParaRPr lang="en-US" sz="22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2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200" dirty="0" smtClean="0">
                <a:solidFill>
                  <a:schemeClr val="bg1"/>
                </a:solidFill>
                <a:latin typeface="Impact" pitchFamily="34" charset="0"/>
              </a:rPr>
              <a:t>Εντοπίστε σπάταλες  ή επικαλυπτόμενες δραστηριότητες  και  </a:t>
            </a:r>
          </a:p>
          <a:p>
            <a:pPr>
              <a:lnSpc>
                <a:spcPct val="90000"/>
              </a:lnSpc>
            </a:pPr>
            <a:r>
              <a:rPr lang="el-GR" sz="2200" dirty="0" smtClean="0">
                <a:solidFill>
                  <a:schemeClr val="bg1"/>
                </a:solidFill>
                <a:latin typeface="Impact" pitchFamily="34" charset="0"/>
              </a:rPr>
              <a:t>   επαναπροσδιορίστε τις προτεραιότητες</a:t>
            </a:r>
            <a:endParaRPr lang="en-US" sz="22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2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200" dirty="0" smtClean="0">
                <a:solidFill>
                  <a:schemeClr val="bg1"/>
                </a:solidFill>
                <a:latin typeface="Impact" pitchFamily="34" charset="0"/>
              </a:rPr>
              <a:t>Εστιάστε σε δραστηριότητες με τον μεγαλύτερο βραχυπρόθεσμο </a:t>
            </a:r>
            <a:r>
              <a:rPr lang="en-US" sz="2200" dirty="0" smtClean="0">
                <a:solidFill>
                  <a:schemeClr val="bg1"/>
                </a:solidFill>
                <a:latin typeface="Impact" pitchFamily="34" charset="0"/>
              </a:rPr>
              <a:t>   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solidFill>
                  <a:schemeClr val="bg1"/>
                </a:solidFill>
                <a:latin typeface="Impact" pitchFamily="34" charset="0"/>
              </a:rPr>
              <a:t>   </a:t>
            </a:r>
            <a:r>
              <a:rPr lang="el-GR" sz="2200" dirty="0" smtClean="0">
                <a:solidFill>
                  <a:schemeClr val="bg1"/>
                </a:solidFill>
                <a:latin typeface="Impact" pitchFamily="34" charset="0"/>
              </a:rPr>
              <a:t>αντίκτυπο, πάντα σχετιζόμενες με πελάτες</a:t>
            </a:r>
            <a:r>
              <a:rPr lang="en-US" sz="22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pPr>
              <a:lnSpc>
                <a:spcPct val="40000"/>
              </a:lnSpc>
            </a:pPr>
            <a:endParaRPr lang="en-US" sz="2200" dirty="0" smtClean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Impact" pitchFamily="34" charset="0"/>
              </a:rPr>
              <a:t> M</a:t>
            </a:r>
            <a:r>
              <a:rPr lang="el-GR" sz="2200" dirty="0" smtClean="0">
                <a:solidFill>
                  <a:schemeClr val="bg1"/>
                </a:solidFill>
                <a:latin typeface="Impact" pitchFamily="34" charset="0"/>
              </a:rPr>
              <a:t>ειώστε τις συναντήσεις στελεχών, θέματα προς συζήτηση</a:t>
            </a:r>
          </a:p>
          <a:p>
            <a:pPr>
              <a:lnSpc>
                <a:spcPct val="90000"/>
              </a:lnSpc>
            </a:pPr>
            <a:r>
              <a:rPr lang="el-GR" sz="2200" dirty="0" smtClean="0">
                <a:solidFill>
                  <a:schemeClr val="bg1"/>
                </a:solidFill>
                <a:latin typeface="Impact" pitchFamily="34" charset="0"/>
              </a:rPr>
              <a:t>   και τους συμμετέχοντες</a:t>
            </a:r>
            <a:r>
              <a:rPr lang="en-US" sz="22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200" dirty="0" smtClean="0">
                <a:solidFill>
                  <a:schemeClr val="bg1"/>
                </a:solidFill>
                <a:latin typeface="Impact" pitchFamily="34" charset="0"/>
              </a:rPr>
              <a:t>στους απολύτως απαραίτητους </a:t>
            </a:r>
            <a:r>
              <a:rPr lang="en-US" sz="22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pPr>
              <a:buFontTx/>
              <a:buChar char="•"/>
            </a:pPr>
            <a:endParaRPr lang="en-US" sz="22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buFontTx/>
              <a:buChar char="•"/>
            </a:pPr>
            <a:endParaRPr lang="en-US" sz="22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4282" y="142852"/>
            <a:ext cx="8389968" cy="2357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742950" indent="-7429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l-GR" sz="7200" dirty="0" smtClean="0">
                <a:solidFill>
                  <a:srgbClr val="FFC000"/>
                </a:solidFill>
                <a:latin typeface="Impact" pitchFamily="34" charset="0"/>
              </a:rPr>
              <a:t>1.  </a:t>
            </a:r>
            <a:r>
              <a:rPr lang="el-GR" sz="3600" dirty="0" smtClean="0">
                <a:solidFill>
                  <a:schemeClr val="bg1"/>
                </a:solidFill>
                <a:latin typeface="Impact" pitchFamily="34" charset="0"/>
              </a:rPr>
              <a:t>Εστιάστε</a:t>
            </a:r>
            <a:r>
              <a:rPr lang="el-GR" sz="3600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l-GR" sz="3600" dirty="0" smtClean="0">
                <a:solidFill>
                  <a:schemeClr val="bg1"/>
                </a:solidFill>
                <a:latin typeface="Impact" pitchFamily="34" charset="0"/>
              </a:rPr>
              <a:t>τον χρόνο σας σε ενέργειες  </a:t>
            </a:r>
          </a:p>
          <a:p>
            <a:pPr marL="742950" indent="-74295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l-GR" sz="3600" dirty="0" smtClean="0">
                <a:solidFill>
                  <a:schemeClr val="bg1"/>
                </a:solidFill>
                <a:latin typeface="Impact" pitchFamily="34" charset="0"/>
              </a:rPr>
              <a:t>          με βραχυπρόθεσμο αντίκτυπο και    </a:t>
            </a:r>
          </a:p>
          <a:p>
            <a:pPr marL="742950" indent="-74295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l-GR" sz="3600" dirty="0" smtClean="0">
                <a:solidFill>
                  <a:schemeClr val="bg1"/>
                </a:solidFill>
                <a:latin typeface="Impact" pitchFamily="34" charset="0"/>
              </a:rPr>
              <a:t>          μεγάλα  ποσοστά ανταποδοτικότητας</a:t>
            </a:r>
            <a:endParaRPr lang="en-US" sz="36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3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3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3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8" grpId="0" build="allAtOnce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755650" y="2636838"/>
            <a:ext cx="78486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00034" y="3301426"/>
            <a:ext cx="8501122" cy="369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000" i="1" dirty="0">
              <a:solidFill>
                <a:schemeClr val="bg1"/>
              </a:solidFill>
              <a:latin typeface="Impact" pitchFamily="34" charset="0"/>
            </a:endParaRPr>
          </a:p>
          <a:p>
            <a:r>
              <a:rPr lang="el-GR" sz="2800" dirty="0" smtClean="0">
                <a:solidFill>
                  <a:srgbClr val="FFC000"/>
                </a:solidFill>
                <a:latin typeface="Impact" pitchFamily="34" charset="0"/>
              </a:rPr>
              <a:t>Ενέργειες</a:t>
            </a:r>
            <a:r>
              <a:rPr lang="en-US" sz="2800" dirty="0" smtClean="0">
                <a:solidFill>
                  <a:srgbClr val="FFC000"/>
                </a:solidFill>
                <a:latin typeface="Impact" pitchFamily="34" charset="0"/>
              </a:rPr>
              <a:t>:</a:t>
            </a:r>
          </a:p>
          <a:p>
            <a:pPr>
              <a:lnSpc>
                <a:spcPct val="30000"/>
              </a:lnSpc>
            </a:pPr>
            <a:endParaRPr lang="en-US" sz="2400" dirty="0">
              <a:solidFill>
                <a:srgbClr val="FFC000"/>
              </a:solidFill>
              <a:latin typeface="Impact" pitchFamily="34" charset="0"/>
            </a:endParaRPr>
          </a:p>
          <a:p>
            <a:pPr>
              <a:buFontTx/>
              <a:buChar char="•"/>
            </a:pPr>
            <a:r>
              <a:rPr lang="el-GR" sz="2400" dirty="0" smtClean="0">
                <a:solidFill>
                  <a:srgbClr val="FFC000"/>
                </a:solidFill>
                <a:latin typeface="Impact" pitchFamily="34" charset="0"/>
              </a:rPr>
              <a:t>   Βάλτε μετρήσιμους στόχους γύρω από μετρήσεις «κλειδιά» π.χ</a:t>
            </a:r>
            <a:endParaRPr lang="el-GR" sz="2000" dirty="0" smtClean="0">
              <a:solidFill>
                <a:srgbClr val="FFC000"/>
              </a:solidFill>
              <a:latin typeface="Impact" pitchFamily="34" charset="0"/>
            </a:endParaRPr>
          </a:p>
          <a:p>
            <a:pPr>
              <a:lnSpc>
                <a:spcPct val="50000"/>
              </a:lnSpc>
            </a:pPr>
            <a:r>
              <a:rPr lang="el-GR" sz="2000" dirty="0" smtClean="0">
                <a:solidFill>
                  <a:schemeClr val="bg1"/>
                </a:solidFill>
                <a:latin typeface="Impact" pitchFamily="34" charset="0"/>
              </a:rPr>
              <a:t>     </a:t>
            </a: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20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Εβδομαδιαίες πωλήσεις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Εβδομαδιαίες παραγγελίες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Στόχο πωλήσεων της επόμενης εβδομάδας </a:t>
            </a:r>
            <a:endParaRPr lang="en-US" sz="2400" dirty="0" smtClean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50000"/>
              </a:lnSpc>
            </a:pPr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70000"/>
              </a:lnSpc>
              <a:buFontTx/>
              <a:buChar char="•"/>
            </a:pPr>
            <a:r>
              <a:rPr lang="el-GR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Εβδομαδιαίες συναντήσεις τμημάτων και διευθύνσεων</a:t>
            </a:r>
          </a:p>
          <a:p>
            <a:pPr>
              <a:lnSpc>
                <a:spcPct val="110000"/>
              </a:lnSpc>
              <a:buFontTx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Συνοψίστε ανειλημμένες δράσεις για την επόμενη  εβδομάδα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endParaRPr lang="en-US" sz="2000" i="1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8596" y="214290"/>
            <a:ext cx="8715404" cy="25717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lnSpc>
                <a:spcPct val="70000"/>
              </a:lnSpc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2.</a:t>
            </a:r>
            <a:r>
              <a:rPr lang="en-US" sz="4800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n-US" sz="4800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Βάλτε παραμέτρους γύρω από   </a:t>
            </a:r>
          </a:p>
          <a:p>
            <a:pPr marL="504000" indent="-609600">
              <a:lnSpc>
                <a:spcPct val="70000"/>
              </a:lnSpc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         προγράμματα και δραστηριότητες</a:t>
            </a:r>
          </a:p>
          <a:p>
            <a:pPr marL="504000" indent="-609600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         με μεγάλο αντίκτυπο</a:t>
            </a:r>
            <a:endParaRPr lang="en-US" sz="40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0034" y="2571744"/>
            <a:ext cx="7970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Αξίωμα</a:t>
            </a:r>
            <a:r>
              <a:rPr lang="en-US" sz="2800" i="1" dirty="0" smtClean="0">
                <a:solidFill>
                  <a:schemeClr val="bg1"/>
                </a:solidFill>
                <a:latin typeface="Impact" pitchFamily="34" charset="0"/>
              </a:rPr>
              <a:t>: </a:t>
            </a:r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Μπορείς να ελέγξεις μόνο αυτό που μπορείς </a:t>
            </a:r>
          </a:p>
          <a:p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                    να μετρήσεις </a:t>
            </a: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5" grpId="0" uiExpand="1" build="allAtOnce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755650" y="2636838"/>
            <a:ext cx="78486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28596" y="2071678"/>
            <a:ext cx="850112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Αξίωμα</a:t>
            </a:r>
            <a:r>
              <a:rPr lang="en-US" sz="2800" i="1" dirty="0" smtClean="0">
                <a:solidFill>
                  <a:schemeClr val="bg1"/>
                </a:solidFill>
                <a:latin typeface="Impact" pitchFamily="34" charset="0"/>
              </a:rPr>
              <a:t>: 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Οι πωλήσεις είναι  ο αγωγός  σύνδεσης , τα </a:t>
            </a:r>
          </a:p>
          <a:p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μάτια και τα αυτιά των πελατών και του τόπου στον οποίο γρήγορες αποφάσεις μπορούν να  συγκρατήσουν την  εταιρική οργάνωση  απο  μια καθοδική  πτώση 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  <a:endParaRPr lang="en-US" sz="2800" i="1" dirty="0" smtClean="0">
              <a:solidFill>
                <a:srgbClr val="FFC000"/>
              </a:solidFill>
              <a:latin typeface="Impact" pitchFamily="34" charset="0"/>
            </a:endParaRPr>
          </a:p>
          <a:p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57190" y="4025519"/>
            <a:ext cx="9001156" cy="3736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800" dirty="0" smtClean="0">
                <a:solidFill>
                  <a:srgbClr val="FFC000"/>
                </a:solidFill>
                <a:latin typeface="Impact" pitchFamily="34" charset="0"/>
              </a:rPr>
              <a:t>Ενέργειες</a:t>
            </a:r>
            <a:r>
              <a:rPr lang="en-US" sz="2800" dirty="0" smtClean="0">
                <a:solidFill>
                  <a:srgbClr val="FFC000"/>
                </a:solidFill>
                <a:latin typeface="Impact" pitchFamily="34" charset="0"/>
              </a:rPr>
              <a:t>: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Καθιερώστε τακτικές συναντήσεις με την δύναμη πωλήσεων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Λάβετε μέτρα να αυξήσετε τον χρόνο που δαπανάτε με  υπάρχοντες 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και υποψήφιους πελάτες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Μειώστε τον χρόνο που δαπανάτε σε δραστηριότητες μη 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σχετιζόμενες με πελάτες</a:t>
            </a:r>
            <a:endParaRPr lang="en-US" sz="2400" dirty="0" smtClean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buFontTx/>
              <a:buChar char="•"/>
            </a:pP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 algn="just"/>
            <a:r>
              <a:rPr lang="en-US" sz="2400" i="1" dirty="0">
                <a:solidFill>
                  <a:schemeClr val="bg1"/>
                </a:solidFill>
                <a:latin typeface="Impact" pitchFamily="34" charset="0"/>
              </a:rPr>
              <a:t> 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28596" y="-24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>
                <a:solidFill>
                  <a:srgbClr val="FFC000"/>
                </a:solidFill>
                <a:latin typeface="Impact" pitchFamily="34" charset="0"/>
              </a:rPr>
              <a:t>3</a:t>
            </a: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Συναντάτε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προσωπικά και συχνά     </a:t>
            </a:r>
          </a:p>
          <a:p>
            <a:pPr marL="504000" indent="-6096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         την δύναμη πωλήσεων</a:t>
            </a:r>
            <a:endParaRPr lang="en-US" sz="4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9" grpId="0"/>
      <p:bldP spid="10" grpId="0" uiExpand="1" build="allAtOnce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85720" y="2643182"/>
            <a:ext cx="857256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    </a:t>
            </a:r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Αξίωμα</a:t>
            </a:r>
            <a:r>
              <a:rPr lang="en-US" sz="2800" i="1" dirty="0" smtClean="0">
                <a:solidFill>
                  <a:schemeClr val="bg1"/>
                </a:solidFill>
                <a:latin typeface="Impact" pitchFamily="34" charset="0"/>
              </a:rPr>
              <a:t>: 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Σε περίοδο κρίσης  διασφαλίζεις  την  </a:t>
            </a:r>
          </a:p>
          <a:p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    μεγιστοποίηση παραγωγικόττας των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{A}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παικτών</a:t>
            </a:r>
          </a:p>
          <a:p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    και μειώνεις τους λιγότερο παραγωγικούς</a:t>
            </a: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428594" y="4323244"/>
            <a:ext cx="821537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rgbClr val="FFC000"/>
                </a:solidFill>
                <a:latin typeface="Impact" pitchFamily="34" charset="0"/>
              </a:rPr>
              <a:t>Ενέργειες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: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Εντοπίστε τους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{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A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}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παίκτες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Αξιοποιήστε το ταλέντο και τις δυνατότητες των {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A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}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παικτών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Μειώστε τους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{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C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}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παίκτες και τα αντίστοιχα κόστη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 algn="just"/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5752" y="214290"/>
            <a:ext cx="9001156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4.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Αξιοποιήστε τους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{A}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 παίκτες και       </a:t>
            </a:r>
          </a:p>
          <a:p>
            <a:pPr marL="504000" indent="-6096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         περιορίστε τους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{C}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παίκτες </a:t>
            </a:r>
            <a:endParaRPr lang="en-US" sz="4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9" grpId="0"/>
      <p:bldP spid="14350" grpId="0" uiExpand="1" build="allAtOnce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81006" y="2470374"/>
            <a:ext cx="874871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Αξιώμα</a:t>
            </a:r>
            <a:r>
              <a:rPr lang="en-US" sz="2800" dirty="0" smtClean="0">
                <a:solidFill>
                  <a:schemeClr val="bg1"/>
                </a:solidFill>
                <a:latin typeface="Impact" pitchFamily="34" charset="0"/>
              </a:rPr>
              <a:t>:</a:t>
            </a:r>
            <a:r>
              <a:rPr lang="el-GR" sz="28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Δώστε στα άτομα που γνωρίζουν τα κόστη  </a:t>
            </a:r>
          </a:p>
          <a:p>
            <a:pPr algn="just"/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                   την δυνατότητα να επιφέρουν αλλαγές</a:t>
            </a: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  <a:p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</a:t>
            </a:r>
          </a:p>
          <a:p>
            <a:pPr>
              <a:buFontTx/>
              <a:buChar char="•"/>
            </a:pP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357158" y="3643314"/>
            <a:ext cx="9001188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rgbClr val="FFC000"/>
                </a:solidFill>
                <a:latin typeface="Impact" pitchFamily="34" charset="0"/>
              </a:rPr>
              <a:t>Ενέργειες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: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Δημιουργείστε ομάδες καινοτομίας &amp; βελτιώσης  παραγωγικότητας 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περιορίζοντας τα μέλη στα απόλυτα κρίσιμα 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Επικεντρώστε την μία ομάδα στην μείωση κόστους και την   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 άλλη σε νεές ευκαιρίες  (καινοτομία)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Εστιάστε σε περιορισμένο αριθμό  ενεργειών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(1-2)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με το   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 μέγιστο αντίκτυπο χωρίς υποβάθμιση της ποιότητας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 algn="just"/>
            <a:endParaRPr lang="en-US" sz="2400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85720" y="142852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>
                <a:solidFill>
                  <a:srgbClr val="FFC000"/>
                </a:solidFill>
                <a:latin typeface="Impact" pitchFamily="34" charset="0"/>
              </a:rPr>
              <a:t>5</a:t>
            </a: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Δημιουργήστε ομάδες καινοτομίας  </a:t>
            </a:r>
          </a:p>
          <a:p>
            <a:pPr marL="504000" indent="-609600">
              <a:lnSpc>
                <a:spcPct val="9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         και βελτίωσης παραγωγικότητας</a:t>
            </a:r>
            <a:endParaRPr lang="en-US" sz="4000" dirty="0" smtClean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allAtOnce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57158" y="1714488"/>
            <a:ext cx="857256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Αξίωμα</a:t>
            </a:r>
            <a:r>
              <a:rPr lang="en-US" sz="2800" i="1" dirty="0" smtClean="0">
                <a:solidFill>
                  <a:schemeClr val="bg1"/>
                </a:solidFill>
                <a:latin typeface="Impact" pitchFamily="34" charset="0"/>
              </a:rPr>
              <a:t>: 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Οι «παθιασμένοι πρωταθλητές» έχουν την  μέγιστη δύναμη  εντός των οργανισμών  να  εστιάσουν  -  </a:t>
            </a:r>
          </a:p>
          <a:p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Δεν παραιτούνται ποτέ,  εκφράζουν  ελπίδα, πάθος  και αυτοπεποίθηση,  φέρνουν αποτελέσματα </a:t>
            </a: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  <a:p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85720" y="3714752"/>
            <a:ext cx="9001156" cy="382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rgbClr val="FFC000"/>
                </a:solidFill>
                <a:latin typeface="Impact" pitchFamily="34" charset="0"/>
              </a:rPr>
              <a:t>Ενέργειες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:</a:t>
            </a:r>
          </a:p>
          <a:p>
            <a:pPr>
              <a:buFontTx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Αφιερώστε σημαντικό χρόνο με την ομάδα σας να «αγοράσει»  το </a:t>
            </a:r>
          </a:p>
          <a:p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σχέδιο δράσης 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Εντοπίστε και αξιοποιήστε τους «παθιασμένους πρωταθλητές»   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ως ηγέτες αλλαγής σε όλες τις εταιρικές δραστηριότητες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Δημιουργήστε ένα σχέδιο δράσης που δεν τους επιβάλλει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υπερβολικό  φόρτο  εργασίας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r>
              <a:rPr lang="en-US" sz="2400" i="1" dirty="0">
                <a:solidFill>
                  <a:schemeClr val="bg1"/>
                </a:solidFill>
                <a:latin typeface="Impact" pitchFamily="34" charset="0"/>
              </a:rPr>
              <a:t> </a:t>
            </a:r>
          </a:p>
          <a:p>
            <a:pPr algn="just"/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85720" y="142852"/>
            <a:ext cx="8715404" cy="1357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6.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Βασιστείτε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 Στα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“Go To”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Άτομα</a:t>
            </a:r>
            <a:endParaRPr lang="en-US" sz="4000" dirty="0" smtClean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  <p:bldP spid="3084" grpId="0" uiExpand="1" build="allAtOnce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57190" y="142852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>
                <a:solidFill>
                  <a:srgbClr val="FFC000"/>
                </a:solidFill>
                <a:latin typeface="Impact" pitchFamily="34" charset="0"/>
              </a:rPr>
              <a:t>7</a:t>
            </a: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Τριπλασιάστε τις επικοινωνίες</a:t>
            </a:r>
            <a:endParaRPr lang="en-US" sz="4000" dirty="0" smtClean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6580" y="2041746"/>
            <a:ext cx="87131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Αξίωμα</a:t>
            </a:r>
            <a:r>
              <a:rPr lang="en-US" sz="2800" i="1" dirty="0" smtClean="0">
                <a:solidFill>
                  <a:schemeClr val="bg1"/>
                </a:solidFill>
                <a:latin typeface="Impact" pitchFamily="34" charset="0"/>
              </a:rPr>
              <a:t>:  </a:t>
            </a:r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Σε περιόδους κρίσης , οι άνθρωποι έχουν ανάγκη να ακούν πιό συχνά , ποιό είναι το σχέδιο δράσης και να </a:t>
            </a:r>
            <a:r>
              <a:rPr lang="en-US" sz="2800" i="1" dirty="0" smtClean="0">
                <a:solidFill>
                  <a:srgbClr val="FFC000"/>
                </a:solidFill>
                <a:latin typeface="Impact" pitchFamily="34" charset="0"/>
              </a:rPr>
              <a:t>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διαβεβαιώνονται για τους πρωταρχικούς στόχους</a:t>
            </a:r>
            <a:endParaRPr lang="en-US" sz="2800" i="1" dirty="0" smtClean="0">
              <a:solidFill>
                <a:srgbClr val="FFC000"/>
              </a:solidFill>
              <a:latin typeface="Impact" pitchFamily="34" charset="0"/>
            </a:endParaRPr>
          </a:p>
          <a:p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57158" y="3933977"/>
            <a:ext cx="8643998" cy="256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rgbClr val="FFC000"/>
                </a:solidFill>
                <a:latin typeface="Impact" pitchFamily="34" charset="0"/>
              </a:rPr>
              <a:t>Ενέργειες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: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Δεσμευτείτε για μια εβδομαδιαία αναφορά επικοινωνίας προόδου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1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Επαινείτε συνεχώς και ενθαρρύνετε τους ανθρώπους για τις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προσπάθειες τους σχετικά με τον στόχο 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Κρατείστε  λογαριασμό των «φιλικών κτυπημάτων» στην πλάτη και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διατηρείστε όλους σε υψηλό επίπεδο ενθουσιασμού</a:t>
            </a:r>
            <a:r>
              <a:rPr lang="en-US" sz="2400" i="1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94668" y="2714620"/>
            <a:ext cx="814929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Αξίωμα</a:t>
            </a:r>
            <a:r>
              <a:rPr lang="en-US" sz="2800" i="1" dirty="0" smtClean="0">
                <a:solidFill>
                  <a:schemeClr val="bg1"/>
                </a:solidFill>
                <a:latin typeface="Impact" pitchFamily="34" charset="0"/>
              </a:rPr>
              <a:t>:   </a:t>
            </a:r>
            <a:r>
              <a:rPr lang="el-GR" sz="2800" i="1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Ακούστε  χωρίς φόβο τους πελάτες σας   </a:t>
            </a:r>
          </a:p>
          <a:p>
            <a:r>
              <a:rPr lang="el-GR" sz="2800" i="1" dirty="0" smtClean="0">
                <a:solidFill>
                  <a:srgbClr val="FFC000"/>
                </a:solidFill>
                <a:latin typeface="Impact" pitchFamily="34" charset="0"/>
              </a:rPr>
              <a:t>                      για να εντοπίσετε παράθυρα ευκαιρίας  </a:t>
            </a:r>
            <a:endParaRPr lang="en-US" sz="2800" i="1" dirty="0">
              <a:solidFill>
                <a:srgbClr val="FFC000"/>
              </a:solidFill>
              <a:latin typeface="Impact" pitchFamily="34" charset="0"/>
            </a:endParaRPr>
          </a:p>
          <a:p>
            <a:endParaRPr lang="en-US" sz="2800" dirty="0">
              <a:solidFill>
                <a:srgbClr val="FFC000"/>
              </a:solidFill>
              <a:latin typeface="Impact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41348" y="4000504"/>
            <a:ext cx="8559808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2400" dirty="0" smtClean="0">
                <a:solidFill>
                  <a:srgbClr val="FFC000"/>
                </a:solidFill>
                <a:latin typeface="Impact" pitchFamily="34" charset="0"/>
              </a:rPr>
              <a:t>Ενέργειες</a:t>
            </a:r>
            <a:r>
              <a:rPr lang="en-US" sz="2400" dirty="0" smtClean="0">
                <a:solidFill>
                  <a:srgbClr val="FFC000"/>
                </a:solidFill>
                <a:latin typeface="Impact" pitchFamily="34" charset="0"/>
              </a:rPr>
              <a:t>:</a:t>
            </a:r>
          </a:p>
          <a:p>
            <a:pPr>
              <a:buFontTx/>
              <a:buChar char="•"/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Μεγιστοποιήστε τον χρόνο προσωπικής επαφής με τους πελάτες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Ρωτήστε τους για 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2-3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λόγους που αγοράζουν συγκεκριμένα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προιόντα και υπηρεσίες</a:t>
            </a:r>
            <a:endParaRPr lang="en-US" sz="2400" dirty="0">
              <a:solidFill>
                <a:schemeClr val="bg1"/>
              </a:solidFill>
              <a:latin typeface="Impact" pitchFamily="34" charset="0"/>
            </a:endParaRPr>
          </a:p>
          <a:p>
            <a:pPr>
              <a:lnSpc>
                <a:spcPct val="150000"/>
              </a:lnSpc>
              <a:buFontTx/>
              <a:buChar char="•"/>
            </a:pPr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Επαναξιολογήστε τις υποθέσεις σας για τα κριτήρια αγοράς και  </a:t>
            </a:r>
          </a:p>
          <a:p>
            <a:pPr>
              <a:lnSpc>
                <a:spcPct val="80000"/>
              </a:lnSpc>
            </a:pPr>
            <a:r>
              <a:rPr lang="el-GR" sz="2400" dirty="0" smtClean="0">
                <a:solidFill>
                  <a:schemeClr val="bg1"/>
                </a:solidFill>
                <a:latin typeface="Impact" pitchFamily="34" charset="0"/>
              </a:rPr>
              <a:t>   αξιοποιήστε τις ευκαιρίες που εντοπίσατε </a:t>
            </a:r>
            <a:r>
              <a:rPr lang="en-US" sz="24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  <a:p>
            <a:endParaRPr lang="en-US" sz="2400" i="1" dirty="0">
              <a:solidFill>
                <a:schemeClr val="bg1"/>
              </a:solidFill>
              <a:latin typeface="Impact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Impact" pitchFamily="34" charset="0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5720" y="142852"/>
            <a:ext cx="8715404" cy="1785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04000" indent="-609600"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7200" dirty="0" smtClean="0">
                <a:solidFill>
                  <a:srgbClr val="FFC000"/>
                </a:solidFill>
                <a:latin typeface="Impact" pitchFamily="34" charset="0"/>
              </a:rPr>
              <a:t>8.</a:t>
            </a:r>
            <a:r>
              <a:rPr lang="en-US" sz="7200" dirty="0" smtClean="0">
                <a:solidFill>
                  <a:schemeClr val="bg1"/>
                </a:solidFill>
                <a:latin typeface="Impact" pitchFamily="34" charset="0"/>
              </a:rPr>
              <a:t>  </a:t>
            </a: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Δηλώστε πιο συχνά παρών στους  </a:t>
            </a:r>
          </a:p>
          <a:p>
            <a:pPr marL="504000" indent="-609600">
              <a:lnSpc>
                <a:spcPct val="80000"/>
              </a:lnSpc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l-GR" sz="4000" dirty="0" smtClean="0">
                <a:solidFill>
                  <a:schemeClr val="bg1"/>
                </a:solidFill>
                <a:latin typeface="Impact" pitchFamily="34" charset="0"/>
              </a:rPr>
              <a:t>           πελάτες σας σε περιόδους κρίσης </a:t>
            </a:r>
            <a:endParaRPr lang="en-US" sz="4000" dirty="0" smtClean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05" grpId="0" uiExpand="1" build="allAtOnce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858</Words>
  <Application>Microsoft Office PowerPoint</Application>
  <PresentationFormat>On-screen Show (4:3)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Philip J. Harkins-Linkage Εφαρμογή: Μιχάλης Μαλαματίνας- Nike Hellas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Michael Malamatinas</dc:title>
  <dc:creator>Corporate Edition</dc:creator>
  <cp:lastModifiedBy>Dimitris Kalogeras</cp:lastModifiedBy>
  <cp:revision>94</cp:revision>
  <dcterms:created xsi:type="dcterms:W3CDTF">2015-01-06T11:08:13Z</dcterms:created>
  <dcterms:modified xsi:type="dcterms:W3CDTF">2015-03-24T09:44:36Z</dcterms:modified>
</cp:coreProperties>
</file>