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8" r:id="rId3"/>
    <p:sldId id="263" r:id="rId4"/>
    <p:sldId id="268" r:id="rId5"/>
    <p:sldId id="259" r:id="rId6"/>
    <p:sldId id="264" r:id="rId7"/>
    <p:sldId id="260" r:id="rId8"/>
    <p:sldId id="265" r:id="rId9"/>
    <p:sldId id="261" r:id="rId10"/>
    <p:sldId id="266" r:id="rId11"/>
    <p:sldId id="262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99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DE9B6-8FCC-4CB7-8F54-4DB3D89035D4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C2A7F-AF59-4E71-BB7F-E064A9D0335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C2A7F-AF59-4E71-BB7F-E064A9D0335E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IdNkNQn1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4714876" y="5500710"/>
            <a:ext cx="5214974" cy="1143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 Philip J. Harkins-Linkage</a:t>
            </a:r>
            <a:b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Implementation :</a:t>
            </a:r>
            <a:b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Michael </a:t>
            </a:r>
            <a:r>
              <a:rPr lang="en-US" sz="1800" dirty="0" err="1" smtClean="0">
                <a:solidFill>
                  <a:schemeClr val="bg1"/>
                </a:solidFill>
                <a:latin typeface="Impact" pitchFamily="34" charset="0"/>
              </a:rPr>
              <a:t>Malamatinas</a:t>
            </a:r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-Nike Hellas</a:t>
            </a:r>
            <a:endParaRPr lang="el-GR" sz="18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14282" y="928670"/>
            <a:ext cx="914406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143000" indent="-1143000"/>
            <a:r>
              <a:rPr lang="en-US" sz="8800" dirty="0" smtClean="0">
                <a:solidFill>
                  <a:srgbClr val="FFC000"/>
                </a:solidFill>
                <a:latin typeface="Impact" pitchFamily="34" charset="0"/>
              </a:rPr>
              <a:t>10</a:t>
            </a:r>
            <a:r>
              <a:rPr lang="en-US" sz="8000" dirty="0" smtClean="0">
                <a:solidFill>
                  <a:schemeClr val="bg1"/>
                </a:solidFill>
                <a:latin typeface="Impact" pitchFamily="34" charset="0"/>
              </a:rPr>
              <a:t> Tactics </a:t>
            </a:r>
          </a:p>
          <a:p>
            <a:pPr marL="1143000" indent="-1143000"/>
            <a:r>
              <a:rPr lang="en-US" sz="8000" dirty="0" smtClean="0">
                <a:solidFill>
                  <a:schemeClr val="bg1"/>
                </a:solidFill>
                <a:latin typeface="Impact" pitchFamily="34" charset="0"/>
              </a:rPr>
              <a:t>for Leading </a:t>
            </a:r>
          </a:p>
          <a:p>
            <a:pPr marL="1143000" indent="-1143000"/>
            <a:r>
              <a:rPr lang="en-US" sz="8000" dirty="0" smtClean="0">
                <a:solidFill>
                  <a:schemeClr val="bg1"/>
                </a:solidFill>
                <a:latin typeface="Impact" pitchFamily="34" charset="0"/>
              </a:rPr>
              <a:t>in Hard </a:t>
            </a:r>
            <a:r>
              <a:rPr lang="en-US" sz="8000" dirty="0">
                <a:solidFill>
                  <a:schemeClr val="bg1"/>
                </a:solidFill>
                <a:latin typeface="Impact" pitchFamily="34" charset="0"/>
              </a:rPr>
              <a:t>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190" y="214290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9.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n-US" sz="4400" dirty="0" smtClean="0">
                <a:solidFill>
                  <a:schemeClr val="bg1"/>
                </a:solidFill>
                <a:latin typeface="Impact" pitchFamily="34" charset="0"/>
              </a:rPr>
              <a:t>Get Rid of Waste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500034" y="2477152"/>
            <a:ext cx="81211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Principle:   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Bad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times allow us to get under the covers. 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95288" y="3571876"/>
            <a:ext cx="86042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i="1" dirty="0" smtClean="0">
                <a:solidFill>
                  <a:srgbClr val="FFC000"/>
                </a:solidFill>
                <a:latin typeface="Impact" pitchFamily="34" charset="0"/>
              </a:rPr>
              <a:t>Action: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Streamline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processes to eliminate redundancies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i="1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Set specific goals around initiatives with highest return ratios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Drop a personal note each day to goal achievers </a:t>
            </a:r>
          </a:p>
          <a:p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30051" y="2500306"/>
            <a:ext cx="81139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Impact" pitchFamily="34" charset="0"/>
              </a:rPr>
              <a:t>Principle: 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When you know you are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right, don’t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let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</a:p>
          <a:p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     anything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stop you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00034" y="3429000"/>
            <a:ext cx="8215370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400" i="1" dirty="0">
              <a:solidFill>
                <a:srgbClr val="FFC000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i="1" dirty="0" smtClean="0">
                <a:solidFill>
                  <a:srgbClr val="FFC000"/>
                </a:solidFill>
                <a:latin typeface="Impact" pitchFamily="34" charset="0"/>
              </a:rPr>
              <a:t>   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Action:</a:t>
            </a:r>
            <a:endParaRPr lang="en-US" sz="2400" dirty="0">
              <a:solidFill>
                <a:srgbClr val="FFC000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 Dare to make strategic and tactical moves when others stall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 Create competitive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advantages and upgrade on all key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 organizational positions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 Create focus and alignment to manage your way out of </a:t>
            </a:r>
            <a:endParaRPr lang="en-US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adversity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57190" y="214290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10.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n-US" sz="4400" dirty="0" smtClean="0">
                <a:solidFill>
                  <a:schemeClr val="bg1"/>
                </a:solidFill>
                <a:latin typeface="Impact" pitchFamily="34" charset="0"/>
              </a:rPr>
              <a:t>Make the Tough Moves 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/>
      <p:bldP spid="12301" grpId="0" uiExpand="1" build="allAtOnce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28810" y="5572140"/>
            <a:ext cx="5357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https://www.youtube.com/watch?v=FTIdNkNQn1A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623" y="1727192"/>
            <a:ext cx="861646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One of the most critical factors that could add tremendous value in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leading in hard times, is the continuous investment in maintaining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and strengthening the emotional bond of a brand with the final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consumer.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The attached link of the video “The New Rules Of Engagement”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describes most  vividly the relationship between brands and final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consumers in the new era of social media domination where</a:t>
            </a:r>
            <a:endParaRPr lang="el-GR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the “master” of the game is no longer the brands but the final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consumer.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378" y="516419"/>
            <a:ext cx="76418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C000"/>
                </a:solidFill>
                <a:latin typeface="Impact" pitchFamily="34" charset="0"/>
              </a:rPr>
              <a:t>“ The New Rules Of Engagement” </a:t>
            </a:r>
            <a:endParaRPr lang="el-GR" sz="4400" dirty="0">
              <a:solidFill>
                <a:srgbClr val="FFC00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2" y="285728"/>
            <a:ext cx="7961339" cy="2357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6600" dirty="0" smtClean="0">
                <a:solidFill>
                  <a:srgbClr val="FFC000"/>
                </a:solidFill>
                <a:latin typeface="Impact" pitchFamily="34" charset="0"/>
              </a:rPr>
              <a:t>1.</a:t>
            </a:r>
            <a:r>
              <a:rPr lang="en-US" sz="4400" dirty="0" smtClean="0">
                <a:solidFill>
                  <a:srgbClr val="FFC000"/>
                </a:solidFill>
                <a:latin typeface="Impact" pitchFamily="34" charset="0"/>
              </a:rPr>
              <a:t>    </a:t>
            </a:r>
            <a:r>
              <a:rPr lang="en-US" sz="3600" dirty="0" smtClean="0">
                <a:solidFill>
                  <a:schemeClr val="bg1"/>
                </a:solidFill>
                <a:latin typeface="Impact" pitchFamily="34" charset="0"/>
              </a:rPr>
              <a:t>Reallocate Time To High Percentage,    </a:t>
            </a:r>
          </a:p>
          <a:p>
            <a:pPr marL="609600" indent="-609600">
              <a:lnSpc>
                <a:spcPct val="7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3600" dirty="0" smtClean="0">
                <a:solidFill>
                  <a:schemeClr val="bg1"/>
                </a:solidFill>
                <a:latin typeface="Impact" pitchFamily="34" charset="0"/>
              </a:rPr>
              <a:t>           Short-Term Returns </a:t>
            </a:r>
            <a:endParaRPr lang="en-US" sz="36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57158" y="2643182"/>
            <a:ext cx="838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Impact" pitchFamily="34" charset="0"/>
              </a:rPr>
              <a:t>Principle: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Focus 80% of time on the most important 20%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14282" y="2741442"/>
            <a:ext cx="8785225" cy="4838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n-US" sz="2800" dirty="0" smtClean="0">
                <a:solidFill>
                  <a:srgbClr val="FFC000"/>
                </a:solidFill>
                <a:latin typeface="Impact" pitchFamily="34" charset="0"/>
              </a:rPr>
              <a:t>Actions: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Have everyone complete a time allocation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report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Identify wasteful or overlapping activities and refocus priorities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Focus on activities with highest short term impact, always</a:t>
            </a: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    </a:t>
            </a:r>
          </a:p>
          <a:p>
            <a:pPr>
              <a:lnSpc>
                <a:spcPct val="80000"/>
              </a:lnSpc>
            </a:pP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 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with</a:t>
            </a: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customer related activities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Limit meetings,  # of items on the agenda ,  # of attendees  to  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absolutely necessary for the decision making </a:t>
            </a:r>
          </a:p>
          <a:p>
            <a:pPr>
              <a:buFontTx/>
              <a:buChar char="•"/>
            </a:pP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/>
      <p:bldP spid="15368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755650" y="2636838"/>
            <a:ext cx="78486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04855" y="3214686"/>
            <a:ext cx="8281987" cy="373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i="1" dirty="0">
              <a:solidFill>
                <a:schemeClr val="bg1"/>
              </a:solidFill>
              <a:latin typeface="Impact" pitchFamily="34" charset="0"/>
            </a:endParaRPr>
          </a:p>
          <a:p>
            <a:r>
              <a:rPr lang="en-US" sz="2800" dirty="0" smtClean="0">
                <a:solidFill>
                  <a:srgbClr val="FFC000"/>
                </a:solidFill>
                <a:latin typeface="Impact" pitchFamily="34" charset="0"/>
              </a:rPr>
              <a:t>Actions:</a:t>
            </a:r>
          </a:p>
          <a:p>
            <a:pPr>
              <a:lnSpc>
                <a:spcPct val="50000"/>
              </a:lnSpc>
            </a:pP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Set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measurable goals around key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metrics: 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.e. </a:t>
            </a:r>
          </a:p>
          <a:p>
            <a:pPr>
              <a:lnSpc>
                <a:spcPct val="50000"/>
              </a:lnSpc>
            </a:pP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  a) Weekly bookings </a:t>
            </a:r>
          </a:p>
          <a:p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 b</a:t>
            </a: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Weekly Billings  </a:t>
            </a:r>
          </a:p>
          <a:p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 c</a:t>
            </a: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Next week billing forecast</a:t>
            </a:r>
          </a:p>
          <a:p>
            <a:pPr>
              <a:lnSpc>
                <a:spcPct val="50000"/>
              </a:lnSpc>
            </a:pPr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Weekly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functional and roll up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meetings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Summarize committed actions for following week</a:t>
            </a:r>
          </a:p>
          <a:p>
            <a:endParaRPr lang="en-US" sz="2000" i="1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00034" y="142852"/>
            <a:ext cx="8032777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2.</a:t>
            </a:r>
            <a:r>
              <a:rPr lang="en-US" sz="4800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4800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Create Measures </a:t>
            </a:r>
            <a:r>
              <a:rPr lang="en-US" sz="4000" dirty="0">
                <a:solidFill>
                  <a:schemeClr val="bg1"/>
                </a:solidFill>
                <a:latin typeface="Impact" pitchFamily="34" charset="0"/>
              </a:rPr>
              <a:t>A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round </a:t>
            </a:r>
            <a:r>
              <a:rPr lang="en-US" sz="4000" dirty="0">
                <a:solidFill>
                  <a:schemeClr val="bg1"/>
                </a:solidFill>
                <a:latin typeface="Impact" pitchFamily="34" charset="0"/>
              </a:rPr>
              <a:t>H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igh       </a:t>
            </a:r>
          </a:p>
          <a:p>
            <a:pPr marL="504000" indent="-609600">
              <a:lnSpc>
                <a:spcPct val="80000"/>
              </a:lnSpc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         Impact Programs </a:t>
            </a:r>
            <a:r>
              <a:rPr lang="en-US" sz="4000" dirty="0">
                <a:solidFill>
                  <a:schemeClr val="bg1"/>
                </a:solidFill>
                <a:latin typeface="Impact" pitchFamily="34" charset="0"/>
              </a:rPr>
              <a:t>&amp;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4000" dirty="0">
                <a:solidFill>
                  <a:schemeClr val="bg1"/>
                </a:solidFill>
                <a:latin typeface="Impact" pitchFamily="34" charset="0"/>
              </a:rPr>
              <a:t>P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rojects.</a:t>
            </a:r>
            <a:endParaRPr lang="en-US" sz="4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0034" y="2571744"/>
            <a:ext cx="79927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Impact" pitchFamily="34" charset="0"/>
              </a:rPr>
              <a:t>Principle: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You can only control what you can measure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5" grpId="0" uiExpand="1" build="allAtOnce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755650" y="2636838"/>
            <a:ext cx="78486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28596" y="2428868"/>
            <a:ext cx="826380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Impact" pitchFamily="34" charset="0"/>
              </a:rPr>
              <a:t>Principle: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Sales is the conduit to the eyes &amp; ears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of </a:t>
            </a:r>
          </a:p>
          <a:p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customers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and the place where quick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decision making </a:t>
            </a:r>
          </a:p>
          <a:p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can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keep the organization ahead of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a downward curve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  <a:p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57190" y="4096957"/>
            <a:ext cx="9001156" cy="340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latin typeface="Impact" pitchFamily="34" charset="0"/>
              </a:rPr>
              <a:t>Actions: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Meet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regularly with the sales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staff and ask questions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Take actions to increase time spent with existing/potential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customers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Decrease amount of time spent on non-customer related </a:t>
            </a:r>
            <a:endParaRPr lang="en-US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activities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 algn="just"/>
            <a:r>
              <a:rPr lang="en-US" sz="2400" i="1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28596" y="71414"/>
            <a:ext cx="8032777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3.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Meet directly and frequently with </a:t>
            </a:r>
          </a:p>
          <a:p>
            <a:pPr marL="504000" indent="-609600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         the sales force</a:t>
            </a:r>
          </a:p>
          <a:p>
            <a:pPr marL="504000" indent="-609600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4800" dirty="0" smtClean="0">
                <a:solidFill>
                  <a:srgbClr val="FFC000"/>
                </a:solidFill>
                <a:latin typeface="Impact" pitchFamily="34" charset="0"/>
              </a:rPr>
              <a:t>  </a:t>
            </a:r>
            <a:endParaRPr lang="en-US" sz="4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9" grpId="0"/>
      <p:bldP spid="10" grpId="0" uiExpand="1" build="allAtOnce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85720" y="2786058"/>
            <a:ext cx="8424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Impact" pitchFamily="34" charset="0"/>
              </a:rPr>
              <a:t>     </a:t>
            </a:r>
            <a:r>
              <a:rPr lang="en-US" sz="2800" i="1" dirty="0">
                <a:solidFill>
                  <a:schemeClr val="bg1"/>
                </a:solidFill>
                <a:latin typeface="Impact" pitchFamily="34" charset="0"/>
              </a:rPr>
              <a:t>Principle: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During hard times make sure you maximize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 </a:t>
            </a:r>
          </a:p>
          <a:p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  {A} player productivity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and 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reduce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the least effective.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28595" y="4143380"/>
            <a:ext cx="58531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Actions: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Identify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A 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players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Leverage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A 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player talent and capability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Reduce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C players and related costs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 algn="just"/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28596" y="428604"/>
            <a:ext cx="8032777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4.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Leverage {A} Players and Reduce </a:t>
            </a:r>
          </a:p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40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       {C} Players</a:t>
            </a:r>
            <a:endParaRPr lang="en-US" sz="4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/>
      <p:bldP spid="14350" grpId="0" uiExpand="1" build="allAtOnce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5288" y="2571744"/>
            <a:ext cx="84248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Principle</a:t>
            </a:r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: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Give people who know where the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costs are   </a:t>
            </a:r>
          </a:p>
          <a:p>
            <a:pPr algn="just"/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     the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power to drive change</a:t>
            </a:r>
          </a:p>
          <a:p>
            <a:pPr algn="just"/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                       </a:t>
            </a:r>
          </a:p>
          <a:p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</a:p>
          <a:p>
            <a:pPr>
              <a:buFontTx/>
              <a:buChar char="•"/>
            </a:pP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428596" y="3857628"/>
            <a:ext cx="815657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Actions: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Put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in place innovation &amp; improvement teams limited to the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critical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few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Focus one team on cost reduction (efficiency) &amp;  another on </a:t>
            </a:r>
            <a:endParaRPr lang="en-US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new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opportunities (innovation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)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Focus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on limited initiatives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(1-2)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with highest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impact without 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compromising quality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 algn="just"/>
            <a:endParaRPr lang="en-US" sz="24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57190" y="142852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>
                <a:solidFill>
                  <a:srgbClr val="FFC000"/>
                </a:solidFill>
                <a:latin typeface="Impact" pitchFamily="34" charset="0"/>
              </a:rPr>
              <a:t>5</a:t>
            </a: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Install Innovation and  Improvement  </a:t>
            </a:r>
          </a:p>
          <a:p>
            <a:pPr marL="504000" indent="-609600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40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       Teams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allAtOnce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90542" y="2285992"/>
            <a:ext cx="84963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Principle</a:t>
            </a:r>
            <a:r>
              <a:rPr lang="en-US" sz="2800" i="1" dirty="0">
                <a:solidFill>
                  <a:schemeClr val="bg1"/>
                </a:solidFill>
                <a:latin typeface="Impact" pitchFamily="34" charset="0"/>
              </a:rPr>
              <a:t>: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Passionate champions have the most power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    in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organizations to create 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focus -  [They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never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give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up, express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hope, confidence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&amp; passion, deliver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results)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  <a:p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85720" y="3902409"/>
            <a:ext cx="9001156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 Actions: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Spend significant time with the team to get buy-in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of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“Action 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Plan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”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Identify and use “passionate champions” as change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leaders  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in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all change initiatives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Develop a plan that does not overextend them</a:t>
            </a:r>
          </a:p>
          <a:p>
            <a:r>
              <a:rPr lang="en-US" sz="2400" i="1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 algn="just"/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214290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6.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Lean on “Go To”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3084" grpId="0" uiExpand="1" build="allAtOnce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190" y="142852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>
                <a:solidFill>
                  <a:srgbClr val="FFC000"/>
                </a:solidFill>
                <a:latin typeface="Impact" pitchFamily="34" charset="0"/>
              </a:rPr>
              <a:t>7</a:t>
            </a: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Triple Communications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7158" y="204174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Impact" pitchFamily="34" charset="0"/>
              </a:rPr>
              <a:t>Principle: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In hard times, people need to hear more </a:t>
            </a:r>
            <a:endParaRPr lang="en-US" sz="2800" i="1" dirty="0" smtClean="0">
              <a:solidFill>
                <a:srgbClr val="FFC000"/>
              </a:solidFill>
              <a:latin typeface="Impact" pitchFamily="34" charset="0"/>
            </a:endParaRPr>
          </a:p>
          <a:p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frequently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what the plan is and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be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reassured of the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over- riding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objectives</a:t>
            </a:r>
          </a:p>
          <a:p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57158" y="4005415"/>
            <a:ext cx="8426450" cy="256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Actions: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Commit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to a weekly progress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communication report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Continuously praise and encourage people for their efforts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toward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the goal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Track “employee touches” and keep everyone fired up</a:t>
            </a:r>
            <a:r>
              <a:rPr lang="en-US" sz="2400" i="1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94668" y="2643182"/>
            <a:ext cx="814929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Principle:  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Listen without fear to customers to find </a:t>
            </a:r>
          </a:p>
          <a:p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      windows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of opportunity.</a:t>
            </a:r>
          </a:p>
          <a:p>
            <a:endParaRPr lang="en-US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41348" y="4013208"/>
            <a:ext cx="827405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Actions: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Maximize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customer face time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Ask about the 2-3 reasons why they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buy specific products and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services </a:t>
            </a:r>
          </a:p>
          <a:p>
            <a:pPr>
              <a:lnSpc>
                <a:spcPct val="40000"/>
              </a:lnSpc>
            </a:pPr>
            <a:endParaRPr lang="en-US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Redefine buying assumptions and capitalize </a:t>
            </a: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on identified </a:t>
            </a:r>
            <a:endParaRPr lang="en-US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opportunities </a:t>
            </a: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57190" y="142852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8.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Get in Front of Customers More      </a:t>
            </a:r>
          </a:p>
          <a:p>
            <a:pPr marL="504000" indent="-6096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          Often  in Hard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05" grpId="0" uiExpand="1" build="allAtOnce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781</Words>
  <Application>Microsoft Office PowerPoint</Application>
  <PresentationFormat>On-screen Show (4:3)</PresentationFormat>
  <Paragraphs>124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Philip J. Harkins-Linkage Implementation : Michael Malamatinas-Nike Hellas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Michael Malamatinas</dc:title>
  <dc:creator>Corporate Edition</dc:creator>
  <cp:lastModifiedBy>Dimitris Kalogeras</cp:lastModifiedBy>
  <cp:revision>58</cp:revision>
  <dcterms:created xsi:type="dcterms:W3CDTF">2015-01-06T11:08:13Z</dcterms:created>
  <dcterms:modified xsi:type="dcterms:W3CDTF">2015-03-24T09:45:29Z</dcterms:modified>
</cp:coreProperties>
</file>