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</p:sldMasterIdLst>
  <p:notesMasterIdLst>
    <p:notesMasterId r:id="rId17"/>
  </p:notesMasterIdLst>
  <p:handoutMasterIdLst>
    <p:handoutMasterId r:id="rId18"/>
  </p:handoutMasterIdLst>
  <p:sldIdLst>
    <p:sldId id="656" r:id="rId3"/>
    <p:sldId id="841" r:id="rId4"/>
    <p:sldId id="843" r:id="rId5"/>
    <p:sldId id="840" r:id="rId6"/>
    <p:sldId id="838" r:id="rId7"/>
    <p:sldId id="826" r:id="rId8"/>
    <p:sldId id="839" r:id="rId9"/>
    <p:sldId id="844" r:id="rId10"/>
    <p:sldId id="847" r:id="rId11"/>
    <p:sldId id="845" r:id="rId12"/>
    <p:sldId id="848" r:id="rId13"/>
    <p:sldId id="831" r:id="rId14"/>
    <p:sldId id="854" r:id="rId15"/>
    <p:sldId id="853" r:id="rId16"/>
  </p:sldIdLst>
  <p:sldSz cx="9144000" cy="6858000" type="screen4x3"/>
  <p:notesSz cx="6797675" cy="99250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B8507"/>
    <a:srgbClr val="FFFFFF"/>
    <a:srgbClr val="808080"/>
    <a:srgbClr val="CC3300"/>
    <a:srgbClr val="F79709"/>
    <a:srgbClr val="FF3300"/>
    <a:srgbClr val="CC0000"/>
    <a:srgbClr val="F6800A"/>
    <a:srgbClr val="FF9900"/>
    <a:srgbClr val="D6A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77" autoAdjust="0"/>
    <p:restoredTop sz="90929" autoAdjust="0"/>
  </p:normalViewPr>
  <p:slideViewPr>
    <p:cSldViewPr>
      <p:cViewPr>
        <p:scale>
          <a:sx n="75" d="100"/>
          <a:sy n="75" d="100"/>
        </p:scale>
        <p:origin x="-126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91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47" d="100"/>
          <a:sy n="47" d="100"/>
        </p:scale>
        <p:origin x="-1158" y="36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797"/>
            <a:ext cx="2945659" cy="49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28797"/>
            <a:ext cx="2945659" cy="49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29F9E24-E83A-420E-860F-DA9773BA09E2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85020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4399"/>
            <a:ext cx="4984962" cy="4466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797"/>
            <a:ext cx="2945659" cy="49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28797"/>
            <a:ext cx="2945659" cy="49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F54951A-BA71-45D4-93B1-7680E13BBC55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393014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28600" y="2286000"/>
            <a:ext cx="8648700" cy="1143000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886200"/>
            <a:ext cx="86487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fr-FR" dirty="0"/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8305800" y="6524625"/>
            <a:ext cx="5810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/>
            <a:fld id="{ABEBDC97-0633-4E4B-9C2F-7875056F2720}" type="datetime1">
              <a:rPr lang="fr-FR" sz="800">
                <a:latin typeface="Arial" pitchFamily="34" charset="0"/>
                <a:cs typeface="Arial" pitchFamily="34" charset="0"/>
              </a:rPr>
              <a:pPr algn="r"/>
              <a:t>23/09/2025</a:t>
            </a:fld>
            <a:r>
              <a:rPr lang="fr-FR" sz="800" dirty="0">
                <a:latin typeface="Arial" pitchFamily="34" charset="0"/>
                <a:cs typeface="Arial" pitchFamily="34" charset="0"/>
              </a:rPr>
              <a:t/>
            </a:r>
            <a:br>
              <a:rPr lang="fr-FR" sz="800" dirty="0">
                <a:latin typeface="Arial" pitchFamily="34" charset="0"/>
                <a:cs typeface="Arial" pitchFamily="34" charset="0"/>
              </a:rPr>
            </a:br>
            <a:r>
              <a:rPr lang="fr-FR" sz="800" dirty="0">
                <a:latin typeface="Arial" pitchFamily="34" charset="0"/>
                <a:cs typeface="Arial" pitchFamily="34" charset="0"/>
              </a:rPr>
              <a:t>Page   </a:t>
            </a:r>
            <a:fld id="{9706E980-18E7-4A58-958A-899E08E0F57F}" type="slidenum">
              <a:rPr lang="fr-FR" sz="80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fr-FR" sz="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 bwMode="auto">
          <a:xfrm>
            <a:off x="180000" y="980728"/>
            <a:ext cx="8784488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DB850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itle 1"/>
          <p:cNvSpPr txBox="1">
            <a:spLocks/>
          </p:cNvSpPr>
          <p:nvPr userDrawn="1"/>
        </p:nvSpPr>
        <p:spPr>
          <a:xfrm>
            <a:off x="2267744" y="265064"/>
            <a:ext cx="6696744" cy="609600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old"/>
                <a:ea typeface="+mj-ea"/>
                <a:cs typeface="Arial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A Md BT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A Md BT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A Md BT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A Md BT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A Md BT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A Md BT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A Md BT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A Md BT" pitchFamily="34" charset="0"/>
              </a:defRPr>
            </a:lvl9pPr>
          </a:lstStyle>
          <a:p>
            <a:r>
              <a:rPr lang="en-US" kern="0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188640"/>
            <a:ext cx="6609556" cy="6096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5125" y="444500"/>
            <a:ext cx="2162175" cy="56515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444500"/>
            <a:ext cx="6334125" cy="5651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43CF08D-148C-4743-8BDE-6A0EA3DF145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9ACB37A-B90C-4D68-A35E-745FA4197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85253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1BF87-CECE-412B-AE5F-3579E26F6A0C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9404-06C1-4E4B-A811-B6198928D0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6178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1BF87-CECE-412B-AE5F-3579E26F6A0C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9404-06C1-4E4B-A811-B6198928D0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38998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1BF87-CECE-412B-AE5F-3579E26F6A0C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9404-06C1-4E4B-A811-B6198928D0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7609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1BF87-CECE-412B-AE5F-3579E26F6A0C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9404-06C1-4E4B-A811-B6198928D0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9732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1BF87-CECE-412B-AE5F-3579E26F6A0C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9404-06C1-4E4B-A811-B6198928D0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68930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1BF87-CECE-412B-AE5F-3579E26F6A0C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9404-06C1-4E4B-A811-B6198928D0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94501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1BF87-CECE-412B-AE5F-3579E26F6A0C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9404-06C1-4E4B-A811-B6198928D0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8792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67744" y="246361"/>
            <a:ext cx="6768752" cy="6096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1BF87-CECE-412B-AE5F-3579E26F6A0C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9404-06C1-4E4B-A811-B6198928D0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88149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1BF87-CECE-412B-AE5F-3579E26F6A0C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9404-06C1-4E4B-A811-B6198928D0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50366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1BF87-CECE-412B-AE5F-3579E26F6A0C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9404-06C1-4E4B-A811-B6198928D0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0906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781818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1BF87-CECE-412B-AE5F-3579E26F6A0C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9404-06C1-4E4B-A811-B6198928D0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3892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24815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76400"/>
            <a:ext cx="424815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68713" y="260648"/>
            <a:ext cx="5529436" cy="6096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303240" y="188640"/>
            <a:ext cx="6840760" cy="6096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188640"/>
            <a:ext cx="6696744" cy="6096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" descr="Image"/>
          <p:cNvPicPr>
            <a:picLocks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141" y="0"/>
            <a:ext cx="9150488" cy="1054100"/>
          </a:xfrm>
          <a:prstGeom prst="rect">
            <a:avLst/>
          </a:prstGeom>
          <a:ln w="12700">
            <a:miter lim="400000"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76400"/>
            <a:ext cx="86487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1" name="Text Box 17"/>
          <p:cNvSpPr txBox="1">
            <a:spLocks noChangeArrowheads="1"/>
          </p:cNvSpPr>
          <p:nvPr/>
        </p:nvSpPr>
        <p:spPr bwMode="auto">
          <a:xfrm>
            <a:off x="8305800" y="6524625"/>
            <a:ext cx="5810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/>
            <a:fld id="{163759C7-04F2-45EF-8DD8-D34D7937E68E}" type="datetime1">
              <a:rPr lang="fr-FR" sz="800">
                <a:latin typeface="Arial" pitchFamily="34" charset="0"/>
                <a:cs typeface="Arial" pitchFamily="34" charset="0"/>
              </a:rPr>
              <a:pPr algn="r"/>
              <a:t>23/09/2025</a:t>
            </a:fld>
            <a:r>
              <a:rPr lang="fr-FR" sz="800" dirty="0">
                <a:latin typeface="Arial" pitchFamily="34" charset="0"/>
                <a:cs typeface="Arial" pitchFamily="34" charset="0"/>
              </a:rPr>
              <a:t/>
            </a:r>
            <a:br>
              <a:rPr lang="fr-FR" sz="800" dirty="0">
                <a:latin typeface="Arial" pitchFamily="34" charset="0"/>
                <a:cs typeface="Arial" pitchFamily="34" charset="0"/>
              </a:rPr>
            </a:br>
            <a:r>
              <a:rPr lang="fr-FR" sz="800" dirty="0">
                <a:latin typeface="Arial" pitchFamily="34" charset="0"/>
                <a:cs typeface="Arial" pitchFamily="34" charset="0"/>
              </a:rPr>
              <a:t>Page   </a:t>
            </a:r>
            <a:fld id="{CFE5896D-F3A3-4ECB-A77D-F3785F44C494}" type="slidenum">
              <a:rPr lang="fr-FR" sz="80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fr-FR" sz="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 descr="Image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90159" y="234769"/>
            <a:ext cx="2105577" cy="457200"/>
          </a:xfrm>
          <a:prstGeom prst="rect">
            <a:avLst/>
          </a:prstGeom>
          <a:ln w="12700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21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FuturaA Md BT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FuturaA Md BT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FuturaA Md BT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FuturaA Md BT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FuturaA Md BT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FuturaA Md BT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FuturaA Md BT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FuturaA Md B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E74030"/>
        </a:buClr>
        <a:buSzPct val="80000"/>
        <a:buFont typeface="Wingdings" pitchFamily="2" charset="2"/>
        <a:buChar char="l"/>
        <a:defRPr sz="19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87375" indent="-242888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E74030"/>
        </a:buClr>
        <a:buSzPct val="80000"/>
        <a:buFont typeface="ZapfDingbats" pitchFamily="2" charset="2"/>
        <a:buChar char="w"/>
        <a:defRPr sz="17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817563" indent="-228600" algn="l" rtl="0" eaLnBrk="1" fontAlgn="base" hangingPunct="1">
        <a:lnSpc>
          <a:spcPct val="120000"/>
        </a:lnSpc>
        <a:spcBef>
          <a:spcPct val="30000"/>
        </a:spcBef>
        <a:spcAft>
          <a:spcPct val="0"/>
        </a:spcAft>
        <a:buClr>
          <a:srgbClr val="E74030"/>
        </a:buClr>
        <a:buSzPct val="80000"/>
        <a:buFont typeface="Wingdings" pitchFamily="2" charset="2"/>
        <a:buChar char="n"/>
        <a:defRPr sz="15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04775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E74030"/>
        </a:buClr>
        <a:buFont typeface="Wingdings" pitchFamily="2" charset="2"/>
        <a:buChar char="ü"/>
        <a:defRPr sz="13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1277938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E74030"/>
        </a:buClr>
        <a:buFont typeface="Wingdings" pitchFamily="2" charset="2"/>
        <a:buChar char="ü"/>
        <a:defRPr sz="12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1735138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E74030"/>
        </a:buClr>
        <a:buFont typeface="Wingdings" pitchFamily="2" charset="2"/>
        <a:buChar char="ü"/>
        <a:defRPr sz="1400">
          <a:solidFill>
            <a:schemeClr val="tx1"/>
          </a:solidFill>
          <a:latin typeface="+mn-lt"/>
        </a:defRPr>
      </a:lvl6pPr>
      <a:lvl7pPr marL="2192338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E74030"/>
        </a:buClr>
        <a:buFont typeface="Wingdings" pitchFamily="2" charset="2"/>
        <a:buChar char="ü"/>
        <a:defRPr sz="1400">
          <a:solidFill>
            <a:schemeClr val="tx1"/>
          </a:solidFill>
          <a:latin typeface="+mn-lt"/>
        </a:defRPr>
      </a:lvl7pPr>
      <a:lvl8pPr marL="2649538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E74030"/>
        </a:buClr>
        <a:buFont typeface="Wingdings" pitchFamily="2" charset="2"/>
        <a:buChar char="ü"/>
        <a:defRPr sz="1400">
          <a:solidFill>
            <a:schemeClr val="tx1"/>
          </a:solidFill>
          <a:latin typeface="+mn-lt"/>
        </a:defRPr>
      </a:lvl8pPr>
      <a:lvl9pPr marL="3106738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E74030"/>
        </a:buClr>
        <a:buFont typeface="Wingdings" pitchFamily="2" charset="2"/>
        <a:buChar char="ü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1BF87-CECE-412B-AE5F-3579E26F6A0C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69404-06C1-4E4B-A811-B6198928D0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6000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2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xt, letter&#10;&#10;Description automatically generated">
            <a:extLst>
              <a:ext uri="{FF2B5EF4-FFF2-40B4-BE49-F238E27FC236}">
                <a16:creationId xmlns:a16="http://schemas.microsoft.com/office/drawing/2014/main" xmlns="" id="{4B550079-91BB-4F88-91BA-8C677DA57A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1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36600" y="-29209"/>
            <a:ext cx="12192000" cy="6858000"/>
          </a:xfrm>
          <a:prstGeom prst="rect">
            <a:avLst/>
          </a:prstGeom>
        </p:spPr>
      </p:pic>
      <p:pic>
        <p:nvPicPr>
          <p:cNvPr id="10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42973" y="301968"/>
            <a:ext cx="3286148" cy="6353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" descr="Image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75501" y="1453912"/>
            <a:ext cx="967798" cy="82296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BMC &amp; Assumptions…"/>
          <p:cNvSpPr txBox="1"/>
          <p:nvPr/>
        </p:nvSpPr>
        <p:spPr>
          <a:xfrm>
            <a:off x="-357222" y="2276872"/>
            <a:ext cx="9787005" cy="3154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algn="ctr">
              <a:lnSpc>
                <a:spcPct val="150000"/>
              </a:lnSpc>
              <a:defRPr sz="12000" b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l-GR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 Κύκλος </a:t>
            </a:r>
            <a:r>
              <a:rPr lang="en-US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el-GR" sz="4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ωής</a:t>
            </a:r>
            <a:r>
              <a:rPr lang="el-GR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lnSpc>
                <a:spcPct val="150000"/>
              </a:lnSpc>
              <a:defRPr sz="12000" b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l-GR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Επιτυχημένων </a:t>
            </a:r>
            <a:r>
              <a:rPr lang="en-US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Startups</a:t>
            </a:r>
            <a:r>
              <a:rPr lang="el-GR" sz="4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4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sz="4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Lorem ipsum dolor sit amet, consectetur adipiscing elit, sed do eiusmod tempor incididunt ut labore et dolore magna aliqua."/>
          <p:cNvSpPr txBox="1"/>
          <p:nvPr/>
        </p:nvSpPr>
        <p:spPr>
          <a:xfrm>
            <a:off x="571472" y="4643446"/>
            <a:ext cx="7628855" cy="17004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 anchor="ctr">
            <a:spAutoFit/>
          </a:bodyPr>
          <a:lstStyle>
            <a:lvl1pPr defTabSz="457200">
              <a:defRPr b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>
              <a:lnSpc>
                <a:spcPct val="200000"/>
              </a:lnSpc>
            </a:pP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/>
              </a:rPr>
              <a:t>Δημήτρης </a:t>
            </a:r>
            <a:r>
              <a:rPr lang="el-G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/>
              </a:rPr>
              <a:t>Παξιμάδης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Black"/>
            </a:endParaRPr>
          </a:p>
          <a:p>
            <a:pPr algn="ctr"/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/>
              </a:rPr>
              <a:t>Μέλος του ΚΕΜΕΛ</a:t>
            </a:r>
          </a:p>
          <a:p>
            <a:pPr algn="ctr"/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/>
              </a:rPr>
              <a:t>π. Πρόεδρος &amp; Διευθύνων Σύμβουλος ,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/>
              </a:rPr>
              <a:t>OgilvyOne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/>
              </a:rPr>
              <a:t>, Athens</a:t>
            </a:r>
          </a:p>
          <a:p>
            <a:pPr algn="ctr"/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/>
              </a:rPr>
              <a:t>π. Γενικός Διευθυντής,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/>
              </a:rPr>
              <a:t>BBDO Advertising, Athens</a:t>
            </a:r>
          </a:p>
        </p:txBody>
      </p:sp>
      <p:sp>
        <p:nvSpPr>
          <p:cNvPr id="14" name="Lorem ipsum dolor sit amet"/>
          <p:cNvSpPr txBox="1"/>
          <p:nvPr/>
        </p:nvSpPr>
        <p:spPr>
          <a:xfrm>
            <a:off x="8028384" y="6418746"/>
            <a:ext cx="108012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 anchor="ctr">
            <a:spAutoFit/>
          </a:bodyPr>
          <a:lstStyle>
            <a:lvl1pPr defTabSz="457200">
              <a:defRPr sz="2000" b="0" cap="all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r>
              <a:rPr lang="el-GR" sz="750" dirty="0"/>
              <a:t>Φεβρουάριος 2021</a:t>
            </a:r>
            <a:endParaRPr sz="750" dirty="0"/>
          </a:p>
        </p:txBody>
      </p:sp>
    </p:spTree>
    <p:extLst>
      <p:ext uri="{BB962C8B-B14F-4D97-AF65-F5344CB8AC3E}">
        <p14:creationId xmlns:p14="http://schemas.microsoft.com/office/powerpoint/2010/main" xmlns="" val="889739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 Στάδια Χρηματοδότησης των </a:t>
            </a:r>
            <a:r>
              <a:rPr lang="en-US" dirty="0" smtClean="0"/>
              <a:t>Startup</a:t>
            </a:r>
            <a:r>
              <a:rPr lang="el-GR" dirty="0" smtClean="0"/>
              <a:t>ς</a:t>
            </a:r>
            <a:r>
              <a:rPr lang="en-US" dirty="0" smtClean="0"/>
              <a:t> </a:t>
            </a:r>
            <a:endParaRPr lang="el-GR" dirty="0"/>
          </a:p>
        </p:txBody>
      </p:sp>
      <p:pic>
        <p:nvPicPr>
          <p:cNvPr id="3075" name="Picture 3" descr="C:\Users\User\Downloads\Binder_3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214422"/>
            <a:ext cx="8858312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b="1" dirty="0" smtClean="0"/>
              <a:t>     </a:t>
            </a:r>
            <a:r>
              <a:rPr lang="el-GR" b="1" dirty="0" smtClean="0">
                <a:latin typeface="Segoe UI" pitchFamily="34" charset="0"/>
                <a:cs typeface="Segoe UI" pitchFamily="34" charset="0"/>
              </a:rPr>
              <a:t>Οπτική Ευθυγράμμιση:</a:t>
            </a:r>
            <a:r>
              <a:rPr lang="el-GR" dirty="0" smtClean="0">
                <a:latin typeface="Segoe UI" pitchFamily="34" charset="0"/>
                <a:cs typeface="Segoe UI" pitchFamily="34" charset="0"/>
              </a:rPr>
              <a:t> Οι ιδρυτές βλέπουν αμέσως πού βρίσκονται στο ταξίδι και προς τα πού κατευθύνονται.</a:t>
            </a:r>
          </a:p>
          <a:p>
            <a:pPr>
              <a:buNone/>
            </a:pPr>
            <a:r>
              <a:rPr lang="el-GR" b="1" dirty="0" smtClean="0">
                <a:latin typeface="Segoe UI" pitchFamily="34" charset="0"/>
                <a:cs typeface="Segoe UI" pitchFamily="34" charset="0"/>
              </a:rPr>
              <a:t>     Κίνητρο:</a:t>
            </a:r>
            <a:r>
              <a:rPr lang="el-GR" dirty="0" smtClean="0">
                <a:latin typeface="Segoe UI" pitchFamily="34" charset="0"/>
                <a:cs typeface="Segoe UI" pitchFamily="34" charset="0"/>
              </a:rPr>
              <a:t> Το να “τσεκάρουν” ή να χρωματίζουν βήματα δημιουργεί αίσθηση προόδου και δυναμικής.</a:t>
            </a:r>
          </a:p>
          <a:p>
            <a:pPr>
              <a:buNone/>
            </a:pPr>
            <a:r>
              <a:rPr lang="el-GR" b="1" dirty="0" smtClean="0">
                <a:latin typeface="Segoe UI" pitchFamily="34" charset="0"/>
                <a:cs typeface="Segoe UI" pitchFamily="34" charset="0"/>
              </a:rPr>
              <a:t>     Σαφήνεια:</a:t>
            </a:r>
            <a:r>
              <a:rPr lang="el-GR" dirty="0" smtClean="0">
                <a:latin typeface="Segoe UI" pitchFamily="34" charset="0"/>
                <a:cs typeface="Segoe UI" pitchFamily="34" charset="0"/>
              </a:rPr>
              <a:t> Βοηθά τους mentees να κατανοήσουν τι αναμένεται από αυτούς σε κάθε φάση (π.χ. επικύρωση πριν την κλιμάκωση).</a:t>
            </a:r>
          </a:p>
          <a:p>
            <a:pPr>
              <a:buNone/>
            </a:pPr>
            <a:r>
              <a:rPr lang="el-GR" b="1" dirty="0" smtClean="0">
                <a:latin typeface="Segoe UI" pitchFamily="34" charset="0"/>
                <a:cs typeface="Segoe UI" pitchFamily="34" charset="0"/>
              </a:rPr>
              <a:t>     Ενίσχυση Lean Thinking:</a:t>
            </a:r>
            <a:r>
              <a:rPr lang="el-GR" dirty="0" smtClean="0">
                <a:latin typeface="Segoe UI" pitchFamily="34" charset="0"/>
                <a:cs typeface="Segoe UI" pitchFamily="34" charset="0"/>
              </a:rPr>
              <a:t> Κρατά την προσοχή στη μάθηση που βασίζεται σε δεδομένα και όχι στη βιασύνη να αναπτυχθούν χαρακτηριστικά ή να αντληθεί χρηματοδότηση πρόωρα.</a:t>
            </a:r>
          </a:p>
          <a:p>
            <a:pPr>
              <a:buNone/>
            </a:pPr>
            <a:r>
              <a:rPr lang="el-GR" b="1" dirty="0" smtClean="0">
                <a:latin typeface="Segoe UI" pitchFamily="34" charset="0"/>
                <a:cs typeface="Segoe UI" pitchFamily="34" charset="0"/>
              </a:rPr>
              <a:t>     Αφορμή για Εποικοδομητικό Διάλογο:</a:t>
            </a:r>
            <a:r>
              <a:rPr lang="el-GR" dirty="0" smtClean="0">
                <a:latin typeface="Segoe UI" pitchFamily="34" charset="0"/>
                <a:cs typeface="Segoe UI" pitchFamily="34" charset="0"/>
              </a:rPr>
              <a:t> Παρέχει στους μέντορες ένα δομημένο πλαίσιο για να συζητούν τα επόμενα βήματα και τα πιθανά εμπόδια.</a:t>
            </a:r>
          </a:p>
          <a:p>
            <a:endParaRPr lang="el-GR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Πλεονεκτήματα του Α3 για Ιδρυτές και Μέντορες</a:t>
            </a:r>
            <a:endParaRPr lang="el-G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     </a:t>
            </a:r>
            <a:r>
              <a:rPr lang="el-GR" b="1" dirty="0" smtClean="0">
                <a:latin typeface="Segoe UI" pitchFamily="34" charset="0"/>
                <a:cs typeface="Segoe UI" pitchFamily="34" charset="0"/>
              </a:rPr>
              <a:t>Προσανατολισμός:</a:t>
            </a:r>
            <a:r>
              <a:rPr lang="el-GR" dirty="0" smtClean="0">
                <a:latin typeface="Segoe UI" pitchFamily="34" charset="0"/>
                <a:cs typeface="Segoe UI" pitchFamily="34" charset="0"/>
              </a:rPr>
              <a:t> Ο μέντορας εξηγεί τον “Α3 χάρτη” ως τον κύκλο ζωής της startup (ανακάλυψη προβλήματος → επικύρωση → MVP → εύρεση product – market fit → ανάπτυξη → κλιμάκωση).</a:t>
            </a:r>
          </a:p>
          <a:p>
            <a:pPr>
              <a:buNone/>
            </a:pPr>
            <a:r>
              <a:rPr lang="en-US" b="1" dirty="0" smtClean="0">
                <a:latin typeface="Segoe UI" pitchFamily="34" charset="0"/>
                <a:cs typeface="Segoe UI" pitchFamily="34" charset="0"/>
              </a:rPr>
              <a:t>     </a:t>
            </a:r>
            <a:r>
              <a:rPr lang="el-GR" b="1" dirty="0" smtClean="0">
                <a:latin typeface="Segoe UI" pitchFamily="34" charset="0"/>
                <a:cs typeface="Segoe UI" pitchFamily="34" charset="0"/>
              </a:rPr>
              <a:t>Αυτοαξιολόγηση:</a:t>
            </a:r>
            <a:r>
              <a:rPr lang="el-GR" dirty="0" smtClean="0">
                <a:latin typeface="Segoe UI" pitchFamily="34" charset="0"/>
                <a:cs typeface="Segoe UI" pitchFamily="34" charset="0"/>
              </a:rPr>
              <a:t> Οι ιδρυτές σημειώνουν πού πιστεύουν ότι βρίσκονται και γράφουν σημειώσεις για τα βασικά στοιχεία που υποστηρίζουν την άποψή τους.</a:t>
            </a:r>
          </a:p>
          <a:p>
            <a:pPr>
              <a:buNone/>
            </a:pPr>
            <a:r>
              <a:rPr lang="el-GR" b="1" dirty="0" smtClean="0">
                <a:latin typeface="Segoe UI" pitchFamily="34" charset="0"/>
                <a:cs typeface="Segoe UI" pitchFamily="34" charset="0"/>
              </a:rPr>
              <a:t>     Ανάλυση Κενών:</a:t>
            </a:r>
            <a:r>
              <a:rPr lang="el-GR" dirty="0" smtClean="0">
                <a:latin typeface="Segoe UI" pitchFamily="34" charset="0"/>
                <a:cs typeface="Segoe UI" pitchFamily="34" charset="0"/>
              </a:rPr>
              <a:t> Ο μέντορας τους βοηθά να επιβεβαιώσουν αν όντως βρίσκονται σε αυτή τη φάση (πολλές φορές οι ιδρυτές νομίζουν ότι είναι πιο μπροστά).</a:t>
            </a:r>
          </a:p>
          <a:p>
            <a:pPr>
              <a:buNone/>
            </a:pPr>
            <a:r>
              <a:rPr lang="el-GR" b="1" dirty="0" smtClean="0">
                <a:latin typeface="Segoe UI" pitchFamily="34" charset="0"/>
                <a:cs typeface="Segoe UI" pitchFamily="34" charset="0"/>
              </a:rPr>
              <a:t>     Καθορισμός Προτεραιοτήτων:</a:t>
            </a:r>
            <a:r>
              <a:rPr lang="el-GR" dirty="0" smtClean="0">
                <a:latin typeface="Segoe UI" pitchFamily="34" charset="0"/>
                <a:cs typeface="Segoe UI" pitchFamily="34" charset="0"/>
              </a:rPr>
              <a:t> Τονίζονται 2–3 κρίσιμα επόμενα θέματα/πειράματα που πρέπει να εκτελεστούν πριν από την επόμενη συνεδρία.</a:t>
            </a:r>
          </a:p>
          <a:p>
            <a:endParaRPr lang="el-GR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Πώς να Χρησιμοποιηθεί το A3 στην Πρώτη Συνάντηση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b="1" dirty="0" smtClean="0"/>
              <a:t>      </a:t>
            </a:r>
            <a:r>
              <a:rPr lang="el-GR" b="1" dirty="0" smtClean="0">
                <a:latin typeface="Segoe UI" pitchFamily="34" charset="0"/>
                <a:cs typeface="Segoe UI" pitchFamily="34" charset="0"/>
              </a:rPr>
              <a:t>Παρακολούθηση Προόδου:</a:t>
            </a:r>
            <a:r>
              <a:rPr lang="el-GR" dirty="0" smtClean="0">
                <a:latin typeface="Segoe UI" pitchFamily="34" charset="0"/>
                <a:cs typeface="Segoe UI" pitchFamily="34" charset="0"/>
              </a:rPr>
              <a:t> Οι mentees μπορούν να χρησιμοποιούν διαφορετικά χρώματα σε κάθε συνεδρία (π.χ. πράσινο = ολοκληρωμένο </a:t>
            </a:r>
            <a:r>
              <a:rPr lang="en-US" dirty="0" smtClean="0">
                <a:latin typeface="Segoe UI" pitchFamily="34" charset="0"/>
                <a:cs typeface="Segoe UI" pitchFamily="34" charset="0"/>
              </a:rPr>
              <a:t>task</a:t>
            </a:r>
            <a:r>
              <a:rPr lang="el-GR" dirty="0" smtClean="0">
                <a:latin typeface="Segoe UI" pitchFamily="34" charset="0"/>
                <a:cs typeface="Segoe UI" pitchFamily="34" charset="0"/>
              </a:rPr>
              <a:t>, κίτρινο = σε εξέλιξη, κόκκινο = κολλημένο).</a:t>
            </a:r>
          </a:p>
          <a:p>
            <a:pPr>
              <a:buNone/>
            </a:pPr>
            <a:r>
              <a:rPr lang="el-GR" b="1" dirty="0" smtClean="0">
                <a:latin typeface="Segoe UI" pitchFamily="34" charset="0"/>
                <a:cs typeface="Segoe UI" pitchFamily="34" charset="0"/>
              </a:rPr>
              <a:t>      Τεκμηρίωση:</a:t>
            </a:r>
            <a:r>
              <a:rPr lang="el-GR" dirty="0" smtClean="0">
                <a:latin typeface="Segoe UI" pitchFamily="34" charset="0"/>
                <a:cs typeface="Segoe UI" pitchFamily="34" charset="0"/>
              </a:rPr>
              <a:t> Προσθήκη αυτοκόλλητων σημειώσεων με βασικά ευρήματα (περίληψη συνεντεύξεων πελατών, dashboards, αποτελέσματα πειραμάτων).</a:t>
            </a:r>
          </a:p>
          <a:p>
            <a:pPr>
              <a:buNone/>
            </a:pPr>
            <a:r>
              <a:rPr lang="el-GR" b="1" dirty="0" smtClean="0">
                <a:latin typeface="Segoe UI" pitchFamily="34" charset="0"/>
                <a:cs typeface="Segoe UI" pitchFamily="34" charset="0"/>
              </a:rPr>
              <a:t>      Χάρτης Ρίσκου:</a:t>
            </a:r>
            <a:r>
              <a:rPr lang="el-GR" dirty="0" smtClean="0">
                <a:latin typeface="Segoe UI" pitchFamily="34" charset="0"/>
                <a:cs typeface="Segoe UI" pitchFamily="34" charset="0"/>
              </a:rPr>
              <a:t> Χρήση μαρκαδόρου για να σημειωθούν οι περιοχές με τη </a:t>
            </a:r>
            <a:r>
              <a:rPr lang="el-GR" b="1" dirty="0" smtClean="0">
                <a:latin typeface="Segoe UI" pitchFamily="34" charset="0"/>
                <a:cs typeface="Segoe UI" pitchFamily="34" charset="0"/>
              </a:rPr>
              <a:t>μεγαλύτερη αβεβαιότητα</a:t>
            </a:r>
            <a:r>
              <a:rPr lang="el-GR" dirty="0" smtClean="0">
                <a:latin typeface="Segoe UI" pitchFamily="34" charset="0"/>
                <a:cs typeface="Segoe UI" pitchFamily="34" charset="0"/>
              </a:rPr>
              <a:t> </a:t>
            </a:r>
            <a:r>
              <a:rPr lang="el-GR" b="1" dirty="0" smtClean="0">
                <a:latin typeface="Segoe UI" pitchFamily="34" charset="0"/>
                <a:cs typeface="Segoe UI" pitchFamily="34" charset="0"/>
              </a:rPr>
              <a:t>ή ρίσκο</a:t>
            </a:r>
            <a:r>
              <a:rPr lang="el-GR" dirty="0" smtClean="0">
                <a:latin typeface="Segoe UI" pitchFamily="34" charset="0"/>
                <a:cs typeface="Segoe UI" pitchFamily="34" charset="0"/>
              </a:rPr>
              <a:t> — βοηθά να εστιάσει η συζήτηση.</a:t>
            </a:r>
          </a:p>
          <a:p>
            <a:pPr>
              <a:buNone/>
            </a:pPr>
            <a:r>
              <a:rPr lang="el-GR" b="1" dirty="0" smtClean="0">
                <a:latin typeface="Segoe UI" pitchFamily="34" charset="0"/>
                <a:cs typeface="Segoe UI" pitchFamily="34" charset="0"/>
              </a:rPr>
              <a:t>      Ευθυγράμμιση Ομάδας:</a:t>
            </a:r>
            <a:r>
              <a:rPr lang="el-GR" dirty="0" smtClean="0">
                <a:latin typeface="Segoe UI" pitchFamily="34" charset="0"/>
                <a:cs typeface="Segoe UI" pitchFamily="34" charset="0"/>
              </a:rPr>
              <a:t> Κοινή χρήση του ίδιου φύλλου με συνιδρυτές και συμβούλους ώστε όλοι να βλέπουν πρόοδο και προτεραιότητες με μια ματιά.</a:t>
            </a:r>
          </a:p>
          <a:p>
            <a:pPr>
              <a:buNone/>
            </a:pPr>
            <a:r>
              <a:rPr lang="el-GR" b="1" dirty="0" smtClean="0">
                <a:latin typeface="Segoe UI" pitchFamily="34" charset="0"/>
                <a:cs typeface="Segoe UI" pitchFamily="34" charset="0"/>
              </a:rPr>
              <a:t>     Ανασκοπήσεις:</a:t>
            </a:r>
            <a:r>
              <a:rPr lang="el-GR" dirty="0" smtClean="0">
                <a:latin typeface="Segoe UI" pitchFamily="34" charset="0"/>
                <a:cs typeface="Segoe UI" pitchFamily="34" charset="0"/>
              </a:rPr>
              <a:t> Σε milestones, κοιτάξτε πώς εξελίχθηκε το φύλλο για να αποτυπώσει τη μαθησιακή πορεία της εταιρείας.</a:t>
            </a:r>
          </a:p>
          <a:p>
            <a:pPr>
              <a:buNone/>
            </a:pPr>
            <a:r>
              <a:rPr lang="el-GR" b="1" dirty="0" smtClean="0">
                <a:latin typeface="Segoe UI" pitchFamily="34" charset="0"/>
                <a:cs typeface="Segoe UI" pitchFamily="34" charset="0"/>
              </a:rPr>
              <a:t>      Σημειώσεις Μέντορα:</a:t>
            </a:r>
            <a:r>
              <a:rPr lang="el-GR" dirty="0" smtClean="0">
                <a:latin typeface="Segoe UI" pitchFamily="34" charset="0"/>
                <a:cs typeface="Segoe UI" pitchFamily="34" charset="0"/>
              </a:rPr>
              <a:t> Ο μέντορας μπορεί να γράφει γρήγορες συστάσεις (π.χ. διαβάστε εδώ: …..από την Βιβλιοθήκη του ΚΕΜΕΛ).</a:t>
            </a: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Άλλες Χρήσιμες Εφαρμογές με την Πάροδο του Χρόνου</a:t>
            </a:r>
            <a:endParaRPr lang="el-G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- Ορθογώνιο"/>
          <p:cNvSpPr/>
          <p:nvPr/>
        </p:nvSpPr>
        <p:spPr>
          <a:xfrm>
            <a:off x="2143109" y="420060"/>
            <a:ext cx="64196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chemeClr val="bg1"/>
                </a:solidFill>
                <a:latin typeface="Segoe UI" pitchFamily="34" charset="0"/>
                <a:ea typeface="Segoe UI Black" pitchFamily="34" charset="0"/>
                <a:cs typeface="Segoe UI" pitchFamily="34" charset="0"/>
              </a:rPr>
              <a:t>   Ευχαριστούμε για την προσοχή σας</a:t>
            </a:r>
            <a:r>
              <a:rPr lang="en-US" sz="2400" b="1" dirty="0">
                <a:solidFill>
                  <a:schemeClr val="bg1"/>
                </a:solidFill>
                <a:latin typeface="Segoe UI" pitchFamily="34" charset="0"/>
                <a:ea typeface="Segoe UI Black" pitchFamily="34" charset="0"/>
                <a:cs typeface="Segoe UI" pitchFamily="34" charset="0"/>
              </a:rPr>
              <a:t>!</a:t>
            </a:r>
            <a:endParaRPr lang="el-GR" sz="2400" b="1" dirty="0">
              <a:solidFill>
                <a:schemeClr val="bg1"/>
              </a:solidFill>
              <a:latin typeface="Segoe UI" pitchFamily="34" charset="0"/>
              <a:ea typeface="Segoe UI Black" pitchFamily="34" charset="0"/>
              <a:cs typeface="Segoe UI" pitchFamily="34" charset="0"/>
            </a:endParaRPr>
          </a:p>
        </p:txBody>
      </p:sp>
      <p:sp>
        <p:nvSpPr>
          <p:cNvPr id="16" name="Ορθογώνιο 15">
            <a:extLst>
              <a:ext uri="{FF2B5EF4-FFF2-40B4-BE49-F238E27FC236}">
                <a16:creationId xmlns:a16="http://schemas.microsoft.com/office/drawing/2014/main" xmlns="" id="{DFCEE7E2-9D37-4E26-869A-43579B4C3859}"/>
              </a:ext>
            </a:extLst>
          </p:cNvPr>
          <p:cNvSpPr/>
          <p:nvPr/>
        </p:nvSpPr>
        <p:spPr>
          <a:xfrm>
            <a:off x="1704331" y="3760954"/>
            <a:ext cx="408682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ED710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Follow us &amp; stay updated</a:t>
            </a:r>
            <a:r>
              <a:rPr lang="en-US" sz="2800" b="1" dirty="0" smtClean="0">
                <a:solidFill>
                  <a:srgbClr val="ED710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!</a:t>
            </a:r>
            <a:endParaRPr lang="el-GR" sz="2800" b="1" dirty="0" smtClean="0">
              <a:solidFill>
                <a:srgbClr val="ED710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l-GR" sz="2800" b="1" dirty="0">
              <a:solidFill>
                <a:srgbClr val="ED710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6" name="Εικόνα 25">
            <a:extLst>
              <a:ext uri="{FF2B5EF4-FFF2-40B4-BE49-F238E27FC236}">
                <a16:creationId xmlns:a16="http://schemas.microsoft.com/office/drawing/2014/main" xmlns="" id="{81A20C68-8E2A-489B-B951-130900095A0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5357826"/>
            <a:ext cx="272644" cy="363525"/>
          </a:xfrm>
          <a:prstGeom prst="rect">
            <a:avLst/>
          </a:prstGeom>
        </p:spPr>
      </p:pic>
      <p:sp>
        <p:nvSpPr>
          <p:cNvPr id="27" name="Ορθογώνιο 26">
            <a:extLst>
              <a:ext uri="{FF2B5EF4-FFF2-40B4-BE49-F238E27FC236}">
                <a16:creationId xmlns:a16="http://schemas.microsoft.com/office/drawing/2014/main" xmlns="" id="{A25A5560-905A-4E67-9700-4B7D7EC82A00}"/>
              </a:ext>
            </a:extLst>
          </p:cNvPr>
          <p:cNvSpPr/>
          <p:nvPr/>
        </p:nvSpPr>
        <p:spPr>
          <a:xfrm>
            <a:off x="2108473" y="5249398"/>
            <a:ext cx="9263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rgbClr val="ED710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@ </a:t>
            </a:r>
            <a:r>
              <a:rPr lang="el-GR" sz="1500" b="1" dirty="0">
                <a:solidFill>
                  <a:srgbClr val="ED710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ΚΕΜΕΛ </a:t>
            </a:r>
          </a:p>
          <a:p>
            <a:endParaRPr lang="el-G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8" name="Εικόνα 27">
            <a:extLst>
              <a:ext uri="{FF2B5EF4-FFF2-40B4-BE49-F238E27FC236}">
                <a16:creationId xmlns:a16="http://schemas.microsoft.com/office/drawing/2014/main" xmlns="" id="{75465A7B-C292-4E9C-817C-36576A42DB4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480" y="4643446"/>
            <a:ext cx="272643" cy="363524"/>
          </a:xfrm>
          <a:prstGeom prst="rect">
            <a:avLst/>
          </a:prstGeom>
        </p:spPr>
      </p:pic>
      <p:sp>
        <p:nvSpPr>
          <p:cNvPr id="29" name="Ορθογώνιο 28">
            <a:extLst>
              <a:ext uri="{FF2B5EF4-FFF2-40B4-BE49-F238E27FC236}">
                <a16:creationId xmlns:a16="http://schemas.microsoft.com/office/drawing/2014/main" xmlns="" id="{9000D614-CC20-46A5-973E-39393B27CB8D}"/>
              </a:ext>
            </a:extLst>
          </p:cNvPr>
          <p:cNvSpPr/>
          <p:nvPr/>
        </p:nvSpPr>
        <p:spPr>
          <a:xfrm>
            <a:off x="2108473" y="4643445"/>
            <a:ext cx="22543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rgbClr val="ED710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@ KEMEL Non Profit Organization</a:t>
            </a:r>
          </a:p>
        </p:txBody>
      </p:sp>
      <p:pic>
        <p:nvPicPr>
          <p:cNvPr id="45" name="Εικόνα 44">
            <a:extLst>
              <a:ext uri="{FF2B5EF4-FFF2-40B4-BE49-F238E27FC236}">
                <a16:creationId xmlns:a16="http://schemas.microsoft.com/office/drawing/2014/main" xmlns="" id="{8A814764-5EC9-47A4-A56C-65FE979E47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73" t="35293" r="4320" b="30983"/>
          <a:stretch/>
        </p:blipFill>
        <p:spPr>
          <a:xfrm>
            <a:off x="2987811" y="1755555"/>
            <a:ext cx="2560381" cy="1260917"/>
          </a:xfrm>
          <a:prstGeom prst="rect">
            <a:avLst/>
          </a:prstGeom>
        </p:spPr>
      </p:pic>
      <p:pic>
        <p:nvPicPr>
          <p:cNvPr id="50" name="Εικόνα 49">
            <a:extLst>
              <a:ext uri="{FF2B5EF4-FFF2-40B4-BE49-F238E27FC236}">
                <a16:creationId xmlns:a16="http://schemas.microsoft.com/office/drawing/2014/main" xmlns="" id="{0308F85C-048F-4440-880E-51ACECB3CE9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321" t="7790" r="25706" b="5753"/>
          <a:stretch/>
        </p:blipFill>
        <p:spPr>
          <a:xfrm>
            <a:off x="5548192" y="3542219"/>
            <a:ext cx="2381394" cy="257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8924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Αντικείμενο της παρουσίασης είναι η γνωριμία και πρόσβαση των μελών του ΚΕΜΕΛ με το Α3 του </a:t>
            </a:r>
            <a:r>
              <a:rPr lang="en-US" dirty="0" smtClean="0"/>
              <a:t>“</a:t>
            </a:r>
            <a:r>
              <a:rPr lang="el-GR" dirty="0" smtClean="0"/>
              <a:t>Κύκλου Ζωής Επιτυχημένων </a:t>
            </a:r>
            <a:r>
              <a:rPr lang="en-US" dirty="0" smtClean="0"/>
              <a:t>Startups” </a:t>
            </a:r>
            <a:r>
              <a:rPr lang="el-GR" dirty="0" smtClean="0"/>
              <a:t>που «ατόνησε» μετά την εποχή  του </a:t>
            </a:r>
            <a:r>
              <a:rPr lang="en-US" dirty="0" err="1" smtClean="0"/>
              <a:t>Covid</a:t>
            </a:r>
            <a:r>
              <a:rPr lang="en-US" dirty="0" smtClean="0"/>
              <a:t>, </a:t>
            </a:r>
            <a:r>
              <a:rPr lang="el-GR" dirty="0" smtClean="0"/>
              <a:t>όταν σταμάτησαν  οι </a:t>
            </a:r>
            <a:r>
              <a:rPr lang="en-US" dirty="0" smtClean="0"/>
              <a:t> </a:t>
            </a:r>
            <a:r>
              <a:rPr lang="el-GR" dirty="0" smtClean="0"/>
              <a:t>διαπροσωπικές συναντήσεις .</a:t>
            </a:r>
          </a:p>
          <a:p>
            <a:r>
              <a:rPr lang="el-GR" dirty="0" smtClean="0"/>
              <a:t>Παράλληλα θα αναδειχθούν  κάποιες χρήσεις του, που θα μας βοηθήσουν από την πρώτη ή δεύτερη επαφή  του Μέντορα και του </a:t>
            </a:r>
            <a:r>
              <a:rPr lang="en-US" dirty="0" smtClean="0"/>
              <a:t> </a:t>
            </a:r>
            <a:r>
              <a:rPr lang="en-US" dirty="0" smtClean="0"/>
              <a:t>Founder</a:t>
            </a:r>
            <a:r>
              <a:rPr lang="el-GR" dirty="0" smtClean="0"/>
              <a:t>,</a:t>
            </a:r>
            <a:r>
              <a:rPr lang="en-US" dirty="0" smtClean="0"/>
              <a:t> </a:t>
            </a:r>
            <a:r>
              <a:rPr lang="el-GR" dirty="0" smtClean="0"/>
              <a:t>να γίνει κατανοητό το που βρίσκεται, τι ελλείψεις υπάρχουν, και ποια είναι τα επόμενα βήματα κ.λπ.</a:t>
            </a:r>
          </a:p>
          <a:p>
            <a:r>
              <a:rPr lang="el-GR" dirty="0" smtClean="0"/>
              <a:t>Και όλα αυτά με ένα καλό ….μαρκαδόρο ή δύο όταν απαιτείται </a:t>
            </a:r>
            <a:r>
              <a:rPr lang="en-US" dirty="0" smtClean="0"/>
              <a:t>pivoting.</a:t>
            </a:r>
          </a:p>
          <a:p>
            <a:r>
              <a:rPr lang="el-GR" dirty="0" smtClean="0"/>
              <a:t>Ας δούμε όμως το ιστορικό </a:t>
            </a:r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Εισαγωγή</a:t>
            </a:r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" y="1500174"/>
            <a:ext cx="8858280" cy="4763466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l-GR" sz="1600" b="1" dirty="0" smtClean="0">
                <a:latin typeface="Roboto Bold"/>
              </a:rPr>
              <a:t>    </a:t>
            </a:r>
          </a:p>
          <a:p>
            <a:pPr lvl="1">
              <a:buNone/>
            </a:pPr>
            <a:endParaRPr lang="el-GR" sz="1600" b="1" dirty="0" smtClean="0">
              <a:latin typeface="Roboto Bold"/>
            </a:endParaRPr>
          </a:p>
          <a:p>
            <a:pPr lvl="1">
              <a:buNone/>
            </a:pPr>
            <a:endParaRPr lang="el-GR" sz="1600" b="1" dirty="0" smtClean="0">
              <a:latin typeface="Roboto Bold"/>
            </a:endParaRPr>
          </a:p>
          <a:p>
            <a:pPr lvl="1">
              <a:buNone/>
            </a:pPr>
            <a:endParaRPr lang="el-GR" sz="1600" b="1" dirty="0" smtClean="0">
              <a:latin typeface="Roboto Bold"/>
            </a:endParaRPr>
          </a:p>
          <a:p>
            <a:pPr lvl="1">
              <a:buNone/>
            </a:pPr>
            <a:endParaRPr lang="el-GR" sz="1600" b="1" dirty="0" smtClean="0">
              <a:latin typeface="Roboto Bold"/>
            </a:endParaRPr>
          </a:p>
          <a:p>
            <a:pPr lvl="1">
              <a:buNone/>
            </a:pPr>
            <a:endParaRPr lang="el-GR" sz="1600" b="1" dirty="0" smtClean="0">
              <a:latin typeface="Roboto Bold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400" smtClean="0"/>
              <a:t>Εισαγωγή</a:t>
            </a:r>
            <a:endParaRPr lang="en-US" sz="2400" b="1" dirty="0"/>
          </a:p>
        </p:txBody>
      </p:sp>
      <p:sp>
        <p:nvSpPr>
          <p:cNvPr id="7" name="6 - Ορθογώνιο"/>
          <p:cNvSpPr/>
          <p:nvPr/>
        </p:nvSpPr>
        <p:spPr>
          <a:xfrm>
            <a:off x="428596" y="1571611"/>
            <a:ext cx="807249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l-GR" sz="2000" dirty="0" smtClean="0">
              <a:latin typeface="Segoe UI" pitchFamily="34" charset="0"/>
              <a:cs typeface="Segoe UI" pitchFamily="34" charset="0"/>
            </a:endParaRPr>
          </a:p>
          <a:p>
            <a:r>
              <a:rPr lang="el-GR" sz="2000" dirty="0" smtClean="0">
                <a:latin typeface="Segoe UI" pitchFamily="34" charset="0"/>
                <a:cs typeface="Segoe UI" pitchFamily="34" charset="0"/>
              </a:rPr>
              <a:t>Τα τελευταία 20 χρόνια δημιουργήθηκαν επιχειρηματικά εργαλεία,  μεθοδολογία και προσεγγίσεις κυρίως για τις πρώιμες (</a:t>
            </a:r>
            <a:r>
              <a:rPr lang="en-US" sz="2000" b="1" dirty="0" smtClean="0">
                <a:latin typeface="Segoe UI" pitchFamily="34" charset="0"/>
                <a:cs typeface="Segoe UI" pitchFamily="34" charset="0"/>
              </a:rPr>
              <a:t>Early Stage</a:t>
            </a:r>
            <a:r>
              <a:rPr lang="el-GR" sz="2000" dirty="0" smtClean="0">
                <a:latin typeface="Segoe UI" pitchFamily="34" charset="0"/>
                <a:cs typeface="Segoe UI" pitchFamily="34" charset="0"/>
              </a:rPr>
              <a:t>) ανάγκες των </a:t>
            </a:r>
            <a:r>
              <a:rPr lang="en-US" sz="2000" b="1" dirty="0" smtClean="0">
                <a:latin typeface="Segoe UI" pitchFamily="34" charset="0"/>
                <a:cs typeface="Segoe UI" pitchFamily="34" charset="0"/>
              </a:rPr>
              <a:t>Startups</a:t>
            </a:r>
            <a:r>
              <a:rPr lang="el-GR" sz="2000" b="1" dirty="0" smtClean="0">
                <a:latin typeface="Segoe UI" pitchFamily="34" charset="0"/>
                <a:cs typeface="Segoe UI" pitchFamily="34" charset="0"/>
              </a:rPr>
              <a:t>, όπως το </a:t>
            </a:r>
            <a:r>
              <a:rPr lang="en-US" sz="2000" b="1" dirty="0" smtClean="0">
                <a:latin typeface="Segoe UI" pitchFamily="34" charset="0"/>
                <a:cs typeface="Segoe UI" pitchFamily="34" charset="0"/>
              </a:rPr>
              <a:t>Lean Startup Methodology</a:t>
            </a:r>
            <a:r>
              <a:rPr lang="el-GR" sz="2000" b="1" dirty="0" smtClean="0">
                <a:latin typeface="Segoe UI" pitchFamily="34" charset="0"/>
                <a:cs typeface="Segoe UI" pitchFamily="34" charset="0"/>
              </a:rPr>
              <a:t>,</a:t>
            </a:r>
            <a:r>
              <a:rPr lang="en-US" sz="2000" b="1" dirty="0" smtClean="0">
                <a:latin typeface="Segoe UI" pitchFamily="34" charset="0"/>
                <a:cs typeface="Segoe UI" pitchFamily="34" charset="0"/>
              </a:rPr>
              <a:t> </a:t>
            </a:r>
            <a:r>
              <a:rPr lang="el-GR" sz="2000" b="1" dirty="0" smtClean="0">
                <a:latin typeface="Segoe UI" pitchFamily="34" charset="0"/>
                <a:cs typeface="Segoe UI" pitchFamily="34" charset="0"/>
              </a:rPr>
              <a:t> </a:t>
            </a:r>
            <a:r>
              <a:rPr lang="el-GR" sz="2000" dirty="0" smtClean="0">
                <a:latin typeface="Segoe UI" pitchFamily="34" charset="0"/>
                <a:cs typeface="Segoe UI" pitchFamily="34" charset="0"/>
              </a:rPr>
              <a:t>αλλά δεν υπήρχε</a:t>
            </a:r>
            <a:r>
              <a:rPr lang="el-GR" sz="2000" b="1" dirty="0" smtClean="0">
                <a:latin typeface="Segoe UI" pitchFamily="34" charset="0"/>
                <a:cs typeface="Segoe UI" pitchFamily="34" charset="0"/>
              </a:rPr>
              <a:t> </a:t>
            </a:r>
            <a:r>
              <a:rPr lang="el-GR" sz="2000" dirty="0" smtClean="0">
                <a:latin typeface="Segoe UI" pitchFamily="34" charset="0"/>
                <a:cs typeface="Segoe UI" pitchFamily="34" charset="0"/>
              </a:rPr>
              <a:t>μια εύχρηστη, συγκριτική ολιστική καταγραφή και προσέγγιση που να «ξεδιπλώνει» σε μια σελίδα ένα πρότυπο </a:t>
            </a:r>
            <a:r>
              <a:rPr lang="en-US" sz="2000" dirty="0" smtClean="0">
                <a:latin typeface="Segoe UI" pitchFamily="34" charset="0"/>
                <a:cs typeface="Segoe UI" pitchFamily="34" charset="0"/>
              </a:rPr>
              <a:t>(</a:t>
            </a:r>
            <a:r>
              <a:rPr lang="en-US" sz="2000" b="1" dirty="0" smtClean="0">
                <a:latin typeface="Segoe UI" pitchFamily="34" charset="0"/>
                <a:cs typeface="Segoe UI" pitchFamily="34" charset="0"/>
              </a:rPr>
              <a:t>Blueprint) </a:t>
            </a:r>
            <a:r>
              <a:rPr lang="el-GR" sz="2000" dirty="0" smtClean="0">
                <a:latin typeface="Segoe UI" pitchFamily="34" charset="0"/>
                <a:cs typeface="Segoe UI" pitchFamily="34" charset="0"/>
              </a:rPr>
              <a:t>του</a:t>
            </a:r>
            <a:r>
              <a:rPr lang="el-GR" sz="2000" b="1" dirty="0" smtClean="0">
                <a:latin typeface="Segoe UI" pitchFamily="34" charset="0"/>
                <a:cs typeface="Segoe UI" pitchFamily="34" charset="0"/>
              </a:rPr>
              <a:t> επιχειρηματικού Τί, Πως και Πότε</a:t>
            </a:r>
            <a:r>
              <a:rPr lang="el-GR" sz="2000" dirty="0" smtClean="0">
                <a:latin typeface="Segoe UI" pitchFamily="34" charset="0"/>
                <a:cs typeface="Segoe UI" pitchFamily="34" charset="0"/>
              </a:rPr>
              <a:t>, ώστε να μπορεί ένας </a:t>
            </a:r>
            <a:r>
              <a:rPr lang="en-US" sz="2000" b="1" dirty="0" smtClean="0">
                <a:latin typeface="Segoe UI" pitchFamily="34" charset="0"/>
                <a:cs typeface="Segoe UI" pitchFamily="34" charset="0"/>
              </a:rPr>
              <a:t>Founder</a:t>
            </a:r>
            <a:r>
              <a:rPr lang="en-US" sz="2000" dirty="0" smtClean="0">
                <a:latin typeface="Segoe UI" pitchFamily="34" charset="0"/>
                <a:cs typeface="Segoe UI" pitchFamily="34" charset="0"/>
              </a:rPr>
              <a:t> </a:t>
            </a:r>
            <a:r>
              <a:rPr lang="el-GR" sz="2000" dirty="0" smtClean="0">
                <a:latin typeface="Segoe UI" pitchFamily="34" charset="0"/>
                <a:cs typeface="Segoe UI" pitchFamily="34" charset="0"/>
              </a:rPr>
              <a:t>να κρίνει και να συγκρίνει το επίπεδο της ανά φάση επιχειρηματικής του ετοιμότητας, στον δρόμο προς την επιτυχία. </a:t>
            </a:r>
          </a:p>
          <a:p>
            <a:pPr>
              <a:buNone/>
            </a:pPr>
            <a:endParaRPr lang="el-GR" sz="2000" dirty="0" smtClean="0">
              <a:latin typeface="Segoe UI" pitchFamily="34" charset="0"/>
              <a:cs typeface="Segoe UI" pitchFamily="34" charset="0"/>
            </a:endParaRPr>
          </a:p>
          <a:p>
            <a:pPr>
              <a:buNone/>
            </a:pPr>
            <a:r>
              <a:rPr lang="el-GR" sz="2000" dirty="0" smtClean="0">
                <a:latin typeface="Segoe UI" pitchFamily="34" charset="0"/>
                <a:cs typeface="Segoe UI" pitchFamily="34" charset="0"/>
              </a:rPr>
              <a:t> </a:t>
            </a:r>
          </a:p>
          <a:p>
            <a:pPr>
              <a:buNone/>
            </a:pPr>
            <a:r>
              <a:rPr lang="en-US" sz="2000" dirty="0" smtClean="0">
                <a:latin typeface="Segoe UI" pitchFamily="34" charset="0"/>
                <a:cs typeface="Segoe UI" pitchFamily="34" charset="0"/>
              </a:rPr>
              <a:t>     </a:t>
            </a:r>
            <a:endParaRPr lang="el-GR" sz="2000" dirty="0">
              <a:latin typeface="Segoe UI" pitchFamily="34" charset="0"/>
              <a:cs typeface="Segoe U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754288369"/>
      </p:ext>
    </p:extLst>
  </p:cSld>
  <p:clrMapOvr>
    <a:masterClrMapping/>
  </p:clrMapOvr>
  <p:transition advTm="178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sz="1800" dirty="0" smtClean="0">
                <a:latin typeface="Segoe UI" pitchFamily="34" charset="0"/>
                <a:cs typeface="Segoe UI" pitchFamily="34" charset="0"/>
              </a:rPr>
              <a:t>      </a:t>
            </a:r>
          </a:p>
          <a:p>
            <a:pPr>
              <a:buNone/>
            </a:pPr>
            <a:r>
              <a:rPr lang="el-GR" sz="1800" dirty="0" smtClean="0">
                <a:latin typeface="Segoe UI" pitchFamily="34" charset="0"/>
                <a:cs typeface="Segoe UI" pitchFamily="34" charset="0"/>
              </a:rPr>
              <a:t>      </a:t>
            </a:r>
            <a:r>
              <a:rPr lang="el-GR" sz="2000" dirty="0" smtClean="0">
                <a:latin typeface="Segoe UI" pitchFamily="34" charset="0"/>
                <a:cs typeface="Segoe UI" pitchFamily="34" charset="0"/>
              </a:rPr>
              <a:t>Κάποια στιγμή στο ΚΕΜΕΛ εντοπίσαμε ένα τέτοιο πρότυπο στο </a:t>
            </a:r>
            <a:r>
              <a:rPr lang="en-US" sz="2000" b="1" dirty="0" smtClean="0">
                <a:latin typeface="Segoe UI" pitchFamily="34" charset="0"/>
                <a:cs typeface="Segoe UI" pitchFamily="34" charset="0"/>
              </a:rPr>
              <a:t>Malaysian Global Innovation and Creativity Centre (</a:t>
            </a:r>
            <a:r>
              <a:rPr lang="en-US" sz="2000" b="1" dirty="0" err="1" smtClean="0">
                <a:latin typeface="Segoe UI" pitchFamily="34" charset="0"/>
                <a:cs typeface="Segoe UI" pitchFamily="34" charset="0"/>
              </a:rPr>
              <a:t>MaGIC</a:t>
            </a:r>
            <a:r>
              <a:rPr lang="en-US" sz="2000" b="1" dirty="0" smtClean="0">
                <a:latin typeface="Segoe UI" pitchFamily="34" charset="0"/>
                <a:cs typeface="Segoe UI" pitchFamily="34" charset="0"/>
              </a:rPr>
              <a:t>), </a:t>
            </a:r>
            <a:r>
              <a:rPr lang="el-GR" sz="2000" dirty="0" smtClean="0">
                <a:latin typeface="Segoe UI" pitchFamily="34" charset="0"/>
                <a:cs typeface="Segoe UI" pitchFamily="34" charset="0"/>
              </a:rPr>
              <a:t>το οποίο</a:t>
            </a:r>
            <a:r>
              <a:rPr lang="el-GR" sz="2000" dirty="0" smtClean="0"/>
              <a:t> </a:t>
            </a:r>
            <a:r>
              <a:rPr lang="el-GR" sz="2000" dirty="0" smtClean="0">
                <a:latin typeface="Segoe UI" pitchFamily="34" charset="0"/>
                <a:cs typeface="Segoe UI" pitchFamily="34" charset="0"/>
              </a:rPr>
              <a:t>ήταν αποτέλεσμα συνεργασίας με το </a:t>
            </a:r>
            <a:r>
              <a:rPr lang="en-US" sz="2000" b="1" dirty="0" smtClean="0">
                <a:latin typeface="Segoe UI" pitchFamily="34" charset="0"/>
                <a:cs typeface="Segoe UI" pitchFamily="34" charset="0"/>
              </a:rPr>
              <a:t>Stanford University </a:t>
            </a:r>
            <a:r>
              <a:rPr lang="el-GR" sz="2000" dirty="0" smtClean="0">
                <a:latin typeface="Segoe UI" pitchFamily="34" charset="0"/>
                <a:cs typeface="Segoe UI" pitchFamily="34" charset="0"/>
              </a:rPr>
              <a:t>και είχε εγκαινιασθεί επί προεδρίας </a:t>
            </a:r>
            <a:r>
              <a:rPr lang="en-US" sz="2000" b="1" dirty="0" err="1" smtClean="0">
                <a:latin typeface="Segoe UI" pitchFamily="34" charset="0"/>
                <a:cs typeface="Segoe UI" pitchFamily="34" charset="0"/>
              </a:rPr>
              <a:t>Obama</a:t>
            </a:r>
            <a:r>
              <a:rPr lang="en-US" sz="2000" b="1" dirty="0" smtClean="0">
                <a:latin typeface="Segoe UI" pitchFamily="34" charset="0"/>
                <a:cs typeface="Segoe UI" pitchFamily="34" charset="0"/>
              </a:rPr>
              <a:t> </a:t>
            </a:r>
            <a:r>
              <a:rPr lang="el-GR" sz="2000" dirty="0" smtClean="0">
                <a:latin typeface="Segoe UI" pitchFamily="34" charset="0"/>
                <a:cs typeface="Segoe UI" pitchFamily="34" charset="0"/>
              </a:rPr>
              <a:t>ο οποίος παρευρέθηκε και στα εγκαίνια.</a:t>
            </a:r>
            <a:endParaRPr lang="en-US" sz="2000" dirty="0" smtClean="0">
              <a:latin typeface="Segoe UI" pitchFamily="34" charset="0"/>
              <a:cs typeface="Segoe UI" pitchFamily="34" charset="0"/>
            </a:endParaRPr>
          </a:p>
          <a:p>
            <a:pPr>
              <a:buNone/>
            </a:pPr>
            <a:r>
              <a:rPr lang="el-GR" sz="2000" dirty="0" smtClean="0">
                <a:latin typeface="Segoe UI" pitchFamily="34" charset="0"/>
                <a:cs typeface="Segoe UI" pitchFamily="34" charset="0"/>
              </a:rPr>
              <a:t>     Το υιοθετήσαμε, το προσαρμόσαμε στα ελληνικά δεδομένα, αφού συζητήσαμε και με </a:t>
            </a:r>
            <a:r>
              <a:rPr lang="en-US" sz="2000" dirty="0" smtClean="0">
                <a:latin typeface="Segoe UI" pitchFamily="34" charset="0"/>
                <a:cs typeface="Segoe UI" pitchFamily="34" charset="0"/>
              </a:rPr>
              <a:t>Coaches </a:t>
            </a:r>
            <a:r>
              <a:rPr lang="el-GR" sz="2000" dirty="0" smtClean="0">
                <a:latin typeface="Segoe UI" pitchFamily="34" charset="0"/>
                <a:cs typeface="Segoe UI" pitchFamily="34" charset="0"/>
              </a:rPr>
              <a:t>θερμοκοιτίδων όπως το </a:t>
            </a:r>
            <a:r>
              <a:rPr lang="en-US" sz="2000" dirty="0" err="1" smtClean="0">
                <a:latin typeface="Segoe UI" pitchFamily="34" charset="0"/>
                <a:cs typeface="Segoe UI" pitchFamily="34" charset="0"/>
              </a:rPr>
              <a:t>OK!Thess</a:t>
            </a:r>
            <a:r>
              <a:rPr lang="en-US" sz="2000" dirty="0" smtClean="0">
                <a:latin typeface="Segoe UI" pitchFamily="34" charset="0"/>
                <a:cs typeface="Segoe UI" pitchFamily="34" charset="0"/>
              </a:rPr>
              <a:t>, </a:t>
            </a:r>
            <a:r>
              <a:rPr lang="el-GR" sz="2000" dirty="0" smtClean="0">
                <a:latin typeface="Segoe UI" pitchFamily="34" charset="0"/>
                <a:cs typeface="Segoe UI" pitchFamily="34" charset="0"/>
              </a:rPr>
              <a:t>και το τυπώσαμε σε ένα </a:t>
            </a:r>
            <a:r>
              <a:rPr lang="el-GR" sz="2000" b="1" dirty="0" smtClean="0">
                <a:latin typeface="Segoe UI" pitchFamily="34" charset="0"/>
                <a:cs typeface="Segoe UI" pitchFamily="34" charset="0"/>
              </a:rPr>
              <a:t>2σέλιδο Α3</a:t>
            </a:r>
            <a:r>
              <a:rPr lang="el-GR" sz="2000" dirty="0" smtClean="0">
                <a:latin typeface="Segoe UI" pitchFamily="34" charset="0"/>
                <a:cs typeface="Segoe UI" pitchFamily="34" charset="0"/>
              </a:rPr>
              <a:t>, όπου η οριζόντια σελίδα είναι </a:t>
            </a:r>
            <a:r>
              <a:rPr lang="el-GR" sz="2000" b="1" dirty="0" smtClean="0">
                <a:latin typeface="Segoe UI" pitchFamily="34" charset="0"/>
                <a:cs typeface="Segoe UI" pitchFamily="34" charset="0"/>
              </a:rPr>
              <a:t>ο Κύκλος Ζωής επιτυχημένων </a:t>
            </a:r>
            <a:r>
              <a:rPr lang="en-US" sz="2000" b="1" dirty="0" smtClean="0">
                <a:latin typeface="Segoe UI" pitchFamily="34" charset="0"/>
                <a:cs typeface="Segoe UI" pitchFamily="34" charset="0"/>
              </a:rPr>
              <a:t>Startups</a:t>
            </a:r>
            <a:r>
              <a:rPr lang="en-US" sz="2000" dirty="0" smtClean="0">
                <a:latin typeface="Segoe UI" pitchFamily="34" charset="0"/>
                <a:cs typeface="Segoe UI" pitchFamily="34" charset="0"/>
              </a:rPr>
              <a:t> </a:t>
            </a:r>
            <a:r>
              <a:rPr lang="el-GR" sz="2000" dirty="0" smtClean="0">
                <a:latin typeface="Segoe UI" pitchFamily="34" charset="0"/>
                <a:cs typeface="Segoe UI" pitchFamily="34" charset="0"/>
              </a:rPr>
              <a:t>ενώ στην κάθετη πίσω σελίδα, προσθέσαμε την επεξήγηση την </a:t>
            </a:r>
            <a:r>
              <a:rPr lang="en-US" sz="2000" b="1" dirty="0" smtClean="0">
                <a:latin typeface="Segoe UI" pitchFamily="34" charset="0"/>
                <a:cs typeface="Segoe UI" pitchFamily="34" charset="0"/>
              </a:rPr>
              <a:t>Lean Startup Methodology </a:t>
            </a:r>
            <a:r>
              <a:rPr lang="el-GR" sz="2000" dirty="0" smtClean="0">
                <a:latin typeface="Segoe UI" pitchFamily="34" charset="0"/>
                <a:cs typeface="Segoe UI" pitchFamily="34" charset="0"/>
              </a:rPr>
              <a:t>και τα  </a:t>
            </a:r>
            <a:r>
              <a:rPr lang="en-US" sz="2000" b="1" dirty="0" smtClean="0">
                <a:latin typeface="Segoe UI" pitchFamily="34" charset="0"/>
                <a:cs typeface="Segoe UI" pitchFamily="34" charset="0"/>
              </a:rPr>
              <a:t>Startup Financing  Cycles.</a:t>
            </a:r>
            <a:endParaRPr lang="el-GR" sz="2000" b="1" dirty="0" smtClean="0">
              <a:latin typeface="Segoe UI" pitchFamily="34" charset="0"/>
              <a:cs typeface="Segoe UI" pitchFamily="34" charset="0"/>
            </a:endParaRPr>
          </a:p>
          <a:p>
            <a:pPr>
              <a:buNone/>
            </a:pPr>
            <a:endParaRPr lang="en-US" sz="1800" dirty="0" smtClean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Πως  μας προέκυψε</a:t>
            </a:r>
            <a:r>
              <a:rPr lang="en-US" dirty="0" smtClean="0"/>
              <a:t> o</a:t>
            </a:r>
            <a:r>
              <a:rPr lang="el-GR" dirty="0" smtClean="0"/>
              <a:t> Κύκλος Ζωής Επιτυχημένων</a:t>
            </a:r>
            <a:r>
              <a:rPr lang="en-US" dirty="0" smtClean="0"/>
              <a:t> Startups</a:t>
            </a:r>
            <a:r>
              <a:rPr lang="el-GR" dirty="0" smtClean="0"/>
              <a:t> </a:t>
            </a:r>
            <a:r>
              <a:rPr lang="en-US" dirty="0" smtClean="0"/>
              <a:t> </a:t>
            </a:r>
            <a:endParaRPr lang="el-G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sz="2000" dirty="0" smtClean="0">
              <a:latin typeface="Segoe UI" pitchFamily="34" charset="0"/>
              <a:cs typeface="Segoe UI" pitchFamily="34" charset="0"/>
            </a:endParaRPr>
          </a:p>
          <a:p>
            <a:pPr>
              <a:buNone/>
            </a:pPr>
            <a:r>
              <a:rPr lang="el-GR" sz="2000" dirty="0" smtClean="0">
                <a:latin typeface="Segoe UI" pitchFamily="34" charset="0"/>
                <a:cs typeface="Segoe UI" pitchFamily="34" charset="0"/>
              </a:rPr>
              <a:t>     Μια </a:t>
            </a:r>
            <a:r>
              <a:rPr lang="en-US" sz="2000" b="1" dirty="0" smtClean="0">
                <a:latin typeface="Segoe UI" pitchFamily="34" charset="0"/>
                <a:cs typeface="Segoe UI" pitchFamily="34" charset="0"/>
              </a:rPr>
              <a:t>Startup</a:t>
            </a:r>
            <a:r>
              <a:rPr lang="el-GR" sz="2000" dirty="0" smtClean="0">
                <a:latin typeface="Segoe UI" pitchFamily="34" charset="0"/>
                <a:cs typeface="Segoe UI" pitchFamily="34" charset="0"/>
              </a:rPr>
              <a:t> έχει ως αντικείμενο την </a:t>
            </a:r>
            <a:r>
              <a:rPr lang="el-GR" sz="2000" b="1" dirty="0" smtClean="0">
                <a:latin typeface="Segoe UI" pitchFamily="34" charset="0"/>
                <a:cs typeface="Segoe UI" pitchFamily="34" charset="0"/>
              </a:rPr>
              <a:t>αναζήτηση (</a:t>
            </a:r>
            <a:r>
              <a:rPr lang="en-US" sz="2000" b="1" dirty="0" smtClean="0">
                <a:latin typeface="Segoe UI" pitchFamily="34" charset="0"/>
                <a:cs typeface="Segoe UI" pitchFamily="34" charset="0"/>
              </a:rPr>
              <a:t>search</a:t>
            </a:r>
            <a:r>
              <a:rPr lang="el-GR" sz="2000" dirty="0" smtClean="0">
                <a:latin typeface="Segoe UI" pitchFamily="34" charset="0"/>
                <a:cs typeface="Segoe UI" pitchFamily="34" charset="0"/>
              </a:rPr>
              <a:t>) και εξεύρεση ενός επαναλαμβανόμενου και επεκτάσιμου επιχειρηματικού μοντέλου.</a:t>
            </a:r>
          </a:p>
          <a:p>
            <a:pPr>
              <a:buNone/>
            </a:pPr>
            <a:r>
              <a:rPr lang="el-GR" sz="2000" dirty="0" smtClean="0">
                <a:latin typeface="Segoe UI" pitchFamily="34" charset="0"/>
                <a:cs typeface="Segoe UI" pitchFamily="34" charset="0"/>
              </a:rPr>
              <a:t>     Ο Κύκλος  Ζωής της διαφέρει σημαντικά από τον Κύκλο Ζωής μιας υφιστάμενης επιχείρησης η οποία ασχολείται με την </a:t>
            </a:r>
            <a:r>
              <a:rPr lang="el-GR" sz="2000" b="1" dirty="0" smtClean="0">
                <a:latin typeface="Segoe UI" pitchFamily="34" charset="0"/>
                <a:cs typeface="Segoe UI" pitchFamily="34" charset="0"/>
              </a:rPr>
              <a:t>υλοποίηση</a:t>
            </a:r>
            <a:r>
              <a:rPr lang="el-GR" sz="2000" dirty="0" smtClean="0">
                <a:latin typeface="Segoe UI" pitchFamily="34" charset="0"/>
                <a:cs typeface="Segoe UI" pitchFamily="34" charset="0"/>
              </a:rPr>
              <a:t> (</a:t>
            </a:r>
            <a:r>
              <a:rPr lang="en-US" sz="2000" b="1" dirty="0" smtClean="0">
                <a:latin typeface="Segoe UI" pitchFamily="34" charset="0"/>
                <a:cs typeface="Segoe UI" pitchFamily="34" charset="0"/>
              </a:rPr>
              <a:t>execution</a:t>
            </a:r>
            <a:r>
              <a:rPr lang="el-GR" sz="2000" dirty="0" smtClean="0">
                <a:latin typeface="Segoe UI" pitchFamily="34" charset="0"/>
                <a:cs typeface="Segoe UI" pitchFamily="34" charset="0"/>
              </a:rPr>
              <a:t>) ενός </a:t>
            </a:r>
            <a:r>
              <a:rPr lang="el-GR" sz="2000" b="1" dirty="0" smtClean="0">
                <a:latin typeface="Segoe UI" pitchFamily="34" charset="0"/>
                <a:cs typeface="Segoe UI" pitchFamily="34" charset="0"/>
              </a:rPr>
              <a:t>προϋπάρχοντος </a:t>
            </a:r>
            <a:r>
              <a:rPr lang="el-GR" sz="2000" dirty="0" smtClean="0">
                <a:latin typeface="Segoe UI" pitchFamily="34" charset="0"/>
                <a:cs typeface="Segoe UI" pitchFamily="34" charset="0"/>
              </a:rPr>
              <a:t>Επιχειρηματικού Μοντέλου και Σχεδίου.</a:t>
            </a:r>
          </a:p>
          <a:p>
            <a:pPr>
              <a:buNone/>
            </a:pPr>
            <a:r>
              <a:rPr lang="el-GR" sz="2000" dirty="0" smtClean="0">
                <a:latin typeface="Segoe UI" pitchFamily="34" charset="0"/>
                <a:cs typeface="Segoe UI" pitchFamily="34" charset="0"/>
              </a:rPr>
              <a:t>     Παράλληλα οι </a:t>
            </a:r>
            <a:r>
              <a:rPr lang="en-US" sz="2000" b="1" dirty="0" smtClean="0">
                <a:latin typeface="Segoe UI" pitchFamily="34" charset="0"/>
                <a:cs typeface="Segoe UI" pitchFamily="34" charset="0"/>
              </a:rPr>
              <a:t>Founders </a:t>
            </a:r>
            <a:r>
              <a:rPr lang="el-GR" sz="2000" dirty="0" smtClean="0">
                <a:latin typeface="Segoe UI" pitchFamily="34" charset="0"/>
                <a:cs typeface="Segoe UI" pitchFamily="34" charset="0"/>
              </a:rPr>
              <a:t>μιας </a:t>
            </a:r>
            <a:r>
              <a:rPr lang="en-US" sz="2000" b="1" dirty="0" smtClean="0">
                <a:latin typeface="Segoe UI" pitchFamily="34" charset="0"/>
                <a:cs typeface="Segoe UI" pitchFamily="34" charset="0"/>
              </a:rPr>
              <a:t>startup</a:t>
            </a:r>
            <a:r>
              <a:rPr lang="el-GR" sz="2000" b="1" dirty="0" smtClean="0">
                <a:latin typeface="Segoe UI" pitchFamily="34" charset="0"/>
                <a:cs typeface="Segoe UI" pitchFamily="34" charset="0"/>
              </a:rPr>
              <a:t>,</a:t>
            </a:r>
            <a:r>
              <a:rPr lang="el-GR" sz="2000" dirty="0" smtClean="0">
                <a:latin typeface="Segoe UI" pitchFamily="34" charset="0"/>
                <a:cs typeface="Segoe UI" pitchFamily="34" charset="0"/>
              </a:rPr>
              <a:t> συνήθως δεν έχουν ούτε την επιχειρηματική γνώση, ούτε τα κεφάλαια που θα τους επιτρέψουν να προσλάβουν τα κατάλληλα στελέχη ή να αναθέσουν</a:t>
            </a:r>
            <a:r>
              <a:rPr lang="en-US" sz="2000" dirty="0" smtClean="0">
                <a:latin typeface="Segoe UI" pitchFamily="34" charset="0"/>
                <a:cs typeface="Segoe UI" pitchFamily="34" charset="0"/>
              </a:rPr>
              <a:t> </a:t>
            </a:r>
            <a:r>
              <a:rPr lang="el-GR" sz="2000" dirty="0" smtClean="0">
                <a:latin typeface="Segoe UI" pitchFamily="34" charset="0"/>
                <a:cs typeface="Segoe UI" pitchFamily="34" charset="0"/>
              </a:rPr>
              <a:t>σε τρίτους</a:t>
            </a:r>
            <a:r>
              <a:rPr lang="en-US" sz="2000" dirty="0" smtClean="0">
                <a:latin typeface="Segoe UI" pitchFamily="34" charset="0"/>
                <a:cs typeface="Segoe UI" pitchFamily="34" charset="0"/>
              </a:rPr>
              <a:t> </a:t>
            </a:r>
            <a:r>
              <a:rPr lang="el-GR" sz="2000" dirty="0" smtClean="0">
                <a:latin typeface="Segoe UI" pitchFamily="34" charset="0"/>
                <a:cs typeface="Segoe UI" pitchFamily="34" charset="0"/>
              </a:rPr>
              <a:t>εξειδικευμένες εργασίες.</a:t>
            </a: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διαφοροποίηση μιας </a:t>
            </a:r>
            <a:r>
              <a:rPr lang="en-US" dirty="0" smtClean="0"/>
              <a:t>Startup </a:t>
            </a:r>
            <a:r>
              <a:rPr lang="el-GR" dirty="0" smtClean="0"/>
              <a:t>από μια υφιστάμενη Επιχείρηση </a:t>
            </a:r>
            <a:br>
              <a:rPr lang="el-GR" dirty="0" smtClean="0"/>
            </a:br>
            <a:endParaRPr lang="el-G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228600" y="2000240"/>
            <a:ext cx="8648700" cy="4095760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     </a:t>
            </a:r>
            <a:r>
              <a:rPr lang="el-GR" dirty="0" smtClean="0">
                <a:latin typeface="Segoe UI" pitchFamily="34" charset="0"/>
                <a:cs typeface="Segoe UI" pitchFamily="34" charset="0"/>
              </a:rPr>
              <a:t>Ένα ιδιαίτερα χρήσιμο εργαλείο που «ξεδιπλώνει» από τα Α ως το Ω, τον οδικό χάρτη προς την βιωσιμότητα και επιτυχία, είναι «Ο Κύκλος Ζωής Επιτυχημένων </a:t>
            </a:r>
            <a:r>
              <a:rPr lang="en-US" dirty="0" smtClean="0">
                <a:latin typeface="Segoe UI" pitchFamily="34" charset="0"/>
                <a:cs typeface="Segoe UI" pitchFamily="34" charset="0"/>
              </a:rPr>
              <a:t>Startups</a:t>
            </a:r>
            <a:r>
              <a:rPr lang="el-GR" dirty="0" smtClean="0">
                <a:latin typeface="Segoe UI" pitchFamily="34" charset="0"/>
                <a:cs typeface="Segoe UI" pitchFamily="34" charset="0"/>
              </a:rPr>
              <a:t>». </a:t>
            </a:r>
          </a:p>
          <a:p>
            <a:pPr>
              <a:buNone/>
            </a:pPr>
            <a:r>
              <a:rPr lang="el-GR" dirty="0" smtClean="0">
                <a:latin typeface="Segoe UI" pitchFamily="34" charset="0"/>
                <a:cs typeface="Segoe UI" pitchFamily="34" charset="0"/>
              </a:rPr>
              <a:t>      Η πρώτη σελίδα</a:t>
            </a:r>
            <a:r>
              <a:rPr lang="en-US" dirty="0" smtClean="0">
                <a:latin typeface="Segoe UI" pitchFamily="34" charset="0"/>
                <a:cs typeface="Segoe UI" pitchFamily="34" charset="0"/>
              </a:rPr>
              <a:t>, </a:t>
            </a:r>
            <a:r>
              <a:rPr lang="el-GR" dirty="0" smtClean="0">
                <a:latin typeface="Segoe UI" pitchFamily="34" charset="0"/>
                <a:cs typeface="Segoe UI" pitchFamily="34" charset="0"/>
              </a:rPr>
              <a:t>τυπωμένη σε χαρτί Α3, αναφέρεται σε 6 στήλες στις φάσεις   του κύκλου ζωής μιας </a:t>
            </a:r>
            <a:r>
              <a:rPr lang="en-US" dirty="0" smtClean="0">
                <a:latin typeface="Segoe UI" pitchFamily="34" charset="0"/>
                <a:cs typeface="Segoe UI" pitchFamily="34" charset="0"/>
              </a:rPr>
              <a:t>Startup, </a:t>
            </a:r>
            <a:r>
              <a:rPr lang="el-GR" dirty="0" smtClean="0">
                <a:latin typeface="Segoe UI" pitchFamily="34" charset="0"/>
                <a:cs typeface="Segoe UI" pitchFamily="34" charset="0"/>
              </a:rPr>
              <a:t>δηλαδή:</a:t>
            </a:r>
          </a:p>
          <a:p>
            <a:pPr>
              <a:buNone/>
            </a:pPr>
            <a:r>
              <a:rPr lang="el-GR" dirty="0" smtClean="0">
                <a:latin typeface="Segoe UI" pitchFamily="34" charset="0"/>
                <a:cs typeface="Segoe UI" pitchFamily="34" charset="0"/>
              </a:rPr>
              <a:t>      1. </a:t>
            </a:r>
            <a:r>
              <a:rPr lang="en-US" dirty="0" smtClean="0">
                <a:latin typeface="Segoe UI" pitchFamily="34" charset="0"/>
                <a:cs typeface="Segoe UI" pitchFamily="34" charset="0"/>
              </a:rPr>
              <a:t>Customer Discovery</a:t>
            </a:r>
            <a:r>
              <a:rPr lang="el-GR" dirty="0" smtClean="0">
                <a:latin typeface="Segoe UI" pitchFamily="34" charset="0"/>
                <a:cs typeface="Segoe UI" pitchFamily="34" charset="0"/>
              </a:rPr>
              <a:t>, </a:t>
            </a:r>
            <a:r>
              <a:rPr lang="en-US" dirty="0" smtClean="0">
                <a:latin typeface="Segoe UI" pitchFamily="34" charset="0"/>
                <a:cs typeface="Segoe UI" pitchFamily="34" charset="0"/>
              </a:rPr>
              <a:t>2. Customer Validation</a:t>
            </a:r>
          </a:p>
          <a:p>
            <a:pPr>
              <a:buNone/>
            </a:pPr>
            <a:r>
              <a:rPr lang="en-US" dirty="0" smtClean="0">
                <a:latin typeface="Segoe UI" pitchFamily="34" charset="0"/>
                <a:cs typeface="Segoe UI" pitchFamily="34" charset="0"/>
              </a:rPr>
              <a:t>      3. Product Development</a:t>
            </a:r>
            <a:r>
              <a:rPr lang="el-GR" dirty="0" smtClean="0">
                <a:latin typeface="Segoe UI" pitchFamily="34" charset="0"/>
                <a:cs typeface="Segoe UI" pitchFamily="34" charset="0"/>
              </a:rPr>
              <a:t>, </a:t>
            </a:r>
            <a:r>
              <a:rPr lang="en-US" dirty="0" smtClean="0">
                <a:latin typeface="Segoe UI" pitchFamily="34" charset="0"/>
                <a:cs typeface="Segoe UI" pitchFamily="34" charset="0"/>
              </a:rPr>
              <a:t>4. Efficiency</a:t>
            </a:r>
          </a:p>
          <a:p>
            <a:pPr>
              <a:buNone/>
            </a:pPr>
            <a:r>
              <a:rPr lang="en-US" dirty="0" smtClean="0">
                <a:latin typeface="Segoe UI" pitchFamily="34" charset="0"/>
                <a:cs typeface="Segoe UI" pitchFamily="34" charset="0"/>
              </a:rPr>
              <a:t>      5. Growth</a:t>
            </a:r>
            <a:r>
              <a:rPr lang="el-GR" dirty="0" smtClean="0">
                <a:latin typeface="Segoe UI" pitchFamily="34" charset="0"/>
                <a:cs typeface="Segoe UI" pitchFamily="34" charset="0"/>
              </a:rPr>
              <a:t>  και </a:t>
            </a:r>
            <a:r>
              <a:rPr lang="en-US" dirty="0" smtClean="0">
                <a:latin typeface="Segoe UI" pitchFamily="34" charset="0"/>
                <a:cs typeface="Segoe UI" pitchFamily="34" charset="0"/>
              </a:rPr>
              <a:t>6. Maturity</a:t>
            </a:r>
            <a:endParaRPr lang="el-GR" dirty="0" smtClean="0">
              <a:latin typeface="Segoe UI" pitchFamily="34" charset="0"/>
              <a:cs typeface="Segoe UI" pitchFamily="34" charset="0"/>
            </a:endParaRPr>
          </a:p>
          <a:p>
            <a:pPr>
              <a:buNone/>
            </a:pPr>
            <a:r>
              <a:rPr lang="el-GR" dirty="0" smtClean="0">
                <a:latin typeface="Segoe UI" pitchFamily="34" charset="0"/>
                <a:cs typeface="Segoe UI" pitchFamily="34" charset="0"/>
              </a:rPr>
              <a:t>      Στην συνέχεια, κάτω από κάθε φάση αναφέρονται τα Τυπικά Ορόσημα και     Γεγονότα, όπως και τα Κρίσιμα Ερωτήματα που πρέπει να απαντηθούν στον δρόμο προς την επιτυχία.</a:t>
            </a:r>
          </a:p>
          <a:p>
            <a:pPr>
              <a:buNone/>
            </a:pPr>
            <a:endParaRPr lang="el-GR" dirty="0" smtClean="0">
              <a:latin typeface="Segoe UI" pitchFamily="34" charset="0"/>
              <a:cs typeface="Segoe UI" pitchFamily="34" charset="0"/>
            </a:endParaRPr>
          </a:p>
          <a:p>
            <a:pPr>
              <a:buNone/>
            </a:pPr>
            <a:endParaRPr lang="el-GR" dirty="0" smtClean="0">
              <a:latin typeface="Segoe UI" pitchFamily="34" charset="0"/>
              <a:cs typeface="Segoe UI" pitchFamily="34" charset="0"/>
            </a:endParaRPr>
          </a:p>
          <a:p>
            <a:pPr>
              <a:buNone/>
            </a:pPr>
            <a:endParaRPr lang="el-GR" dirty="0" smtClean="0">
              <a:latin typeface="Segoe UI" pitchFamily="34" charset="0"/>
              <a:cs typeface="Segoe UI" pitchFamily="34" charset="0"/>
            </a:endParaRPr>
          </a:p>
          <a:p>
            <a:pPr>
              <a:buNone/>
            </a:pPr>
            <a:endParaRPr lang="el-GR" dirty="0" smtClean="0">
              <a:latin typeface="Segoe UI" pitchFamily="34" charset="0"/>
              <a:cs typeface="Segoe UI" pitchFamily="34" charset="0"/>
            </a:endParaRPr>
          </a:p>
          <a:p>
            <a:pPr>
              <a:buNone/>
            </a:pPr>
            <a:r>
              <a:rPr lang="el-GR" dirty="0" smtClean="0">
                <a:latin typeface="Segoe UI" pitchFamily="34" charset="0"/>
                <a:cs typeface="Segoe UI" pitchFamily="34" charset="0"/>
              </a:rPr>
              <a:t>     </a:t>
            </a:r>
          </a:p>
          <a:p>
            <a:pPr>
              <a:buNone/>
            </a:pPr>
            <a:r>
              <a:rPr lang="el-GR" dirty="0" smtClean="0">
                <a:latin typeface="Segoe UI" pitchFamily="34" charset="0"/>
                <a:cs typeface="Segoe UI" pitchFamily="34" charset="0"/>
              </a:rPr>
              <a:t> </a:t>
            </a:r>
          </a:p>
          <a:p>
            <a:pPr>
              <a:buNone/>
            </a:pPr>
            <a:endParaRPr lang="el-GR" dirty="0" smtClean="0">
              <a:latin typeface="Segoe UI" pitchFamily="34" charset="0"/>
              <a:cs typeface="Segoe UI" pitchFamily="34" charset="0"/>
            </a:endParaRPr>
          </a:p>
          <a:p>
            <a:pPr>
              <a:buNone/>
            </a:pPr>
            <a:r>
              <a:rPr lang="el-GR" dirty="0" smtClean="0">
                <a:latin typeface="Segoe UI" pitchFamily="34" charset="0"/>
                <a:cs typeface="Segoe UI" pitchFamily="34" charset="0"/>
              </a:rPr>
              <a:t>     </a:t>
            </a:r>
          </a:p>
          <a:p>
            <a:pPr>
              <a:buNone/>
            </a:pPr>
            <a:r>
              <a:rPr lang="el-GR" dirty="0" smtClean="0">
                <a:latin typeface="Segoe UI" pitchFamily="34" charset="0"/>
                <a:cs typeface="Segoe UI" pitchFamily="34" charset="0"/>
              </a:rPr>
              <a:t>     </a:t>
            </a:r>
          </a:p>
          <a:p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Περιγραφή</a:t>
            </a:r>
            <a:r>
              <a:rPr lang="en-US" dirty="0" smtClean="0"/>
              <a:t/>
            </a:r>
            <a:br>
              <a:rPr lang="en-US" dirty="0" smtClean="0"/>
            </a:br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Πρώτη Σελίδα</a:t>
            </a:r>
            <a:endParaRPr lang="el-GR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8929718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 </a:t>
            </a:r>
            <a:r>
              <a:rPr lang="el-GR" dirty="0" smtClean="0"/>
              <a:t>Μεθοδολογία</a:t>
            </a:r>
            <a:r>
              <a:rPr lang="en-US" dirty="0" smtClean="0"/>
              <a:t> Lean Startup</a:t>
            </a:r>
            <a:endParaRPr lang="el-GR" dirty="0"/>
          </a:p>
        </p:txBody>
      </p:sp>
      <p:pic>
        <p:nvPicPr>
          <p:cNvPr id="2050" name="Picture 2" descr="C:\Users\User\Downloads\Binder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4"/>
            <a:ext cx="9144000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Μεθοδολογία </a:t>
            </a:r>
            <a:r>
              <a:rPr lang="en-US" dirty="0" smtClean="0"/>
              <a:t>Lean Startup (</a:t>
            </a:r>
            <a:r>
              <a:rPr lang="el-GR" dirty="0" smtClean="0"/>
              <a:t>συν.) </a:t>
            </a: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26" name="Picture 2" descr="C:\Users\User\Downloads\Binder_2(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14422"/>
            <a:ext cx="8715436" cy="5643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2.8|9.8"/>
</p:tagLst>
</file>

<file path=ppt/theme/theme1.xml><?xml version="1.0" encoding="utf-8"?>
<a:theme xmlns:a="http://schemas.openxmlformats.org/drawingml/2006/main" name="KEMEL Template 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FuturaA Md BT"/>
        <a:ea typeface=""/>
        <a:cs typeface=""/>
      </a:majorFont>
      <a:minorFont>
        <a:latin typeface="FuturaA Md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KEMEL Template </Template>
  <TotalTime>26036</TotalTime>
  <Words>960</Words>
  <Application>Microsoft Office PowerPoint</Application>
  <PresentationFormat>Προβολή στην οθόνη (4:3)</PresentationFormat>
  <Paragraphs>73</Paragraphs>
  <Slides>14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14</vt:i4>
      </vt:variant>
    </vt:vector>
  </HeadingPairs>
  <TitlesOfParts>
    <vt:vector size="16" baseType="lpstr">
      <vt:lpstr>KEMEL Template </vt:lpstr>
      <vt:lpstr>Custom Design</vt:lpstr>
      <vt:lpstr>Διαφάνεια 1</vt:lpstr>
      <vt:lpstr>Εισαγωγή</vt:lpstr>
      <vt:lpstr>Εισαγωγή</vt:lpstr>
      <vt:lpstr>Πως  μας προέκυψε o Κύκλος Ζωής Επιτυχημένων Startups  </vt:lpstr>
      <vt:lpstr>Η διαφοροποίηση μιας Startup από μια υφιστάμενη Επιχείρηση  </vt:lpstr>
      <vt:lpstr>Περιγραφή </vt:lpstr>
      <vt:lpstr>Η Πρώτη Σελίδα</vt:lpstr>
      <vt:lpstr>H Μεθοδολογία Lean Startup</vt:lpstr>
      <vt:lpstr>Η Μεθοδολογία Lean Startup (συν.) </vt:lpstr>
      <vt:lpstr>Τα Στάδια Χρηματοδότησης των Startupς </vt:lpstr>
      <vt:lpstr>Πλεονεκτήματα του Α3 για Ιδρυτές και Μέντορες</vt:lpstr>
      <vt:lpstr>Πώς να Χρησιμοποιηθεί το A3 στην Πρώτη Συνάντηση</vt:lpstr>
      <vt:lpstr>Άλλες Χρήσιμες Εφαρμογές με την Πάροδο του Χρόνου</vt:lpstr>
      <vt:lpstr>Διαφάνεια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Work</dc:creator>
  <cp:lastModifiedBy>User</cp:lastModifiedBy>
  <cp:revision>673</cp:revision>
  <cp:lastPrinted>2000-11-14T15:41:38Z</cp:lastPrinted>
  <dcterms:created xsi:type="dcterms:W3CDTF">2017-07-10T08:13:38Z</dcterms:created>
  <dcterms:modified xsi:type="dcterms:W3CDTF">2025-09-23T13:35:39Z</dcterms:modified>
</cp:coreProperties>
</file>