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76" r:id="rId4"/>
    <p:sldId id="277" r:id="rId5"/>
    <p:sldId id="278" r:id="rId6"/>
    <p:sldId id="261" r:id="rId7"/>
    <p:sldId id="279" r:id="rId8"/>
    <p:sldId id="280" r:id="rId9"/>
    <p:sldId id="28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3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DD08A-8F72-42E3-867D-ECC611D7FCC4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7D7DF-E212-49D0-8165-AFD419C8D3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441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39F83-6253-48EB-84CA-F25A8D1AB4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30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008B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008B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008B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008B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008B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B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B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B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B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3E0673-F13D-4D8F-A141-6ED79DB1E7E1}" type="slidenum">
              <a:rPr lang="en-US" altLang="en-US" sz="1200">
                <a:solidFill>
                  <a:srgbClr val="000000"/>
                </a:solidFill>
              </a:rPr>
              <a:pPr/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15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6850" y="4021138"/>
            <a:ext cx="9144000" cy="903287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D66B-2873-4C58-BF79-8E795ECCD50B}" type="datetime1">
              <a:rPr lang="en-US" smtClean="0"/>
              <a:pPr/>
              <a:t>11/10/2016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2682-F5AC-46D5-9C23-DA4619CC05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47750" y="2117725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33874" y="5036081"/>
            <a:ext cx="3261579" cy="106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03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475D-89BE-4675-AD1B-D0CCBCEDD618}" type="datetime1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2682-F5AC-46D5-9C23-DA4619CC0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04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BC10-A34D-4BEC-9343-3CFB80E33772}" type="datetime1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2682-F5AC-46D5-9C23-DA4619CC0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793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accent2">
                  <a:lumMod val="75000"/>
                </a:schemeClr>
              </a:buClr>
              <a:buSzPct val="100000"/>
              <a:defRPr sz="3200" b="0"/>
            </a:lvl1pPr>
            <a:lvl2pPr marL="685800" indent="-228600">
              <a:buClr>
                <a:schemeClr val="accent2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 sz="2800" b="0"/>
            </a:lvl2pPr>
            <a:lvl3pPr>
              <a:defRPr sz="24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4174-5ED6-47C7-8A26-97D00ED437CA}" type="datetime1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2682-F5AC-46D5-9C23-DA4619CC055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504950"/>
            <a:ext cx="1051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564095"/>
            <a:ext cx="2262598" cy="7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007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D1B2-2960-4784-A5A3-35B2F8103A8F}" type="datetime1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2682-F5AC-46D5-9C23-DA4619CC0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381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B115-3753-4C6C-9128-70BEAD9F0136}" type="datetime1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2682-F5AC-46D5-9C23-DA4619CC0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4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FF4F-2A8D-4A50-8236-7465A87E8774}" type="datetime1">
              <a:rPr lang="en-US" smtClean="0"/>
              <a:pPr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2682-F5AC-46D5-9C23-DA4619CC0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02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EA86-55B6-4851-AD57-883E283DFD71}" type="datetime1">
              <a:rPr lang="en-US" smtClean="0"/>
              <a:pPr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2682-F5AC-46D5-9C23-DA4619CC0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15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AD77-F753-4103-95F5-855184A4D16A}" type="datetime1">
              <a:rPr lang="en-US" smtClean="0"/>
              <a:pPr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2682-F5AC-46D5-9C23-DA4619CC0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855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F9DA-4B44-46B8-B6AE-8331DF0685E3}" type="datetime1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2682-F5AC-46D5-9C23-DA4619CC0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70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4DE-4118-4039-A9BA-9EE02984DD30}" type="datetime1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2682-F5AC-46D5-9C23-DA4619CC0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95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EBE51-CBF0-46FA-9837-46951A77E77C}" type="datetime1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02682-F5AC-46D5-9C23-DA4619CC0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982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7275" y="12033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Retirement Community Village 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7774" y="2528888"/>
            <a:ext cx="9744076" cy="2452687"/>
          </a:xfrm>
        </p:spPr>
        <p:txBody>
          <a:bodyPr>
            <a:noAutofit/>
          </a:bodyPr>
          <a:lstStyle/>
          <a:p>
            <a:pPr algn="l"/>
            <a:r>
              <a:rPr lang="el-GR" sz="3600" dirty="0" smtClean="0"/>
              <a:t>Ενδεικτική ιδέα - εφαρμογή: </a:t>
            </a:r>
            <a:r>
              <a:rPr lang="el-GR" sz="3600" b="1" dirty="0" smtClean="0"/>
              <a:t>Κορινθιακός κόλπος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Business </a:t>
            </a:r>
            <a:r>
              <a:rPr lang="en-US" sz="2800" dirty="0"/>
              <a:t>Model </a:t>
            </a:r>
            <a:r>
              <a:rPr lang="en-US" sz="2800" dirty="0" smtClean="0"/>
              <a:t>Canvas </a:t>
            </a:r>
          </a:p>
          <a:p>
            <a:pPr algn="r"/>
            <a:endParaRPr lang="en-US" sz="2000" b="0" i="1" dirty="0" smtClean="0"/>
          </a:p>
          <a:p>
            <a:pPr algn="r"/>
            <a:r>
              <a:rPr lang="el-GR" sz="2000" b="0" i="1" dirty="0" smtClean="0"/>
              <a:t>14/01/2016 </a:t>
            </a:r>
            <a:endParaRPr lang="en-US" sz="2000" b="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42999" y="2339667"/>
            <a:ext cx="10248901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64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</a:t>
            </a:r>
            <a:r>
              <a:rPr lang="en-US" dirty="0"/>
              <a:t>Trekking 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1325"/>
            <a:ext cx="10515600" cy="4351338"/>
          </a:xfrm>
        </p:spPr>
        <p:txBody>
          <a:bodyPr>
            <a:noAutofit/>
          </a:bodyPr>
          <a:lstStyle/>
          <a:p>
            <a:r>
              <a:rPr lang="el-GR" sz="2600" b="1" dirty="0" smtClean="0"/>
              <a:t>Περπάτημα</a:t>
            </a:r>
            <a:r>
              <a:rPr lang="el-GR" sz="2600" dirty="0" smtClean="0"/>
              <a:t> </a:t>
            </a:r>
            <a:r>
              <a:rPr lang="el-GR" sz="2600" dirty="0"/>
              <a:t>σε μονοπάτια στο βουνό, σε δασικούς δρόμους και καλντερίμια. Εξερεύνηση παρθένων περιοχών με πυκνά δάση και ξεχασμένα χωριουδάκια. </a:t>
            </a:r>
            <a:endParaRPr lang="el-GR" sz="2600" dirty="0" smtClean="0"/>
          </a:p>
          <a:p>
            <a:r>
              <a:rPr lang="el-GR" sz="2600" dirty="0" smtClean="0"/>
              <a:t>Μία </a:t>
            </a:r>
            <a:r>
              <a:rPr lang="el-GR" sz="2600" dirty="0"/>
              <a:t>μοναδική δραστηριότητα που οδηγεί σε </a:t>
            </a:r>
            <a:r>
              <a:rPr lang="el-GR" sz="2600" b="1" dirty="0" smtClean="0"/>
              <a:t>νέους προορισμούς</a:t>
            </a:r>
            <a:r>
              <a:rPr lang="el-GR" sz="2600" dirty="0"/>
              <a:t>, χαρίζει υγεία και εγγυάται εικόνες μαγευτικής ομορφιάς που κάθε συμμετέχων θα χαράξει στη μνήμη ή στη φωτογραφική του μηχανή! </a:t>
            </a:r>
            <a:endParaRPr lang="el-GR" sz="2600" dirty="0" smtClean="0"/>
          </a:p>
          <a:p>
            <a:r>
              <a:rPr lang="el-GR" sz="2600" dirty="0" smtClean="0"/>
              <a:t>Η </a:t>
            </a:r>
            <a:r>
              <a:rPr lang="el-GR" sz="2600" dirty="0"/>
              <a:t>δραστηριότητα υλοποιείται όλες τις εποχές του χρόνου και μπορεί να είναι ολιγόωρη (</a:t>
            </a:r>
            <a:r>
              <a:rPr lang="el-GR" sz="2600" b="1" dirty="0" err="1"/>
              <a:t>hiking</a:t>
            </a:r>
            <a:r>
              <a:rPr lang="el-GR" sz="2600" dirty="0"/>
              <a:t>) ή πολυήμερη (</a:t>
            </a:r>
            <a:r>
              <a:rPr lang="el-GR" sz="2600" b="1" dirty="0" err="1"/>
              <a:t>trekking</a:t>
            </a:r>
            <a:r>
              <a:rPr lang="el-GR" sz="2600" dirty="0"/>
              <a:t>). </a:t>
            </a:r>
          </a:p>
          <a:p>
            <a:r>
              <a:rPr lang="el-GR" sz="2600" dirty="0"/>
              <a:t>Η </a:t>
            </a:r>
            <a:r>
              <a:rPr lang="el-GR" sz="2600" b="1" dirty="0"/>
              <a:t>εστίαση</a:t>
            </a:r>
            <a:r>
              <a:rPr lang="el-GR" sz="2600" dirty="0"/>
              <a:t> γίνεται σε μια συνηθισμένη ενασχόληση ενηλίκων, ιδιαίτερα τον χειμώνα, όπου η χώρα μας έχει ανταγωνιστικά πλεονεκτήματα λόγω μοναδικής βιοποικιλότητας, ομορφιάς τοπίου και συνδυασμό αρχαιοτήτων</a:t>
            </a:r>
            <a:r>
              <a:rPr lang="el-GR" sz="2600" dirty="0" smtClean="0"/>
              <a:t>.</a:t>
            </a:r>
            <a:endParaRPr lang="el-GR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D131-2D98-4ABA-A16D-5D06CEF444B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04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Γερμανοί ;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Διότι </a:t>
            </a:r>
            <a:r>
              <a:rPr lang="el-GR" dirty="0"/>
              <a:t>αυτή η μορφή εναλλακτικού τουρισμού στη Γερμανία απευθύνεται σε 40 εκατ. πεζοπόρους, το 58% των οποίων ταξιδεύει για τον λόγο αυτόν εκτός της χώρας και διαθέτει τουλάχιστον 60 ευρώ ημερησίως κατά τη διάρκεια των διακοπών του.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D131-2D98-4ABA-A16D-5D06CEF444B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69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</a:t>
            </a:r>
            <a:r>
              <a:rPr lang="el-GR" dirty="0"/>
              <a:t>Πολιτισμός </a:t>
            </a:r>
            <a:r>
              <a:rPr lang="el-GR" dirty="0" smtClean="0"/>
              <a:t>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Διότι </a:t>
            </a:r>
            <a:r>
              <a:rPr lang="el-GR" dirty="0"/>
              <a:t>από τις χώρες του Ευρωπαϊκού Νότου, μόνο η Ελλάδα παρέχει αυτό το πλεονέκτημα, και οι Γερμανοί αρέσκονται στο να συνδυάζουν το πολιτιστικό στοιχείο με την περιήγηση.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D131-2D98-4ABA-A16D-5D06CEF444B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3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</a:t>
            </a:r>
            <a:r>
              <a:rPr lang="el-GR" dirty="0"/>
              <a:t>Κορινθιακός ;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Διότι </a:t>
            </a:r>
            <a:r>
              <a:rPr lang="el-GR" dirty="0"/>
              <a:t>παρέχει λογικά πλεονεκτήματα όπως: μοναδικό περιπατητικό και πολιτισμικό ενδιαφέρον, συνδυάζει βουνό θάλασσα, έχει ήπιο κλίμα, οι τιμές της γης είναι λογικές, έχει προσβασιμότητα λόγω προαστιακού, νοσοκομειακή πρόσβαση, γαστρονομικό και οινικό ενδιαφέρον κλπ.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D131-2D98-4ABA-A16D-5D06CEF444B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33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</a:t>
            </a:r>
            <a:r>
              <a:rPr lang="el-GR" dirty="0"/>
              <a:t>τόση εστίαση 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Διότι </a:t>
            </a:r>
            <a:r>
              <a:rPr lang="el-GR" dirty="0"/>
              <a:t>εστιάζοντας έχουμε καλύτερη θέση στις μηχανές αναζήτησης και είναι πιο εύκολη και αποτελεσματική η εμπλοκή του πελάτη. Για παράδειγμα αν εστιάζαμε ακόμη περισσότερο σε διαβητικούς όπου το περπάτημα κάνει καλό, θα είχαμε περισσότερες πιθανότητες αποτελεσματικότερης επικοινωνίας και εμπλοκής τους</a:t>
            </a:r>
            <a:r>
              <a:rPr lang="el-GR" dirty="0" smtClean="0"/>
              <a:t>.</a:t>
            </a:r>
          </a:p>
          <a:p>
            <a:pPr>
              <a:buNone/>
            </a:pPr>
            <a:endParaRPr lang="el-GR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D131-2D98-4ABA-A16D-5D06CEF444B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08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Αξιοθέατα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00050">
              <a:buFont typeface="Courier New" panose="02070309020205020404" pitchFamily="49" charset="0"/>
              <a:buChar char="o"/>
            </a:pPr>
            <a:r>
              <a:rPr lang="el-GR" sz="2800" dirty="0" smtClean="0"/>
              <a:t>Ηραίο</a:t>
            </a:r>
            <a:r>
              <a:rPr lang="el-GR" sz="2800" dirty="0"/>
              <a:t>, Ίσθμια, Ακροκόρινθος, αρχαία Κόρινθος, βυθισμένη πόλη αρχαίων </a:t>
            </a:r>
            <a:r>
              <a:rPr lang="el-GR" sz="2800" dirty="0" err="1"/>
              <a:t>Κεχρεών</a:t>
            </a:r>
            <a:r>
              <a:rPr lang="el-GR" sz="2800" dirty="0"/>
              <a:t> </a:t>
            </a:r>
            <a:r>
              <a:rPr lang="el-GR" sz="2800" dirty="0" err="1"/>
              <a:t>κλπ</a:t>
            </a:r>
            <a:r>
              <a:rPr lang="el-GR" sz="2800" dirty="0"/>
              <a:t> </a:t>
            </a:r>
          </a:p>
          <a:p>
            <a:pPr marL="514350" indent="-400050">
              <a:buFont typeface="Courier New" panose="02070309020205020404" pitchFamily="49" charset="0"/>
              <a:buChar char="o"/>
            </a:pPr>
            <a:r>
              <a:rPr lang="el-GR" sz="2800" dirty="0" smtClean="0"/>
              <a:t>Μυκήνες</a:t>
            </a:r>
            <a:r>
              <a:rPr lang="el-GR" sz="2800" dirty="0"/>
              <a:t>, Δελφοί (ολοήμερη), Γαλαξίδι, Επίδαυρος.</a:t>
            </a:r>
          </a:p>
          <a:p>
            <a:pPr marL="514350" indent="-400050">
              <a:buFont typeface="Courier New" panose="02070309020205020404" pitchFamily="49" charset="0"/>
              <a:buChar char="o"/>
            </a:pPr>
            <a:r>
              <a:rPr lang="el-GR" sz="2800" dirty="0" smtClean="0"/>
              <a:t>Καλάβρυτα</a:t>
            </a:r>
            <a:r>
              <a:rPr lang="el-GR" sz="2800" dirty="0"/>
              <a:t>, </a:t>
            </a:r>
            <a:r>
              <a:rPr lang="en-US" sz="2800" dirty="0"/>
              <a:t>trekking </a:t>
            </a:r>
            <a:r>
              <a:rPr lang="el-GR" sz="2800" dirty="0"/>
              <a:t>φαράγγι </a:t>
            </a:r>
            <a:r>
              <a:rPr lang="el-GR" sz="2800" dirty="0" err="1"/>
              <a:t>Βουραϊκού</a:t>
            </a:r>
            <a:r>
              <a:rPr lang="el-GR" sz="2800" dirty="0"/>
              <a:t>, λίμνη </a:t>
            </a:r>
            <a:r>
              <a:rPr lang="el-GR" sz="2800" dirty="0" err="1"/>
              <a:t>Τσιβλού</a:t>
            </a:r>
            <a:r>
              <a:rPr lang="el-GR" sz="2800" dirty="0"/>
              <a:t>, </a:t>
            </a:r>
            <a:r>
              <a:rPr lang="el-GR" sz="2800" dirty="0" err="1"/>
              <a:t>Ζαρούχλα</a:t>
            </a:r>
            <a:endParaRPr lang="el-GR" sz="2800" dirty="0"/>
          </a:p>
          <a:p>
            <a:pPr marL="514350" indent="-400050">
              <a:buFont typeface="Courier New" panose="02070309020205020404" pitchFamily="49" charset="0"/>
              <a:buChar char="o"/>
            </a:pPr>
            <a:r>
              <a:rPr lang="el-GR" sz="2800" dirty="0" smtClean="0"/>
              <a:t>Λίμνη </a:t>
            </a:r>
            <a:r>
              <a:rPr lang="el-GR" sz="2800" dirty="0"/>
              <a:t>Στυμφαλία (</a:t>
            </a:r>
            <a:r>
              <a:rPr lang="en-US" sz="2800" dirty="0"/>
              <a:t>birdwatching)</a:t>
            </a:r>
          </a:p>
          <a:p>
            <a:pPr marL="514350" indent="-400050">
              <a:buFont typeface="Courier New" panose="02070309020205020404" pitchFamily="49" charset="0"/>
              <a:buChar char="o"/>
            </a:pPr>
            <a:r>
              <a:rPr lang="el-GR" sz="2800" dirty="0" smtClean="0"/>
              <a:t>Λουτράκι </a:t>
            </a:r>
            <a:r>
              <a:rPr lang="el-GR" sz="2800" dirty="0"/>
              <a:t>– </a:t>
            </a:r>
            <a:r>
              <a:rPr lang="en-US" sz="2800" dirty="0"/>
              <a:t>SPA </a:t>
            </a:r>
          </a:p>
          <a:p>
            <a:pPr marL="514350" indent="-400050">
              <a:buFont typeface="Courier New" panose="02070309020205020404" pitchFamily="49" charset="0"/>
              <a:buChar char="o"/>
            </a:pPr>
            <a:r>
              <a:rPr lang="el-GR" sz="2800" dirty="0" smtClean="0"/>
              <a:t>Νεμέα </a:t>
            </a:r>
            <a:r>
              <a:rPr lang="el-GR" sz="2800" dirty="0"/>
              <a:t>- </a:t>
            </a:r>
            <a:r>
              <a:rPr lang="el-GR" sz="2800" dirty="0" err="1"/>
              <a:t>οινοτουρισμός</a:t>
            </a:r>
            <a:r>
              <a:rPr lang="el-GR" sz="2800" dirty="0"/>
              <a:t> </a:t>
            </a:r>
          </a:p>
          <a:p>
            <a:pPr marL="514350" indent="-400050">
              <a:buFont typeface="Courier New" panose="02070309020205020404" pitchFamily="49" charset="0"/>
              <a:buChar char="o"/>
            </a:pPr>
            <a:r>
              <a:rPr lang="el-GR" sz="2800" dirty="0" smtClean="0"/>
              <a:t>Μαντινεία </a:t>
            </a:r>
            <a:r>
              <a:rPr lang="el-GR" sz="2800" dirty="0"/>
              <a:t>- </a:t>
            </a:r>
            <a:r>
              <a:rPr lang="el-GR" sz="2800" dirty="0" err="1" smtClean="0"/>
              <a:t>οινοτουρισμός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D131-2D98-4ABA-A16D-5D06CEF444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6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Αξιοθέατα </a:t>
            </a:r>
            <a:r>
              <a:rPr lang="el-GR" dirty="0" smtClean="0"/>
              <a:t>Ι (συν.)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46449" y="1849617"/>
            <a:ext cx="3163626" cy="21254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D131-2D98-4ABA-A16D-5D06CEF444B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29175" y="2420145"/>
            <a:ext cx="2333893" cy="3109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93673" y="2494097"/>
            <a:ext cx="2962007" cy="2962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6449" y="4087358"/>
            <a:ext cx="2363526" cy="177264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4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Αξιοθέατα </a:t>
            </a:r>
            <a:r>
              <a:rPr lang="el-GR" dirty="0" smtClean="0"/>
              <a:t>ΙΙ (συν.)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22025" y="1878919"/>
            <a:ext cx="3959576" cy="21612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D131-2D98-4ABA-A16D-5D06CEF444B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26480" y="2534118"/>
            <a:ext cx="3510742" cy="2712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2588" y="4181747"/>
            <a:ext cx="2838450" cy="212883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1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Αξιοθέατα </a:t>
            </a:r>
            <a:r>
              <a:rPr lang="el-GR" dirty="0" smtClean="0"/>
              <a:t>ΙΙΙ (συν.)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78063" y="2669822"/>
            <a:ext cx="5143500" cy="2857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D131-2D98-4ABA-A16D-5D06CEF444B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0788" y="1914525"/>
            <a:ext cx="4286250" cy="2305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9913" y="4396740"/>
            <a:ext cx="3048000" cy="1714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55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Ενδεικτικές </a:t>
            </a:r>
            <a:r>
              <a:rPr lang="el-GR" sz="4000" dirty="0" smtClean="0"/>
              <a:t>καινοτόμες – </a:t>
            </a:r>
            <a:br>
              <a:rPr lang="el-GR" sz="4000" dirty="0" smtClean="0"/>
            </a:br>
            <a:r>
              <a:rPr lang="el-GR" sz="4000" dirty="0" err="1" smtClean="0"/>
              <a:t>πελατοκεντρικές</a:t>
            </a:r>
            <a:r>
              <a:rPr lang="el-GR" sz="4000" dirty="0" smtClean="0"/>
              <a:t> </a:t>
            </a:r>
            <a:r>
              <a:rPr lang="el-GR" sz="4000" dirty="0"/>
              <a:t>ιδέες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indent="-457200">
              <a:buFont typeface="Courier New" panose="02070309020205020404" pitchFamily="49" charset="0"/>
              <a:buChar char="o"/>
            </a:pPr>
            <a:r>
              <a:rPr lang="el-GR" dirty="0" smtClean="0"/>
              <a:t>Κατασκευές </a:t>
            </a:r>
            <a:r>
              <a:rPr lang="el-GR" dirty="0"/>
              <a:t>“</a:t>
            </a:r>
            <a:r>
              <a:rPr lang="en-US" dirty="0"/>
              <a:t>Sublet Friendly” </a:t>
            </a:r>
            <a:r>
              <a:rPr lang="el-GR" dirty="0"/>
              <a:t>για φίλους και επισκέπτες</a:t>
            </a:r>
          </a:p>
          <a:p>
            <a:pPr marL="628650" indent="-457200">
              <a:buFont typeface="Courier New" panose="02070309020205020404" pitchFamily="49" charset="0"/>
              <a:buChar char="o"/>
            </a:pPr>
            <a:r>
              <a:rPr lang="el-GR" dirty="0" smtClean="0"/>
              <a:t>Δοκιμή </a:t>
            </a:r>
            <a:r>
              <a:rPr lang="el-GR" dirty="0"/>
              <a:t>για 1 μήνα.</a:t>
            </a:r>
          </a:p>
          <a:p>
            <a:pPr marL="62865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10</a:t>
            </a:r>
            <a:r>
              <a:rPr lang="el-GR" dirty="0"/>
              <a:t>ήμερες ανταλλαγές με άλλα </a:t>
            </a:r>
            <a:r>
              <a:rPr lang="en-US" dirty="0"/>
              <a:t>Retirement Villages.</a:t>
            </a:r>
          </a:p>
          <a:p>
            <a:pPr marL="628650" indent="-457200">
              <a:buFont typeface="Courier New" panose="02070309020205020404" pitchFamily="49" charset="0"/>
              <a:buChar char="o"/>
            </a:pPr>
            <a:r>
              <a:rPr lang="el-GR" dirty="0" smtClean="0"/>
              <a:t>Τοπικό</a:t>
            </a:r>
            <a:r>
              <a:rPr lang="el-GR" dirty="0"/>
              <a:t>, οικονομικό μαγείρεμα από τοπικές νοικοκυρές</a:t>
            </a:r>
          </a:p>
          <a:p>
            <a:pPr marL="628650" indent="-457200">
              <a:buFont typeface="Courier New" panose="02070309020205020404" pitchFamily="49" charset="0"/>
              <a:buChar char="o"/>
            </a:pPr>
            <a:r>
              <a:rPr lang="el-GR" dirty="0" smtClean="0"/>
              <a:t>Βιντεοσκόπηση </a:t>
            </a:r>
            <a:r>
              <a:rPr lang="el-GR" dirty="0"/>
              <a:t>εκδρομών </a:t>
            </a:r>
            <a:r>
              <a:rPr lang="en-US" dirty="0"/>
              <a:t>worth talking about </a:t>
            </a:r>
            <a:r>
              <a:rPr lang="el-GR" dirty="0"/>
              <a:t>για αποστολή σε φίλους κ.α.</a:t>
            </a:r>
          </a:p>
          <a:p>
            <a:pPr marL="62865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Senior </a:t>
            </a:r>
            <a:r>
              <a:rPr lang="en-US" dirty="0"/>
              <a:t>Citizen friendly App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D131-2D98-4ABA-A16D-5D06CEF444B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42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664759"/>
            <a:ext cx="10058400" cy="454871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 smtClean="0"/>
              <a:t>Retirement Communities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/>
              <a:t>	(</a:t>
            </a:r>
            <a:r>
              <a:rPr lang="el-GR" sz="2800" dirty="0" smtClean="0"/>
              <a:t>Περιβάλλον, Ιδέα, Σκοπός, Οφέλη)</a:t>
            </a:r>
            <a:endParaRPr lang="en-US" sz="2800" dirty="0" smtClean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l-GR" sz="2800" dirty="0" smtClean="0"/>
              <a:t>Ενδεικτική εφαρμογή: Κορινθιακός Κόλπος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l-GR" sz="2800" dirty="0" smtClean="0"/>
              <a:t>Σκοπός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l-GR" sz="2800" dirty="0" smtClean="0"/>
              <a:t>Γιατί </a:t>
            </a:r>
            <a:r>
              <a:rPr lang="en-US" sz="2800" dirty="0" smtClean="0"/>
              <a:t>Trekking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l-GR" sz="2800" dirty="0" smtClean="0"/>
              <a:t>… Γερμανοί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l-GR" sz="2800" dirty="0" smtClean="0"/>
              <a:t>… πολιτισμός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 smtClean="0"/>
              <a:t>… </a:t>
            </a:r>
            <a:r>
              <a:rPr lang="el-GR" sz="2800" dirty="0" smtClean="0"/>
              <a:t>Κορινθιακός </a:t>
            </a:r>
            <a:r>
              <a:rPr lang="en-US" sz="2800" dirty="0" smtClean="0"/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l-GR" sz="2800" dirty="0" smtClean="0"/>
              <a:t>Αξιοθέατα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D131-2D98-4ABA-A16D-5D06CEF444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65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 Canvas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D131-2D98-4ABA-A16D-5D06CEF444B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32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45"/>
          <p:cNvGrpSpPr>
            <a:grpSpLocks/>
          </p:cNvGrpSpPr>
          <p:nvPr/>
        </p:nvGrpSpPr>
        <p:grpSpPr bwMode="auto">
          <a:xfrm>
            <a:off x="1774825" y="620713"/>
            <a:ext cx="8720138" cy="5943600"/>
            <a:chOff x="228599" y="685800"/>
            <a:chExt cx="8719883" cy="5943599"/>
          </a:xfrm>
        </p:grpSpPr>
        <p:sp>
          <p:nvSpPr>
            <p:cNvPr id="18" name="Rounded Rectangle 17"/>
            <p:cNvSpPr/>
            <p:nvPr/>
          </p:nvSpPr>
          <p:spPr>
            <a:xfrm>
              <a:off x="228599" y="4876799"/>
              <a:ext cx="4321049" cy="175260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35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</a:gradFill>
            <a:ln w="19050"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1400" b="1">
                  <a:solidFill>
                    <a:srgbClr val="000000"/>
                  </a:solidFill>
                </a:rPr>
                <a:t>Cost Structure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549648" y="4876799"/>
              <a:ext cx="4398834" cy="175260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35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</a:gradFill>
            <a:ln w="19050"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1400" b="1">
                  <a:solidFill>
                    <a:srgbClr val="000000"/>
                  </a:solidFill>
                </a:rPr>
                <a:t>Revenue Streams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28599" y="685800"/>
              <a:ext cx="1709688" cy="4190999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35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</a:gradFill>
            <a:ln w="19050"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1400" b="1" dirty="0">
                  <a:solidFill>
                    <a:srgbClr val="000000"/>
                  </a:solidFill>
                </a:rPr>
                <a:t>Key Partners &amp;</a:t>
              </a:r>
              <a:endParaRPr lang="el-GR" sz="1400" b="1" dirty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l-GR" sz="1400" b="1" dirty="0">
                  <a:solidFill>
                    <a:srgbClr val="000000"/>
                  </a:solidFill>
                </a:rPr>
                <a:t>Συνεργάτες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17650" y="685800"/>
              <a:ext cx="1763661" cy="182880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35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</a:gradFill>
            <a:ln w="19050"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1400" b="1" dirty="0">
                  <a:solidFill>
                    <a:srgbClr val="000000"/>
                  </a:solidFill>
                </a:rPr>
                <a:t>Key Activities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17650" y="2630487"/>
              <a:ext cx="1763661" cy="2246313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35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</a:gradFill>
            <a:ln w="19050"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1400" b="1" dirty="0">
                  <a:solidFill>
                    <a:srgbClr val="000000"/>
                  </a:solidFill>
                </a:rPr>
                <a:t>Key Resources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654324" y="685800"/>
              <a:ext cx="1765248" cy="4190999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35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</a:gradFill>
            <a:ln w="19050"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1400" b="1">
                  <a:solidFill>
                    <a:srgbClr val="000000"/>
                  </a:solidFill>
                </a:rPr>
                <a:t>Value Proposition</a:t>
              </a:r>
              <a:endParaRPr lang="el-GR" sz="1400" b="1">
                <a:solidFill>
                  <a:srgbClr val="000000"/>
                </a:solidFill>
              </a:endParaRPr>
            </a:p>
            <a:p>
              <a:pPr>
                <a:defRPr/>
              </a:pPr>
              <a:endParaRPr lang="el-GR" sz="1400" b="1">
                <a:solidFill>
                  <a:srgbClr val="000000"/>
                </a:solidFill>
              </a:endParaRPr>
            </a:p>
            <a:p>
              <a:pPr>
                <a:defRPr/>
              </a:pPr>
              <a:endParaRPr lang="en-US" sz="1400" b="1">
                <a:solidFill>
                  <a:srgbClr val="000000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410047" y="685800"/>
              <a:ext cx="1773186" cy="194468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35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</a:gradFill>
            <a:ln w="19050"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1400" b="1">
                  <a:solidFill>
                    <a:srgbClr val="000000"/>
                  </a:solidFill>
                </a:rPr>
                <a:t>Customer Relationship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410047" y="2819400"/>
              <a:ext cx="1828747" cy="205740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35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</a:gradFill>
            <a:ln w="19050"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400" b="1" dirty="0" smtClean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n-US" sz="1400" b="1" dirty="0" smtClean="0">
                  <a:solidFill>
                    <a:srgbClr val="000000"/>
                  </a:solidFill>
                </a:rPr>
                <a:t>Channels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183234" y="685800"/>
              <a:ext cx="1765248" cy="4190999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35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</a:gradFill>
            <a:ln w="19050"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1400" b="1">
                  <a:solidFill>
                    <a:srgbClr val="000000"/>
                  </a:solidFill>
                </a:rPr>
                <a:t>Customer Segments</a:t>
              </a:r>
            </a:p>
          </p:txBody>
        </p:sp>
      </p:grp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1630364" y="147639"/>
            <a:ext cx="864393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008B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008B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008B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008B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008B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B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B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B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B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Corinthian Retirement 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</a:rPr>
              <a:t>Village </a:t>
            </a:r>
            <a:r>
              <a:rPr lang="el-G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altLang="en-US" sz="2500" b="1" dirty="0" smtClean="0">
                <a:solidFill>
                  <a:schemeClr val="accent2">
                    <a:lumMod val="75000"/>
                  </a:schemeClr>
                </a:solidFill>
              </a:rPr>
              <a:t>usiness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</a:rPr>
              <a:t>Model</a:t>
            </a:r>
            <a:r>
              <a:rPr lang="el-GR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</a:rPr>
              <a:t>Canvas</a:t>
            </a:r>
            <a:r>
              <a:rPr lang="el-GR" altLang="en-US" sz="2400" b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82063" y="1268413"/>
            <a:ext cx="1392238" cy="3313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 sz="1050" b="1" dirty="0">
              <a:solidFill>
                <a:srgbClr val="000000"/>
              </a:solidFill>
            </a:endParaRPr>
          </a:p>
          <a:p>
            <a:pPr>
              <a:defRPr/>
            </a:pPr>
            <a:endParaRPr lang="el-GR" sz="1050" b="1" dirty="0">
              <a:solidFill>
                <a:srgbClr val="000000"/>
              </a:solidFill>
            </a:endParaRPr>
          </a:p>
          <a:p>
            <a:pPr>
              <a:defRPr/>
            </a:pPr>
            <a:endParaRPr lang="el-GR" sz="1050" b="1" dirty="0">
              <a:solidFill>
                <a:srgbClr val="000000"/>
              </a:solidFill>
            </a:endParaRPr>
          </a:p>
          <a:p>
            <a:pPr>
              <a:defRPr/>
            </a:pPr>
            <a:endParaRPr lang="el-GR" sz="1050" b="1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Ζευγάρια Βορειοευρωπαίων και κυρίως Γερμανών, ηλικίας 60+, Μέσης και Ανώτερης τάξης, τα οποία αναζητούν μοναδικές  εμπειρίες</a:t>
            </a:r>
            <a:r>
              <a:rPr lang="en-US" sz="1050" b="1" dirty="0">
                <a:solidFill>
                  <a:srgbClr val="000000"/>
                </a:solidFill>
              </a:rPr>
              <a:t>Trekking &amp; Wellness</a:t>
            </a:r>
            <a:r>
              <a:rPr lang="el-GR" sz="1050" b="1" dirty="0">
                <a:solidFill>
                  <a:srgbClr val="000000"/>
                </a:solidFill>
              </a:rPr>
              <a:t>, με χαμηλότερο κόστος ζωής, σε ένα ήρεμο και φιλόξενο περιβάλλον.</a:t>
            </a:r>
          </a:p>
          <a:p>
            <a:pPr>
              <a:defRPr/>
            </a:pPr>
            <a:endParaRPr lang="el-GR" sz="1050" b="1" dirty="0">
              <a:solidFill>
                <a:srgbClr val="000000"/>
              </a:solidFill>
            </a:endParaRPr>
          </a:p>
          <a:p>
            <a:pPr>
              <a:defRPr/>
            </a:pPr>
            <a:endParaRPr lang="el-GR" sz="1050" b="1" dirty="0">
              <a:solidFill>
                <a:srgbClr val="000000"/>
              </a:solidFill>
            </a:endParaRPr>
          </a:p>
          <a:p>
            <a:pPr>
              <a:defRPr/>
            </a:pPr>
            <a:endParaRPr lang="el-GR" sz="1050" b="1" dirty="0">
              <a:solidFill>
                <a:srgbClr val="000000"/>
              </a:solidFill>
            </a:endParaRPr>
          </a:p>
          <a:p>
            <a:pPr>
              <a:defRPr/>
            </a:pPr>
            <a:endParaRPr lang="el-GR" sz="1050" b="1" dirty="0">
              <a:solidFill>
                <a:srgbClr val="000000"/>
              </a:solidFill>
            </a:endParaRPr>
          </a:p>
          <a:p>
            <a:pPr>
              <a:defRPr/>
            </a:pPr>
            <a:endParaRPr lang="el-GR" sz="1050" b="1" dirty="0">
              <a:solidFill>
                <a:srgbClr val="000000"/>
              </a:solidFill>
            </a:endParaRPr>
          </a:p>
          <a:p>
            <a:pPr>
              <a:defRPr/>
            </a:pPr>
            <a:endParaRPr lang="el-GR" sz="1050" b="1" dirty="0">
              <a:solidFill>
                <a:srgbClr val="000000"/>
              </a:solidFill>
            </a:endParaRPr>
          </a:p>
          <a:p>
            <a:pPr>
              <a:defRPr/>
            </a:pPr>
            <a:endParaRPr lang="el-GR" sz="1050" b="1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53263" y="3249614"/>
            <a:ext cx="1524000" cy="1546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Κοινωνικά μέσα, Ηλεκτρονικά έντυπα Παραδοσιακά και ψηφιακά μέσα (θα προηγηθεί </a:t>
            </a:r>
            <a:r>
              <a:rPr lang="en-US" sz="1050" b="1" dirty="0">
                <a:solidFill>
                  <a:srgbClr val="000000"/>
                </a:solidFill>
              </a:rPr>
              <a:t>Customer Journey Analysis)</a:t>
            </a:r>
            <a:endParaRPr lang="el-GR" sz="1050" b="1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sz="1050" b="1" dirty="0">
                <a:solidFill>
                  <a:srgbClr val="000000"/>
                </a:solidFill>
              </a:rPr>
              <a:t>e-mail marketing, </a:t>
            </a:r>
            <a:endParaRPr lang="el-GR" sz="1050" b="1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sz="1050" b="1" dirty="0">
                <a:solidFill>
                  <a:srgbClr val="000000"/>
                </a:solidFill>
              </a:rPr>
              <a:t>Trekking sites, Blogs &amp; Forums</a:t>
            </a:r>
            <a:endParaRPr lang="el-GR" sz="105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1488" y="1125539"/>
            <a:ext cx="1657350" cy="36441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>
            <a:normAutofit/>
          </a:bodyPr>
          <a:lstStyle/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Εξειδικευμένα Μέσα και διαμορφωτές γνώμης</a:t>
            </a:r>
          </a:p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Κρατικοί και ιδιωτικοί οργανισμοί υγείας και φροντίδας.</a:t>
            </a:r>
          </a:p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Τοπική Αυτοδιοίκηση και Επιμελητήρια.</a:t>
            </a:r>
          </a:p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Υπηρεσίες  συντήρησης κτιρίων και καθαρισμού.</a:t>
            </a:r>
          </a:p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Εταιρείες Διαφήμισης, Προώθησης και </a:t>
            </a:r>
            <a:r>
              <a:rPr lang="en-US" sz="1050" b="1" dirty="0">
                <a:solidFill>
                  <a:srgbClr val="000000"/>
                </a:solidFill>
              </a:rPr>
              <a:t>Web Designers.</a:t>
            </a:r>
          </a:p>
          <a:p>
            <a:pPr algn="l">
              <a:defRPr/>
            </a:pPr>
            <a:r>
              <a:rPr lang="en-US" sz="1050" b="1" dirty="0">
                <a:solidFill>
                  <a:srgbClr val="000000"/>
                </a:solidFill>
              </a:rPr>
              <a:t>Video Specialists </a:t>
            </a:r>
            <a:r>
              <a:rPr lang="el-GR" sz="1050" b="1" dirty="0">
                <a:solidFill>
                  <a:srgbClr val="000000"/>
                </a:solidFill>
              </a:rPr>
              <a:t>και φωτογράφοι.</a:t>
            </a:r>
            <a:endParaRPr lang="en-US" sz="1050" b="1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sz="1050" b="1" dirty="0">
                <a:solidFill>
                  <a:srgbClr val="000000"/>
                </a:solidFill>
              </a:rPr>
              <a:t>Trekking Specialists and Media.</a:t>
            </a:r>
          </a:p>
          <a:p>
            <a:pPr algn="l">
              <a:defRPr/>
            </a:pPr>
            <a:r>
              <a:rPr lang="en-US" sz="1050" b="1" dirty="0">
                <a:solidFill>
                  <a:srgbClr val="000000"/>
                </a:solidFill>
              </a:rPr>
              <a:t>Web Design, </a:t>
            </a:r>
            <a:r>
              <a:rPr lang="el-GR" sz="1050" b="1" dirty="0">
                <a:solidFill>
                  <a:srgbClr val="000000"/>
                </a:solidFill>
              </a:rPr>
              <a:t>Ανάπτυξη</a:t>
            </a:r>
            <a:endParaRPr lang="en-US" sz="1050" b="1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εφαρμογών</a:t>
            </a:r>
          </a:p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Εξειδικευμένα </a:t>
            </a:r>
            <a:r>
              <a:rPr lang="en-US" sz="1050" b="1" dirty="0">
                <a:solidFill>
                  <a:srgbClr val="000000"/>
                </a:solidFill>
              </a:rPr>
              <a:t>Retirement related blogs and Forums.</a:t>
            </a:r>
          </a:p>
          <a:p>
            <a:pPr algn="l">
              <a:defRPr/>
            </a:pPr>
            <a:endParaRPr lang="en-US" sz="1050" b="1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l-GR" sz="1050" b="1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l-GR" sz="105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70502" y="908051"/>
            <a:ext cx="1584325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Απολαύστε ηλιόλουστες, φιλόξενες διαδρομές σε μια περιήγηση ζωής, σε ονειρεμένα μονοπάτια μοναδικών τοπίων, πολιτισμού, απολαυστικής γαστρονομίας και φιλικής διάδρασης με τοπικές κοινωνίες. </a:t>
            </a:r>
          </a:p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Και όλα αυτά με χαμηλότερο κόστος ζωής, και δυνατότητα φιλοξενίας φίλων και γνωστών, που επιτρέπει η αυτόνομη πρωτοποριακή κατασκευή  και διαχείριση των κατοικιών.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16275" y="5140459"/>
            <a:ext cx="1414463" cy="9002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Προμήθειες εστίασης, Μπαρ, αναλώσιμα,</a:t>
            </a:r>
          </a:p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κοινόχρηστα, καθαριστήρια ετήσια συντήρηση.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17701" y="6098513"/>
            <a:ext cx="2713037" cy="414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Μισθοί, αμοιβές συνεργατών  &amp; τρίτων παρόχων υπηρεσιών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41862" y="5923228"/>
            <a:ext cx="1243014" cy="414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Κόστος χρηματοδότησης,</a:t>
            </a: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99514" y="5157789"/>
            <a:ext cx="1439863" cy="1062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Έσοδα από οργάνωση </a:t>
            </a:r>
            <a:r>
              <a:rPr lang="en-US" sz="1050" b="1" dirty="0">
                <a:solidFill>
                  <a:srgbClr val="000000"/>
                </a:solidFill>
              </a:rPr>
              <a:t> special events, </a:t>
            </a:r>
            <a:r>
              <a:rPr lang="el-GR" sz="1050" b="1" dirty="0">
                <a:solidFill>
                  <a:srgbClr val="000000"/>
                </a:solidFill>
              </a:rPr>
              <a:t>εκδρομών, περιηγήσεων επισκέψεων,  ταξειδίων κλπ.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6263" y="1125538"/>
            <a:ext cx="1728788" cy="1708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Δημιουργία </a:t>
            </a:r>
            <a:r>
              <a:rPr lang="en-US" sz="1050" b="1" dirty="0">
                <a:solidFill>
                  <a:srgbClr val="000000"/>
                </a:solidFill>
              </a:rPr>
              <a:t> Winter Sunshine Trekking Club, </a:t>
            </a:r>
            <a:r>
              <a:rPr lang="el-GR" sz="1050" b="1" dirty="0">
                <a:solidFill>
                  <a:srgbClr val="000000"/>
                </a:solidFill>
              </a:rPr>
              <a:t>όπου τα μέλη του κερδίζουν αποκλειστικά προνόμια σε ειδικά προγράμματα με χρήση 4Χ4, </a:t>
            </a:r>
            <a:r>
              <a:rPr lang="en-US" sz="1050" b="1" dirty="0">
                <a:solidFill>
                  <a:srgbClr val="000000"/>
                </a:solidFill>
              </a:rPr>
              <a:t>Mountain Buggies</a:t>
            </a:r>
            <a:r>
              <a:rPr lang="el-GR" sz="1050" b="1" dirty="0">
                <a:solidFill>
                  <a:srgbClr val="000000"/>
                </a:solidFill>
              </a:rPr>
              <a:t> ξενάγησης σε αρχαιολογικούς χώρους, Μουσεία κλπ.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70276" y="1700213"/>
            <a:ext cx="1655762" cy="900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US" sz="1050" b="1" dirty="0">
                <a:solidFill>
                  <a:srgbClr val="000000"/>
                </a:solidFill>
              </a:rPr>
              <a:t>Networking </a:t>
            </a:r>
            <a:r>
              <a:rPr lang="el-GR" sz="1050" b="1" dirty="0">
                <a:solidFill>
                  <a:srgbClr val="000000"/>
                </a:solidFill>
              </a:rPr>
              <a:t>με  τοπική αυτοδιοίκηση,  φορείς μουσεία, ξεναγούς, </a:t>
            </a:r>
            <a:r>
              <a:rPr lang="en-US" sz="1050" b="1" dirty="0">
                <a:solidFill>
                  <a:srgbClr val="000000"/>
                </a:solidFill>
              </a:rPr>
              <a:t>trekking specialists, </a:t>
            </a:r>
            <a:r>
              <a:rPr lang="el-GR" sz="1050" b="1" dirty="0">
                <a:solidFill>
                  <a:srgbClr val="000000"/>
                </a:solidFill>
              </a:rPr>
              <a:t>οινοποιία, κλπ.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46465" y="2829699"/>
            <a:ext cx="1668460" cy="1940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l">
              <a:defRPr/>
            </a:pPr>
            <a:r>
              <a:rPr lang="el-GR" sz="1100" b="1" dirty="0">
                <a:solidFill>
                  <a:srgbClr val="000000"/>
                </a:solidFill>
              </a:rPr>
              <a:t>Κλίμα, Φύση Φιλοξενία και πρωτοποριακή εξυπηρέτηση με χαμηλότερο κόστος ζωής σε μονοπάτια και αξιοθέατα   όπως Ηραίο, Ίσθμια, </a:t>
            </a:r>
            <a:r>
              <a:rPr lang="el-GR" sz="1100" b="1" dirty="0" err="1">
                <a:solidFill>
                  <a:srgbClr val="000000"/>
                </a:solidFill>
              </a:rPr>
              <a:t>Ακρο</a:t>
            </a:r>
            <a:r>
              <a:rPr lang="en-US" sz="1100" b="1" dirty="0">
                <a:solidFill>
                  <a:srgbClr val="000000"/>
                </a:solidFill>
              </a:rPr>
              <a:t> &amp;</a:t>
            </a:r>
            <a:r>
              <a:rPr lang="el-GR" sz="1100" b="1" dirty="0">
                <a:solidFill>
                  <a:srgbClr val="000000"/>
                </a:solidFill>
              </a:rPr>
              <a:t> Αρχαία Κόρινθος, βυθισμένη πόλη Κεχρεών και εγγύτητα σε Δελφούς</a:t>
            </a:r>
            <a:r>
              <a:rPr lang="en-US" sz="1100" b="1" dirty="0">
                <a:solidFill>
                  <a:srgbClr val="000000"/>
                </a:solidFill>
              </a:rPr>
              <a:t>, </a:t>
            </a:r>
            <a:r>
              <a:rPr lang="el-GR" sz="1100" b="1" dirty="0">
                <a:solidFill>
                  <a:srgbClr val="000000"/>
                </a:solidFill>
              </a:rPr>
              <a:t>Μυκήνες, Επίδαυρο</a:t>
            </a:r>
            <a:r>
              <a:rPr lang="en-US" sz="1100" b="1" dirty="0">
                <a:solidFill>
                  <a:srgbClr val="000000"/>
                </a:solidFill>
              </a:rPr>
              <a:t>, </a:t>
            </a:r>
            <a:r>
              <a:rPr lang="el-GR" sz="1100" b="1" dirty="0">
                <a:solidFill>
                  <a:srgbClr val="000000"/>
                </a:solidFill>
              </a:rPr>
              <a:t>Φαράγγι Βουραϊκου</a:t>
            </a:r>
            <a:r>
              <a:rPr lang="en-US" sz="1100" b="1" dirty="0">
                <a:solidFill>
                  <a:srgbClr val="000000"/>
                </a:solidFill>
              </a:rPr>
              <a:t>, </a:t>
            </a:r>
            <a:r>
              <a:rPr lang="el-GR" sz="1100" b="1" dirty="0">
                <a:solidFill>
                  <a:srgbClr val="000000"/>
                </a:solidFill>
              </a:rPr>
              <a:t>Λίμνη Τσιβλούς,</a:t>
            </a:r>
            <a:endParaRPr lang="en-US" sz="1100" b="1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sz="1100" b="1" dirty="0">
                <a:solidFill>
                  <a:srgbClr val="000000"/>
                </a:solidFill>
              </a:rPr>
              <a:t>Bird watching </a:t>
            </a:r>
            <a:r>
              <a:rPr lang="el-GR" sz="1100" b="1" dirty="0">
                <a:solidFill>
                  <a:srgbClr val="000000"/>
                </a:solidFill>
              </a:rPr>
              <a:t>στην </a:t>
            </a:r>
          </a:p>
          <a:p>
            <a:pPr algn="l">
              <a:defRPr/>
            </a:pPr>
            <a:r>
              <a:rPr lang="el-GR" sz="1100" b="1" dirty="0">
                <a:solidFill>
                  <a:srgbClr val="000000"/>
                </a:solidFill>
              </a:rPr>
              <a:t>Στυμφαλία κ.α.</a:t>
            </a:r>
            <a:endParaRPr lang="en-US" sz="1100" b="1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sz="1050" b="1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l-GR" sz="1050" b="1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l-GR" sz="1050" b="1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27576" y="5300663"/>
            <a:ext cx="1273175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Μεταφορικά μέσα, ταξείδια κλπ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71864" y="893763"/>
            <a:ext cx="1654175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Καθημερινή διαχείριση </a:t>
            </a:r>
          </a:p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Συντονισμός υπηρεσιών  ασφάλειας  υγείας ψυχαγωγίας  κλπ. </a:t>
            </a: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05001" y="5137150"/>
            <a:ext cx="1184275" cy="9002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Κόστος  </a:t>
            </a:r>
            <a:r>
              <a:rPr lang="en-US" sz="1050" b="1" dirty="0">
                <a:solidFill>
                  <a:srgbClr val="000000"/>
                </a:solidFill>
              </a:rPr>
              <a:t>Marketing </a:t>
            </a:r>
            <a:r>
              <a:rPr lang="el-GR" sz="1050" b="1" dirty="0">
                <a:solidFill>
                  <a:srgbClr val="000000"/>
                </a:solidFill>
              </a:rPr>
              <a:t>Διαφήμισης</a:t>
            </a:r>
            <a:r>
              <a:rPr lang="en-US" sz="1050" b="1" dirty="0">
                <a:solidFill>
                  <a:srgbClr val="000000"/>
                </a:solidFill>
              </a:rPr>
              <a:t> PR &amp; Sales Promotion</a:t>
            </a:r>
            <a:r>
              <a:rPr lang="el-GR" sz="1050" b="1" dirty="0">
                <a:solidFill>
                  <a:srgbClr val="000000"/>
                </a:solidFill>
              </a:rPr>
              <a:t>.</a:t>
            </a:r>
          </a:p>
          <a:p>
            <a:pPr algn="l">
              <a:defRPr/>
            </a:pPr>
            <a:r>
              <a:rPr lang="en-US" sz="1050" b="1" dirty="0">
                <a:solidFill>
                  <a:srgbClr val="000000"/>
                </a:solidFill>
              </a:rPr>
              <a:t>Web Design 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38926" y="5157788"/>
            <a:ext cx="1871662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l-GR" sz="1050" b="1" dirty="0">
                <a:solidFill>
                  <a:srgbClr val="000000"/>
                </a:solidFill>
              </a:rPr>
              <a:t> Έσοδα ενοικίων πελατών, έσοδα </a:t>
            </a:r>
            <a:r>
              <a:rPr lang="en-US" sz="1050" b="1" dirty="0">
                <a:solidFill>
                  <a:srgbClr val="000000"/>
                </a:solidFill>
              </a:rPr>
              <a:t>Food &amp; Drinks, </a:t>
            </a:r>
            <a:r>
              <a:rPr lang="el-GR" sz="1050" b="1" dirty="0">
                <a:solidFill>
                  <a:srgbClr val="000000"/>
                </a:solidFill>
              </a:rPr>
              <a:t>και πώληση παραδοσιακών προϊόντων .</a:t>
            </a:r>
            <a:endParaRPr lang="en-US" sz="1050" b="1" dirty="0">
              <a:solidFill>
                <a:srgbClr val="000000"/>
              </a:solidFill>
            </a:endParaRPr>
          </a:p>
        </p:txBody>
      </p:sp>
      <p:cxnSp>
        <p:nvCxnSpPr>
          <p:cNvPr id="50" name="49 - Ευθύγραμμο βέλος σύνδεσης"/>
          <p:cNvCxnSpPr/>
          <p:nvPr/>
        </p:nvCxnSpPr>
        <p:spPr>
          <a:xfrm>
            <a:off x="8256588" y="1700213"/>
            <a:ext cx="914400" cy="91440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D131-2D98-4ABA-A16D-5D06CEF444B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209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11" grpId="0" animBg="1"/>
      <p:bldP spid="23" grpId="0" animBg="1"/>
      <p:bldP spid="32" grpId="0" animBg="1"/>
      <p:bldP spid="36" grpId="0" animBg="1"/>
      <p:bldP spid="38" grpId="0" animBg="1"/>
      <p:bldP spid="39" grpId="0" animBg="1"/>
      <p:bldP spid="9" grpId="0" animBg="1"/>
      <p:bldP spid="21" grpId="0" animBg="1"/>
      <p:bldP spid="41" grpId="0" animBg="1"/>
      <p:bldP spid="45" grpId="0" animBg="1"/>
      <p:bldP spid="43" grpId="0" animBg="1"/>
      <p:bldP spid="47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Ενδεικτικές </a:t>
            </a:r>
            <a:r>
              <a:rPr lang="el-GR" sz="4000" dirty="0" smtClean="0"/>
              <a:t>καινοτόμες – </a:t>
            </a:r>
            <a:br>
              <a:rPr lang="el-GR" sz="4000" dirty="0" smtClean="0"/>
            </a:br>
            <a:r>
              <a:rPr lang="el-GR" sz="4000" dirty="0" err="1" smtClean="0"/>
              <a:t>πελατοκεντρικές</a:t>
            </a:r>
            <a:r>
              <a:rPr lang="el-GR" sz="4000" dirty="0" smtClean="0"/>
              <a:t> </a:t>
            </a:r>
            <a:r>
              <a:rPr lang="el-GR" sz="4000" dirty="0"/>
              <a:t>ιδέες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indent="-457200">
              <a:buFont typeface="Courier New" panose="02070309020205020404" pitchFamily="49" charset="0"/>
              <a:buChar char="o"/>
            </a:pPr>
            <a:r>
              <a:rPr lang="el-GR" dirty="0" smtClean="0"/>
              <a:t>Κατασκευές </a:t>
            </a:r>
            <a:r>
              <a:rPr lang="el-GR" dirty="0"/>
              <a:t>“</a:t>
            </a:r>
            <a:r>
              <a:rPr lang="en-US" dirty="0"/>
              <a:t>Sublet Friendly” </a:t>
            </a:r>
            <a:r>
              <a:rPr lang="el-GR" dirty="0"/>
              <a:t>για φίλους και επισκέπτες</a:t>
            </a:r>
          </a:p>
          <a:p>
            <a:pPr marL="628650" indent="-457200">
              <a:buFont typeface="Courier New" panose="02070309020205020404" pitchFamily="49" charset="0"/>
              <a:buChar char="o"/>
            </a:pPr>
            <a:r>
              <a:rPr lang="el-GR" dirty="0" smtClean="0"/>
              <a:t>Δοκιμή </a:t>
            </a:r>
            <a:r>
              <a:rPr lang="el-GR" dirty="0"/>
              <a:t>για 1 μήνα.</a:t>
            </a:r>
          </a:p>
          <a:p>
            <a:pPr marL="62865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10</a:t>
            </a:r>
            <a:r>
              <a:rPr lang="el-GR" dirty="0"/>
              <a:t>ήμερες ανταλλαγές με άλλα </a:t>
            </a:r>
            <a:r>
              <a:rPr lang="en-US" dirty="0"/>
              <a:t>Retirement Villages.</a:t>
            </a:r>
          </a:p>
          <a:p>
            <a:pPr marL="628650" indent="-457200">
              <a:buFont typeface="Courier New" panose="02070309020205020404" pitchFamily="49" charset="0"/>
              <a:buChar char="o"/>
            </a:pPr>
            <a:r>
              <a:rPr lang="el-GR" dirty="0" smtClean="0"/>
              <a:t>Τοπικό</a:t>
            </a:r>
            <a:r>
              <a:rPr lang="el-GR" dirty="0"/>
              <a:t>, οικονομικό μαγείρεμα από τοπικές νοικοκυρές</a:t>
            </a:r>
          </a:p>
          <a:p>
            <a:pPr marL="628650" indent="-457200">
              <a:buFont typeface="Courier New" panose="02070309020205020404" pitchFamily="49" charset="0"/>
              <a:buChar char="o"/>
            </a:pPr>
            <a:r>
              <a:rPr lang="el-GR" dirty="0" smtClean="0"/>
              <a:t>Βιντεοσκόπηση </a:t>
            </a:r>
            <a:r>
              <a:rPr lang="el-GR" dirty="0"/>
              <a:t>εκδρομών </a:t>
            </a:r>
            <a:r>
              <a:rPr lang="en-US" dirty="0"/>
              <a:t>worth talking about </a:t>
            </a:r>
            <a:r>
              <a:rPr lang="el-GR" dirty="0"/>
              <a:t>για αποστολή σε φίλους κ.α.</a:t>
            </a:r>
          </a:p>
          <a:p>
            <a:pPr marL="62865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Senior </a:t>
            </a:r>
            <a:r>
              <a:rPr lang="en-US" dirty="0"/>
              <a:t>Citizen friendly App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D131-2D98-4ABA-A16D-5D06CEF444B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42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Περιβάλλον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8548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Baby Boomers – </a:t>
            </a:r>
            <a:r>
              <a:rPr lang="el-GR" sz="2800" dirty="0" smtClean="0"/>
              <a:t>Ανάγκη</a:t>
            </a:r>
            <a:endParaRPr lang="en-US" sz="2800" dirty="0" smtClean="0"/>
          </a:p>
          <a:p>
            <a:pPr>
              <a:lnSpc>
                <a:spcPct val="100000"/>
              </a:lnSpc>
            </a:pPr>
            <a:r>
              <a:rPr lang="el-GR" sz="2800" dirty="0" smtClean="0"/>
              <a:t>Μέχρι 2030 σε ΕΕ διπλασιασμός για τους άνω των 65 χρονών </a:t>
            </a:r>
          </a:p>
          <a:p>
            <a:pPr>
              <a:lnSpc>
                <a:spcPct val="100000"/>
              </a:lnSpc>
            </a:pPr>
            <a:r>
              <a:rPr lang="el-GR" sz="2800" dirty="0" smtClean="0"/>
              <a:t>Διεθνής</a:t>
            </a:r>
            <a:r>
              <a:rPr lang="en-US" sz="2800" dirty="0" smtClean="0"/>
              <a:t> </a:t>
            </a:r>
            <a:r>
              <a:rPr lang="el-GR" sz="2800" dirty="0" smtClean="0"/>
              <a:t>εμπειρία</a:t>
            </a:r>
            <a:endParaRPr lang="el-GR" sz="2400" dirty="0" smtClean="0"/>
          </a:p>
          <a:p>
            <a:pPr>
              <a:lnSpc>
                <a:spcPct val="100000"/>
              </a:lnSpc>
            </a:pPr>
            <a:r>
              <a:rPr lang="el-GR" sz="2800" dirty="0" smtClean="0"/>
              <a:t>Ελλάδα συγκεκριμένα συγκριτικά πλεονεκτήματα </a:t>
            </a:r>
          </a:p>
          <a:p>
            <a:pPr>
              <a:lnSpc>
                <a:spcPct val="100000"/>
              </a:lnSpc>
            </a:pPr>
            <a:r>
              <a:rPr lang="el-GR" sz="2800" dirty="0" smtClean="0"/>
              <a:t>Συγκυρία, ανάγκη επενδύσεων, φρέσκων κεφαλαίων 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D131-2D98-4ABA-A16D-5D06CEF444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3686" y="1690688"/>
            <a:ext cx="3848048" cy="2900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96175" y="4402821"/>
            <a:ext cx="3933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Γράφημα: </a:t>
            </a:r>
            <a:r>
              <a:rPr lang="en-US" sz="1200" dirty="0" smtClean="0"/>
              <a:t>United </a:t>
            </a:r>
            <a:r>
              <a:rPr lang="en-US" sz="1200" dirty="0"/>
              <a:t>States birth rate (births per 1000 population). The red segment from 1946 to 1964 is the postwar baby boom, with birth rates starting to drop around 1960.</a:t>
            </a:r>
          </a:p>
        </p:txBody>
      </p:sp>
    </p:spTree>
    <p:extLst>
      <p:ext uri="{BB962C8B-B14F-4D97-AF65-F5344CB8AC3E}">
        <p14:creationId xmlns:p14="http://schemas.microsoft.com/office/powerpoint/2010/main" xmlns="" val="13415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βασική ιδέα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800" dirty="0" smtClean="0"/>
              <a:t>Δημιουργία </a:t>
            </a:r>
            <a:r>
              <a:rPr lang="el-GR" sz="2800" dirty="0" err="1"/>
              <a:t>Retirement</a:t>
            </a:r>
            <a:r>
              <a:rPr lang="el-GR" sz="2800" dirty="0"/>
              <a:t> </a:t>
            </a:r>
            <a:r>
              <a:rPr lang="el-GR" sz="2800" dirty="0" err="1"/>
              <a:t>Communities</a:t>
            </a:r>
            <a:r>
              <a:rPr lang="el-GR" sz="2800" dirty="0"/>
              <a:t>, κυρίως για </a:t>
            </a:r>
            <a:r>
              <a:rPr lang="el-GR" sz="2800" dirty="0" err="1"/>
              <a:t>Βορειοευρωπαίους</a:t>
            </a:r>
            <a:r>
              <a:rPr lang="el-GR" sz="2800" dirty="0"/>
              <a:t>, σε διάφορες περιοχές της Ελλάδας που πληρούν βασικές προδιαγραφές δυνητικής παροχής:</a:t>
            </a:r>
          </a:p>
          <a:p>
            <a:pPr marL="628650" indent="-4000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l-GR" sz="2800" dirty="0" smtClean="0"/>
              <a:t>Ελκυστικής </a:t>
            </a:r>
            <a:r>
              <a:rPr lang="el-GR" sz="2800" dirty="0"/>
              <a:t>διαβίωσης</a:t>
            </a:r>
          </a:p>
          <a:p>
            <a:pPr marL="628650" indent="-4000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l-GR" sz="2800" dirty="0" smtClean="0"/>
              <a:t>Άνετης </a:t>
            </a:r>
            <a:r>
              <a:rPr lang="el-GR" sz="2800" dirty="0"/>
              <a:t>προσβασιμότητας</a:t>
            </a:r>
          </a:p>
          <a:p>
            <a:pPr marL="628650" indent="-4000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l-GR" sz="2800" dirty="0" smtClean="0"/>
              <a:t>Ιατρικής </a:t>
            </a:r>
            <a:r>
              <a:rPr lang="el-GR" sz="2800" dirty="0"/>
              <a:t>περίθαλψης (πρόσβασης)</a:t>
            </a:r>
          </a:p>
          <a:p>
            <a:pPr marL="628650" indent="-4000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l-GR" sz="2800" dirty="0" smtClean="0"/>
              <a:t>Πολιτισμικό </a:t>
            </a:r>
            <a:r>
              <a:rPr lang="el-GR" sz="2800" dirty="0"/>
              <a:t>και τουριστικό ενδιαφέρον</a:t>
            </a:r>
          </a:p>
          <a:p>
            <a:pPr marL="628650" indent="-4000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l-GR" sz="2800" dirty="0" smtClean="0"/>
              <a:t>Κατάλληλες </a:t>
            </a:r>
            <a:r>
              <a:rPr lang="el-GR" sz="2800" dirty="0"/>
              <a:t>υποδομές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D131-2D98-4ABA-A16D-5D06CEF444B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3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Κεντρικές αρχιτεκτονικές επιλογές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800" b="1" dirty="0" smtClean="0"/>
              <a:t>Ελληνοπρεπής</a:t>
            </a:r>
            <a:r>
              <a:rPr lang="el-GR" sz="2800" dirty="0" smtClean="0"/>
              <a:t> </a:t>
            </a:r>
            <a:r>
              <a:rPr lang="el-GR" sz="2800" dirty="0"/>
              <a:t>προσέγγιση – αποφυγή αντιγραφής αλλοδαπών προσεγγίσεων. </a:t>
            </a:r>
          </a:p>
          <a:p>
            <a:pPr>
              <a:lnSpc>
                <a:spcPct val="100000"/>
              </a:lnSpc>
            </a:pPr>
            <a:r>
              <a:rPr lang="el-GR" sz="2800" dirty="0" smtClean="0"/>
              <a:t>Αποτελεσματική </a:t>
            </a:r>
            <a:r>
              <a:rPr lang="el-GR" sz="2800" dirty="0"/>
              <a:t>τοποθέτηση με βάση το κριτήριο (</a:t>
            </a:r>
            <a:r>
              <a:rPr lang="el-GR" sz="2800" b="1" dirty="0" err="1"/>
              <a:t>Performance</a:t>
            </a:r>
            <a:r>
              <a:rPr lang="el-GR" sz="2800" dirty="0"/>
              <a:t> + </a:t>
            </a:r>
            <a:r>
              <a:rPr lang="el-GR" sz="2800" b="1" dirty="0" err="1"/>
              <a:t>Emotion</a:t>
            </a:r>
            <a:r>
              <a:rPr lang="el-GR" sz="2800" dirty="0"/>
              <a:t>)/ </a:t>
            </a:r>
            <a:r>
              <a:rPr lang="el-GR" sz="2800" b="1" dirty="0" err="1"/>
              <a:t>Price</a:t>
            </a:r>
            <a:r>
              <a:rPr lang="el-GR" sz="2800" dirty="0"/>
              <a:t>. </a:t>
            </a:r>
          </a:p>
          <a:p>
            <a:pPr>
              <a:lnSpc>
                <a:spcPct val="100000"/>
              </a:lnSpc>
            </a:pPr>
            <a:r>
              <a:rPr lang="el-GR" sz="2800" dirty="0" smtClean="0"/>
              <a:t>Η </a:t>
            </a:r>
            <a:r>
              <a:rPr lang="el-GR" sz="2800" dirty="0"/>
              <a:t>λύση θα πρέπει να δίνει τη δυνατότητα για «</a:t>
            </a:r>
            <a:r>
              <a:rPr lang="el-GR" sz="2800" b="1" dirty="0"/>
              <a:t>κινητικότητα</a:t>
            </a:r>
            <a:r>
              <a:rPr lang="el-GR" sz="2800" dirty="0"/>
              <a:t>» των </a:t>
            </a:r>
            <a:r>
              <a:rPr lang="el-GR" sz="2800" b="1" dirty="0"/>
              <a:t>επενδυμένων</a:t>
            </a:r>
            <a:r>
              <a:rPr lang="el-GR" sz="2800" dirty="0"/>
              <a:t> </a:t>
            </a:r>
            <a:r>
              <a:rPr lang="el-GR" sz="2800" b="1" dirty="0"/>
              <a:t>κεφαλαίων</a:t>
            </a:r>
            <a:r>
              <a:rPr lang="el-GR" sz="2800" dirty="0"/>
              <a:t> (ρευστότητα - δυνατότητα αγοράς και πώλησης σε λογικές τιμές). 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D131-2D98-4ABA-A16D-5D06CEF444B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0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Βασικά ενδιαφέροντα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3600" dirty="0" smtClean="0"/>
              <a:t>Βασικά </a:t>
            </a:r>
            <a:r>
              <a:rPr lang="el-GR" sz="3600" b="1" dirty="0"/>
              <a:t>ενδιαφέροντα</a:t>
            </a:r>
            <a:r>
              <a:rPr lang="el-GR" sz="3600" dirty="0"/>
              <a:t> του κοινού - </a:t>
            </a:r>
            <a:r>
              <a:rPr lang="el-GR" sz="3600" dirty="0" smtClean="0"/>
              <a:t>στόχου:</a:t>
            </a:r>
            <a:endParaRPr lang="el-GR" sz="3600" dirty="0"/>
          </a:p>
          <a:p>
            <a:pPr marL="857250" lvl="1" indent="-400050">
              <a:lnSpc>
                <a:spcPct val="100000"/>
              </a:lnSpc>
            </a:pPr>
            <a:r>
              <a:rPr lang="el-GR" sz="3200" b="1" dirty="0" smtClean="0"/>
              <a:t>Άνεση</a:t>
            </a:r>
            <a:r>
              <a:rPr lang="el-GR" sz="3200" dirty="0" smtClean="0"/>
              <a:t> </a:t>
            </a:r>
            <a:r>
              <a:rPr lang="el-GR" sz="3200" dirty="0"/>
              <a:t>(σύγχρονες εγκαταστάσεις διαβίωσης, παροχές, φροντίδα για τις καθημερινές οικιακές εργασίες)</a:t>
            </a:r>
          </a:p>
          <a:p>
            <a:pPr marL="857250" lvl="1" indent="-400050">
              <a:lnSpc>
                <a:spcPct val="100000"/>
              </a:lnSpc>
            </a:pPr>
            <a:r>
              <a:rPr lang="el-GR" sz="3200" b="1" dirty="0" smtClean="0"/>
              <a:t>Ασφάλεια</a:t>
            </a:r>
            <a:r>
              <a:rPr lang="el-GR" sz="3200" dirty="0" smtClean="0"/>
              <a:t> </a:t>
            </a:r>
            <a:r>
              <a:rPr lang="el-GR" sz="3200" dirty="0"/>
              <a:t>(προστατευμένο περιβάλλον, επί τόπου ιατρική βοήθεια, κεντρική διαχείριση)</a:t>
            </a:r>
          </a:p>
          <a:p>
            <a:pPr marL="857250" lvl="1" indent="-400050">
              <a:lnSpc>
                <a:spcPct val="100000"/>
              </a:lnSpc>
            </a:pPr>
            <a:r>
              <a:rPr lang="el-GR" sz="3200" b="1" dirty="0" smtClean="0"/>
              <a:t>Κοινωνικότητα</a:t>
            </a:r>
            <a:r>
              <a:rPr lang="el-GR" sz="3200" dirty="0" smtClean="0"/>
              <a:t> </a:t>
            </a:r>
            <a:r>
              <a:rPr lang="el-GR" sz="3200" dirty="0"/>
              <a:t>(η κοινωνικοποίηση μειώνει τη μοναξιά, την κατάθλιψη και αυξάνει τη μακροζωία)</a:t>
            </a:r>
          </a:p>
          <a:p>
            <a:pPr marL="857250" indent="-400050">
              <a:lnSpc>
                <a:spcPct val="100000"/>
              </a:lnSpc>
            </a:pP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D131-2D98-4ABA-A16D-5D06CEF444B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291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Κρίσιμοι παράγοντες επιτυχίας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l-GR" sz="3600" dirty="0" smtClean="0"/>
              <a:t>Ορισμένοι </a:t>
            </a:r>
            <a:r>
              <a:rPr lang="el-GR" sz="3600" dirty="0"/>
              <a:t>από τους </a:t>
            </a:r>
            <a:r>
              <a:rPr lang="el-GR" sz="3600" b="1" dirty="0"/>
              <a:t>κρίσιμους παράγοντες </a:t>
            </a:r>
            <a:r>
              <a:rPr lang="el-GR" sz="3600" b="1" dirty="0" smtClean="0"/>
              <a:t>επιτυχίας</a:t>
            </a:r>
            <a:r>
              <a:rPr lang="el-GR" sz="3600" dirty="0" smtClean="0"/>
              <a:t>:</a:t>
            </a:r>
            <a:endParaRPr lang="el-GR" sz="3600" dirty="0"/>
          </a:p>
          <a:p>
            <a:pPr>
              <a:lnSpc>
                <a:spcPct val="100000"/>
              </a:lnSpc>
            </a:pPr>
            <a:r>
              <a:rPr lang="el-GR" sz="3600" dirty="0" smtClean="0"/>
              <a:t>Ο </a:t>
            </a:r>
            <a:r>
              <a:rPr lang="el-GR" sz="3600" b="1" dirty="0"/>
              <a:t>καιρός</a:t>
            </a:r>
            <a:r>
              <a:rPr lang="el-GR" sz="3600" dirty="0"/>
              <a:t> </a:t>
            </a:r>
          </a:p>
          <a:p>
            <a:pPr>
              <a:lnSpc>
                <a:spcPct val="100000"/>
              </a:lnSpc>
            </a:pPr>
            <a:r>
              <a:rPr lang="el-GR" sz="3600" b="1" dirty="0" smtClean="0"/>
              <a:t>Εγγύτητα</a:t>
            </a:r>
            <a:r>
              <a:rPr lang="el-GR" sz="3600" dirty="0" smtClean="0"/>
              <a:t> </a:t>
            </a:r>
            <a:r>
              <a:rPr lang="el-GR" sz="3600" dirty="0"/>
              <a:t>σε:</a:t>
            </a:r>
          </a:p>
          <a:p>
            <a:pPr lvl="1">
              <a:lnSpc>
                <a:spcPct val="100000"/>
              </a:lnSpc>
            </a:pPr>
            <a:r>
              <a:rPr lang="el-GR" dirty="0" smtClean="0"/>
              <a:t>Μεγάλη πόλη</a:t>
            </a:r>
            <a:endParaRPr lang="el-GR" dirty="0"/>
          </a:p>
          <a:p>
            <a:pPr lvl="1">
              <a:lnSpc>
                <a:spcPct val="100000"/>
              </a:lnSpc>
            </a:pPr>
            <a:r>
              <a:rPr lang="el-GR" dirty="0" smtClean="0"/>
              <a:t>Εκδηλώσεις </a:t>
            </a:r>
            <a:r>
              <a:rPr lang="el-GR" dirty="0"/>
              <a:t>διασκέδασης </a:t>
            </a:r>
          </a:p>
          <a:p>
            <a:pPr lvl="1">
              <a:lnSpc>
                <a:spcPct val="100000"/>
              </a:lnSpc>
            </a:pPr>
            <a:r>
              <a:rPr lang="el-GR" dirty="0" smtClean="0"/>
              <a:t>Φύση</a:t>
            </a:r>
            <a:endParaRPr lang="el-GR" dirty="0"/>
          </a:p>
          <a:p>
            <a:pPr>
              <a:lnSpc>
                <a:spcPct val="100000"/>
              </a:lnSpc>
            </a:pPr>
            <a:r>
              <a:rPr lang="el-GR" sz="3600" b="1" dirty="0" smtClean="0"/>
              <a:t>Παροχές</a:t>
            </a:r>
            <a:r>
              <a:rPr lang="el-GR" sz="3600" dirty="0" smtClean="0"/>
              <a:t> </a:t>
            </a:r>
            <a:r>
              <a:rPr lang="el-GR" sz="3600" dirty="0"/>
              <a:t>και </a:t>
            </a:r>
            <a:r>
              <a:rPr lang="el-GR" sz="3600" b="1" dirty="0"/>
              <a:t>υποδομές</a:t>
            </a:r>
            <a:r>
              <a:rPr lang="el-GR" sz="3600" dirty="0"/>
              <a:t> (in-</a:t>
            </a:r>
            <a:r>
              <a:rPr lang="el-GR" sz="3600" dirty="0" err="1"/>
              <a:t>house</a:t>
            </a:r>
            <a:r>
              <a:rPr lang="el-GR" sz="3600" dirty="0"/>
              <a:t> ιατρική υποστήριξη, καμαριέρες, καθαριότητα, εστιατόρια, εύκολη πρόσβαση μεταφοράς κ.λπ.)</a:t>
            </a:r>
          </a:p>
          <a:p>
            <a:pPr>
              <a:lnSpc>
                <a:spcPct val="100000"/>
              </a:lnSpc>
            </a:pPr>
            <a:r>
              <a:rPr lang="el-GR" sz="3600" b="1" dirty="0" smtClean="0"/>
              <a:t>Δραστηριότητες</a:t>
            </a:r>
            <a:r>
              <a:rPr lang="el-GR" sz="3600" dirty="0" smtClean="0"/>
              <a:t> </a:t>
            </a:r>
            <a:r>
              <a:rPr lang="el-GR" sz="3600" dirty="0"/>
              <a:t>(γκολφ, κωπηλασία, ψάρεμα, τένις, γυμναστήριο, SPA, περπάτημα,  ποδηλασία, μαγείρεμα, σινεμά, μπόουλινγκ, πισίνα, αίθουσα παιχνιδιών, μπριτζ, ταξίδια, ιππασία, ψώνια κλπ.)</a:t>
            </a:r>
          </a:p>
          <a:p>
            <a:pPr>
              <a:lnSpc>
                <a:spcPct val="100000"/>
              </a:lnSpc>
            </a:pPr>
            <a:r>
              <a:rPr lang="el-GR" sz="3600" b="1" dirty="0" smtClean="0"/>
              <a:t>Φορολογικά</a:t>
            </a:r>
            <a:r>
              <a:rPr lang="el-GR" sz="3600" dirty="0" smtClean="0"/>
              <a:t> </a:t>
            </a:r>
            <a:r>
              <a:rPr lang="el-GR" sz="3600" dirty="0"/>
              <a:t>κίνητρα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D131-2D98-4ABA-A16D-5D06CEF444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7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Αναμενόμενα οφέλη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2800" dirty="0" smtClean="0"/>
              <a:t>Δημιουργία </a:t>
            </a:r>
            <a:r>
              <a:rPr lang="el-GR" sz="2800" b="1" dirty="0" smtClean="0"/>
              <a:t>κλάδου</a:t>
            </a:r>
            <a:endParaRPr lang="el-GR" sz="2800" b="1" dirty="0"/>
          </a:p>
          <a:p>
            <a:pPr>
              <a:lnSpc>
                <a:spcPct val="100000"/>
              </a:lnSpc>
            </a:pPr>
            <a:r>
              <a:rPr lang="el-GR" sz="2800" dirty="0" smtClean="0"/>
              <a:t>Τοπική </a:t>
            </a:r>
            <a:r>
              <a:rPr lang="el-GR" sz="2800" b="1" dirty="0" smtClean="0"/>
              <a:t>απασχόληση</a:t>
            </a:r>
            <a:endParaRPr lang="el-GR" sz="2800" b="1" dirty="0"/>
          </a:p>
          <a:p>
            <a:pPr>
              <a:lnSpc>
                <a:spcPct val="100000"/>
              </a:lnSpc>
            </a:pPr>
            <a:r>
              <a:rPr lang="el-GR" sz="2800" dirty="0" smtClean="0"/>
              <a:t>Επέκταση της </a:t>
            </a:r>
            <a:r>
              <a:rPr lang="el-GR" sz="2800" dirty="0"/>
              <a:t>τουριστικής περιόδου σε </a:t>
            </a:r>
            <a:r>
              <a:rPr lang="el-GR" sz="2800" b="1" dirty="0"/>
              <a:t>365</a:t>
            </a:r>
            <a:r>
              <a:rPr lang="el-GR" sz="2800" dirty="0"/>
              <a:t> ημέρες</a:t>
            </a:r>
          </a:p>
          <a:p>
            <a:pPr>
              <a:lnSpc>
                <a:spcPct val="100000"/>
              </a:lnSpc>
            </a:pPr>
            <a:r>
              <a:rPr lang="el-GR" sz="2800" dirty="0" smtClean="0"/>
              <a:t>Υλοποίηση </a:t>
            </a:r>
            <a:r>
              <a:rPr lang="el-GR" sz="2800" dirty="0"/>
              <a:t>νέων άμεσων επενδύσεων (</a:t>
            </a:r>
            <a:r>
              <a:rPr lang="el-GR" sz="2800" b="1" dirty="0"/>
              <a:t>Foreign </a:t>
            </a:r>
            <a:r>
              <a:rPr lang="el-GR" sz="2800" b="1" dirty="0" err="1"/>
              <a:t>Direct</a:t>
            </a:r>
            <a:r>
              <a:rPr lang="el-GR" sz="2800" b="1" dirty="0"/>
              <a:t> </a:t>
            </a:r>
            <a:r>
              <a:rPr lang="el-GR" sz="2800" b="1" dirty="0" err="1"/>
              <a:t>Investments</a:t>
            </a:r>
            <a:r>
              <a:rPr lang="el-GR" sz="28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l-GR" sz="2800" dirty="0" smtClean="0"/>
              <a:t>Παράπλευρη </a:t>
            </a:r>
            <a:r>
              <a:rPr lang="el-GR" sz="2800" dirty="0"/>
              <a:t>επιχειρηματική ανάπτυξη (</a:t>
            </a:r>
            <a:r>
              <a:rPr lang="el-GR" sz="2800" b="1" dirty="0" err="1"/>
              <a:t>spillover</a:t>
            </a:r>
            <a:r>
              <a:rPr lang="el-GR" sz="2800" b="1" dirty="0"/>
              <a:t> </a:t>
            </a:r>
            <a:r>
              <a:rPr lang="el-GR" sz="2800" b="1" dirty="0" err="1"/>
              <a:t>effect</a:t>
            </a:r>
            <a:r>
              <a:rPr lang="el-GR" sz="28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l-GR" sz="2800" dirty="0" smtClean="0"/>
              <a:t>Δημιουργία </a:t>
            </a:r>
            <a:r>
              <a:rPr lang="el-GR" sz="2800" b="1" dirty="0"/>
              <a:t>πολλαπλασιαστικών</a:t>
            </a:r>
            <a:r>
              <a:rPr lang="el-GR" sz="2800" dirty="0"/>
              <a:t> </a:t>
            </a:r>
            <a:r>
              <a:rPr lang="el-GR" sz="2800" dirty="0" smtClean="0"/>
              <a:t>αποτελεσμάτων</a:t>
            </a:r>
            <a:endParaRPr lang="el-GR" sz="2800" dirty="0"/>
          </a:p>
          <a:p>
            <a:pPr>
              <a:lnSpc>
                <a:spcPct val="100000"/>
              </a:lnSpc>
            </a:pPr>
            <a:r>
              <a:rPr lang="el-GR" sz="2800" dirty="0" smtClean="0"/>
              <a:t>Ελκυστικότητα </a:t>
            </a:r>
            <a:r>
              <a:rPr lang="el-GR" sz="2800" b="1" dirty="0" smtClean="0"/>
              <a:t>εικόνας</a:t>
            </a:r>
            <a:r>
              <a:rPr lang="el-GR" sz="2800" dirty="0" smtClean="0"/>
              <a:t> χώρας και σχετικού </a:t>
            </a:r>
            <a:r>
              <a:rPr lang="el-GR" sz="2800" b="1" dirty="0" err="1" smtClean="0"/>
              <a:t>brand</a:t>
            </a:r>
            <a:endParaRPr lang="el-GR" sz="2800" b="1" dirty="0"/>
          </a:p>
          <a:p>
            <a:pPr>
              <a:lnSpc>
                <a:spcPct val="100000"/>
              </a:lnSpc>
            </a:pPr>
            <a:r>
              <a:rPr lang="el-GR" sz="2800" dirty="0" smtClean="0"/>
              <a:t>Ζητήματα αύξησης </a:t>
            </a:r>
            <a:r>
              <a:rPr lang="el-GR" sz="2800" b="1" dirty="0" smtClean="0"/>
              <a:t>εθνικής</a:t>
            </a:r>
            <a:r>
              <a:rPr lang="el-GR" sz="2800" dirty="0" smtClean="0"/>
              <a:t> </a:t>
            </a:r>
            <a:r>
              <a:rPr lang="el-GR" sz="2800" b="1" dirty="0" smtClean="0"/>
              <a:t>ασφάλειας</a:t>
            </a:r>
            <a:endParaRPr lang="el-GR" sz="2800" b="1" dirty="0"/>
          </a:p>
          <a:p>
            <a:pPr marL="0" indent="0">
              <a:lnSpc>
                <a:spcPct val="100000"/>
              </a:lnSpc>
              <a:buNone/>
            </a:pP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D131-2D98-4ABA-A16D-5D06CEF444B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7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Ενδεικτική εφαρμογή: </a:t>
            </a:r>
            <a:br>
              <a:rPr lang="el-GR" sz="4000" dirty="0" smtClean="0"/>
            </a:br>
            <a:r>
              <a:rPr lang="el-GR" sz="4000" dirty="0" smtClean="0"/>
              <a:t>Κορινθιακός Κόλπος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dirty="0" err="1" smtClean="0"/>
              <a:t>Retirement</a:t>
            </a:r>
            <a:r>
              <a:rPr lang="el-GR" sz="2800" b="1" dirty="0" smtClean="0"/>
              <a:t> </a:t>
            </a:r>
            <a:r>
              <a:rPr lang="el-GR" sz="2800" b="1" dirty="0"/>
              <a:t>Community </a:t>
            </a:r>
            <a:r>
              <a:rPr lang="el-GR" sz="2800" b="1" dirty="0" err="1"/>
              <a:t>Village</a:t>
            </a:r>
            <a:r>
              <a:rPr lang="el-GR" sz="2800" b="1" dirty="0"/>
              <a:t> στον Κορινθιακό κόλπο</a:t>
            </a:r>
          </a:p>
          <a:p>
            <a:r>
              <a:rPr lang="el-GR" sz="2800" b="1" dirty="0" smtClean="0"/>
              <a:t>Σκοπός</a:t>
            </a:r>
            <a:r>
              <a:rPr lang="el-GR" sz="2800" dirty="0" smtClean="0"/>
              <a:t>: Δημιουργία </a:t>
            </a:r>
            <a:r>
              <a:rPr lang="el-GR" sz="2800" dirty="0" err="1"/>
              <a:t>Retirement</a:t>
            </a:r>
            <a:r>
              <a:rPr lang="el-GR" sz="2800" dirty="0"/>
              <a:t> Community </a:t>
            </a:r>
            <a:r>
              <a:rPr lang="el-GR" sz="2800" dirty="0" err="1"/>
              <a:t>Village</a:t>
            </a:r>
            <a:r>
              <a:rPr lang="el-GR" sz="2800" dirty="0"/>
              <a:t> στον Κορινθιακό </a:t>
            </a:r>
            <a:r>
              <a:rPr lang="el-GR" sz="2800" dirty="0" smtClean="0"/>
              <a:t>κόλπο</a:t>
            </a:r>
          </a:p>
          <a:p>
            <a:r>
              <a:rPr lang="el-GR" sz="2800" b="1" dirty="0" smtClean="0"/>
              <a:t>Στόχος</a:t>
            </a:r>
            <a:r>
              <a:rPr lang="el-GR" sz="2800" dirty="0" smtClean="0"/>
              <a:t>: ενοικίαση </a:t>
            </a:r>
            <a:r>
              <a:rPr lang="el-GR" sz="2800" dirty="0"/>
              <a:t>και εκμετάλλευση υπηρεσιών </a:t>
            </a:r>
            <a:r>
              <a:rPr lang="el-GR" sz="2800" dirty="0" smtClean="0"/>
              <a:t>παροχής φιλοξενίας</a:t>
            </a:r>
            <a:r>
              <a:rPr lang="el-GR" sz="2800" dirty="0"/>
              <a:t>, και κυρίως περιπατητικού (</a:t>
            </a:r>
            <a:r>
              <a:rPr lang="el-GR" sz="2800" dirty="0" err="1"/>
              <a:t>trekking</a:t>
            </a:r>
            <a:r>
              <a:rPr lang="el-GR" sz="2800" dirty="0"/>
              <a:t>) και πολιτισμικού τουρισμού, σε Γερμανούς </a:t>
            </a:r>
            <a:r>
              <a:rPr lang="el-GR" sz="2800" dirty="0" smtClean="0"/>
              <a:t>συνταξιούχους</a:t>
            </a:r>
            <a:r>
              <a:rPr lang="el-GR" sz="2800" dirty="0"/>
              <a:t>. 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D131-2D98-4ABA-A16D-5D06CEF444B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ΚΕΜΕΛ - </a:t>
            </a:r>
            <a:r>
              <a:rPr lang="en-US" smtClean="0"/>
              <a:t>Business Model 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26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1312</Words>
  <Application>Microsoft Office PowerPoint</Application>
  <PresentationFormat>Custom</PresentationFormat>
  <Paragraphs>200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Retirement Community Village </vt:lpstr>
      <vt:lpstr>Περιεχόμενα </vt:lpstr>
      <vt:lpstr>Περιβάλλον </vt:lpstr>
      <vt:lpstr>Η βασική ιδέα</vt:lpstr>
      <vt:lpstr>Κεντρικές αρχιτεκτονικές επιλογές</vt:lpstr>
      <vt:lpstr>Βασικά ενδιαφέροντα</vt:lpstr>
      <vt:lpstr>Κρίσιμοι παράγοντες επιτυχίας</vt:lpstr>
      <vt:lpstr>Αναμενόμενα οφέλη</vt:lpstr>
      <vt:lpstr>Ενδεικτική εφαρμογή:  Κορινθιακός Κόλπος</vt:lpstr>
      <vt:lpstr>Γιατί Trekking ; </vt:lpstr>
      <vt:lpstr>Γιατί Γερμανοί ; </vt:lpstr>
      <vt:lpstr>Γιατί Πολιτισμός ;</vt:lpstr>
      <vt:lpstr>Γιατί Κορινθιακός ; </vt:lpstr>
      <vt:lpstr>Γιατί τόση εστίαση ; </vt:lpstr>
      <vt:lpstr>Αξιοθέατα  </vt:lpstr>
      <vt:lpstr>Αξιοθέατα Ι (συν.)</vt:lpstr>
      <vt:lpstr>Αξιοθέατα ΙΙ (συν.)</vt:lpstr>
      <vt:lpstr>Αξιοθέατα ΙΙΙ (συν.)</vt:lpstr>
      <vt:lpstr>Ενδεικτικές καινοτόμες –  πελατοκεντρικές ιδέες </vt:lpstr>
      <vt:lpstr>Business Model Canvas </vt:lpstr>
      <vt:lpstr>Slide 21</vt:lpstr>
      <vt:lpstr>Ενδεικτικές καινοτόμες –  πελατοκεντρικές ιδέες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Lamprou, Pantelis</dc:creator>
  <cp:lastModifiedBy>Work</cp:lastModifiedBy>
  <cp:revision>28</cp:revision>
  <dcterms:created xsi:type="dcterms:W3CDTF">2015-11-23T14:21:34Z</dcterms:created>
  <dcterms:modified xsi:type="dcterms:W3CDTF">2016-11-10T20:00:03Z</dcterms:modified>
</cp:coreProperties>
</file>