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660" r:id="rId2"/>
    <p:sldId id="662" r:id="rId3"/>
    <p:sldId id="664" r:id="rId4"/>
    <p:sldId id="420" r:id="rId5"/>
    <p:sldId id="421" r:id="rId6"/>
    <p:sldId id="665" r:id="rId7"/>
    <p:sldId id="590" r:id="rId8"/>
    <p:sldId id="589" r:id="rId9"/>
    <p:sldId id="588" r:id="rId10"/>
    <p:sldId id="675" r:id="rId11"/>
    <p:sldId id="653" r:id="rId12"/>
    <p:sldId id="500" r:id="rId13"/>
    <p:sldId id="503" r:id="rId14"/>
    <p:sldId id="639" r:id="rId15"/>
    <p:sldId id="518" r:id="rId16"/>
    <p:sldId id="392" r:id="rId17"/>
    <p:sldId id="506" r:id="rId18"/>
    <p:sldId id="508" r:id="rId19"/>
    <p:sldId id="512" r:id="rId20"/>
    <p:sldId id="583" r:id="rId21"/>
    <p:sldId id="614" r:id="rId22"/>
    <p:sldId id="618" r:id="rId23"/>
    <p:sldId id="657" r:id="rId24"/>
    <p:sldId id="658" r:id="rId25"/>
    <p:sldId id="546" r:id="rId26"/>
    <p:sldId id="548" r:id="rId27"/>
    <p:sldId id="468" r:id="rId28"/>
    <p:sldId id="469" r:id="rId29"/>
    <p:sldId id="610" r:id="rId30"/>
    <p:sldId id="471" r:id="rId31"/>
    <p:sldId id="441" r:id="rId32"/>
    <p:sldId id="597" r:id="rId33"/>
    <p:sldId id="473" r:id="rId34"/>
    <p:sldId id="483" r:id="rId35"/>
    <p:sldId id="435" r:id="rId36"/>
    <p:sldId id="541" r:id="rId37"/>
    <p:sldId id="570" r:id="rId38"/>
    <p:sldId id="603" r:id="rId39"/>
    <p:sldId id="620" r:id="rId40"/>
    <p:sldId id="647" r:id="rId41"/>
    <p:sldId id="599" r:id="rId42"/>
    <p:sldId id="437" r:id="rId43"/>
    <p:sldId id="438" r:id="rId44"/>
    <p:sldId id="608" r:id="rId45"/>
    <p:sldId id="607" r:id="rId46"/>
    <p:sldId id="573" r:id="rId47"/>
    <p:sldId id="572" r:id="rId48"/>
    <p:sldId id="575" r:id="rId49"/>
    <p:sldId id="431" r:id="rId50"/>
    <p:sldId id="625" r:id="rId51"/>
    <p:sldId id="626" r:id="rId52"/>
    <p:sldId id="627" r:id="rId53"/>
    <p:sldId id="628" r:id="rId54"/>
    <p:sldId id="631" r:id="rId55"/>
    <p:sldId id="633" r:id="rId56"/>
    <p:sldId id="634" r:id="rId57"/>
    <p:sldId id="666" r:id="rId58"/>
    <p:sldId id="638" r:id="rId59"/>
    <p:sldId id="533" r:id="rId60"/>
    <p:sldId id="668" r:id="rId61"/>
    <p:sldId id="669" r:id="rId62"/>
    <p:sldId id="670" r:id="rId63"/>
    <p:sldId id="671" r:id="rId64"/>
    <p:sldId id="672" r:id="rId65"/>
    <p:sldId id="673" r:id="rId66"/>
    <p:sldId id="667" r:id="rId67"/>
  </p:sldIdLst>
  <p:sldSz cx="9144000" cy="6858000" type="screen4x3"/>
  <p:notesSz cx="6797675" cy="987425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87C0"/>
    <a:srgbClr val="AC0000"/>
    <a:srgbClr val="B6FF95"/>
    <a:srgbClr val="425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3" autoAdjust="0"/>
    <p:restoredTop sz="94709" autoAdjust="0"/>
  </p:normalViewPr>
  <p:slideViewPr>
    <p:cSldViewPr>
      <p:cViewPr varScale="1">
        <p:scale>
          <a:sx n="74" d="100"/>
          <a:sy n="74" d="100"/>
        </p:scale>
        <p:origin x="15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52" y="88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cs typeface="+mn-cs"/>
              </a:defRPr>
            </a:lvl1pPr>
          </a:lstStyle>
          <a:p>
            <a:pPr>
              <a:defRPr/>
            </a:pPr>
            <a:r>
              <a:rPr lang="fr-FR" smtClean="0"/>
              <a:t>Business Model Canvas</a:t>
            </a:r>
            <a:endParaRPr lang="el-GR" dirty="0"/>
          </a:p>
        </p:txBody>
      </p:sp>
      <p:sp>
        <p:nvSpPr>
          <p:cNvPr id="3" name="2 - Θέση ημερομηνίας"/>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cs typeface="+mn-cs"/>
              </a:defRPr>
            </a:lvl1pPr>
          </a:lstStyle>
          <a:p>
            <a:pPr>
              <a:defRPr/>
            </a:pPr>
            <a:fld id="{A2B20F8F-B1B0-4B93-8BF2-1D83093AA3D4}" type="datetimeFigureOut">
              <a:rPr lang="el-GR"/>
              <a:pPr>
                <a:defRPr/>
              </a:pPr>
              <a:t>26/11/2015</a:t>
            </a:fld>
            <a:endParaRPr lang="el-GR"/>
          </a:p>
        </p:txBody>
      </p:sp>
      <p:sp>
        <p:nvSpPr>
          <p:cNvPr id="4" name="3 - Θέση υποσέλιδου"/>
          <p:cNvSpPr>
            <a:spLocks noGrp="1"/>
          </p:cNvSpPr>
          <p:nvPr>
            <p:ph type="ftr" sz="quarter" idx="2"/>
          </p:nvPr>
        </p:nvSpPr>
        <p:spPr>
          <a:xfrm>
            <a:off x="0" y="9378951"/>
            <a:ext cx="2946400" cy="493713"/>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49688" y="9378951"/>
            <a:ext cx="2946400" cy="493713"/>
          </a:xfrm>
          <a:prstGeom prst="rect">
            <a:avLst/>
          </a:prstGeom>
        </p:spPr>
        <p:txBody>
          <a:bodyPr vert="horz" lIns="91440" tIns="45720" rIns="91440" bIns="45720" rtlCol="0" anchor="b"/>
          <a:lstStyle>
            <a:lvl1pPr algn="r">
              <a:defRPr sz="1200">
                <a:cs typeface="+mn-cs"/>
              </a:defRPr>
            </a:lvl1pPr>
          </a:lstStyle>
          <a:p>
            <a:pPr>
              <a:defRPr/>
            </a:pPr>
            <a:fld id="{EDA3E314-DC24-4B24-B576-DE07837EDCB7}" type="slidenum">
              <a:rPr lang="el-GR"/>
              <a:pPr>
                <a:defRPr/>
              </a:pPr>
              <a:t>‹#›</a:t>
            </a:fld>
            <a:endParaRPr lang="el-GR"/>
          </a:p>
        </p:txBody>
      </p:sp>
    </p:spTree>
    <p:extLst>
      <p:ext uri="{BB962C8B-B14F-4D97-AF65-F5344CB8AC3E}">
        <p14:creationId xmlns:p14="http://schemas.microsoft.com/office/powerpoint/2010/main" val="7474677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fr-FR" smtClean="0"/>
              <a:t>Business Model Canvas</a:t>
            </a:r>
            <a:endParaRPr lang="el-GR" dirty="0"/>
          </a:p>
        </p:txBody>
      </p:sp>
      <p:sp>
        <p:nvSpPr>
          <p:cNvPr id="3" name="2 - Θέση ημερομηνίας"/>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71985E9-7C63-4173-B5A5-4D1DF483DCE1}" type="datetimeFigureOut">
              <a:rPr lang="el-GR"/>
              <a:pPr>
                <a:defRPr/>
              </a:pPr>
              <a:t>26/11/2015</a:t>
            </a:fld>
            <a:endParaRPr lang="el-GR"/>
          </a:p>
        </p:txBody>
      </p:sp>
      <p:sp>
        <p:nvSpPr>
          <p:cNvPr id="4" name="3 - Θέση εικόνας διαφάνειας"/>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79451" y="4691065"/>
            <a:ext cx="5438775" cy="4443411"/>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9378951"/>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49688" y="9378951"/>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57AB13-5E18-4382-8A98-84F8B1870A2E}" type="slidenum">
              <a:rPr lang="el-GR"/>
              <a:pPr>
                <a:defRPr/>
              </a:pPr>
              <a:t>‹#›</a:t>
            </a:fld>
            <a:endParaRPr lang="el-GR"/>
          </a:p>
        </p:txBody>
      </p:sp>
    </p:spTree>
    <p:extLst>
      <p:ext uri="{BB962C8B-B14F-4D97-AF65-F5344CB8AC3E}">
        <p14:creationId xmlns:p14="http://schemas.microsoft.com/office/powerpoint/2010/main" val="1870267846"/>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30275" y="739775"/>
            <a:ext cx="4937125" cy="37036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Business Model Canvas</a:t>
            </a:r>
            <a:endParaRPr lang="el-GR" dirty="0"/>
          </a:p>
        </p:txBody>
      </p:sp>
      <p:sp>
        <p:nvSpPr>
          <p:cNvPr id="5" name="4 - Θέση ημερομηνίας"/>
          <p:cNvSpPr>
            <a:spLocks noGrp="1"/>
          </p:cNvSpPr>
          <p:nvPr>
            <p:ph type="dt" idx="11"/>
          </p:nvPr>
        </p:nvSpPr>
        <p:spPr/>
        <p:txBody>
          <a:bodyPr/>
          <a:lstStyle/>
          <a:p>
            <a:pPr>
              <a:defRPr/>
            </a:pPr>
            <a:fld id="{A3D55A32-AB49-414B-97EE-A2146F44605F}" type="datetime1">
              <a:rPr lang="el-GR" smtClean="0"/>
              <a:pPr>
                <a:defRPr/>
              </a:pPr>
              <a:t>26/11/2015</a:t>
            </a:fld>
            <a:endParaRPr lang="el-GR"/>
          </a:p>
        </p:txBody>
      </p:sp>
      <p:sp>
        <p:nvSpPr>
          <p:cNvPr id="6" name="5 - Θέση αριθμού διαφάνειας"/>
          <p:cNvSpPr>
            <a:spLocks noGrp="1"/>
          </p:cNvSpPr>
          <p:nvPr>
            <p:ph type="sldNum" sz="quarter" idx="12"/>
          </p:nvPr>
        </p:nvSpPr>
        <p:spPr/>
        <p:txBody>
          <a:bodyPr/>
          <a:lstStyle/>
          <a:p>
            <a:pPr>
              <a:defRPr/>
            </a:pPr>
            <a:fld id="{B657AB13-5E18-4382-8A98-84F8B1870A2E}" type="slidenum">
              <a:rPr lang="el-GR" smtClean="0"/>
              <a:pPr>
                <a:defRPr/>
              </a:pPr>
              <a:t>13</a:t>
            </a:fld>
            <a:endParaRPr lang="el-GR"/>
          </a:p>
        </p:txBody>
      </p:sp>
    </p:spTree>
    <p:extLst>
      <p:ext uri="{BB962C8B-B14F-4D97-AF65-F5344CB8AC3E}">
        <p14:creationId xmlns:p14="http://schemas.microsoft.com/office/powerpoint/2010/main" val="1522117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Slide Number Placeholder 3"/>
          <p:cNvSpPr>
            <a:spLocks noGrp="1"/>
          </p:cNvSpPr>
          <p:nvPr>
            <p:ph type="sldNum" sz="quarter" idx="5"/>
          </p:nvPr>
        </p:nvSpPr>
        <p:spPr/>
        <p:txBody>
          <a:bodyPr/>
          <a:lstStyle/>
          <a:p>
            <a:pPr>
              <a:defRPr/>
            </a:pPr>
            <a:fld id="{35999059-6B17-4C2E-A2D2-C0ECBA1FE879}" type="slidenum">
              <a:rPr lang="en-US" smtClean="0"/>
              <a:pPr>
                <a:defRPr/>
              </a:pPr>
              <a:t>53</a:t>
            </a:fld>
            <a:endParaRPr lang="en-US"/>
          </a:p>
        </p:txBody>
      </p:sp>
    </p:spTree>
    <p:extLst>
      <p:ext uri="{BB962C8B-B14F-4D97-AF65-F5344CB8AC3E}">
        <p14:creationId xmlns:p14="http://schemas.microsoft.com/office/powerpoint/2010/main" val="247272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35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4" name="3 - Θέση κεφαλίδας"/>
          <p:cNvSpPr>
            <a:spLocks noGrp="1"/>
          </p:cNvSpPr>
          <p:nvPr>
            <p:ph type="hdr" sz="quarter"/>
          </p:nvPr>
        </p:nvSpPr>
        <p:spPr/>
        <p:txBody>
          <a:bodyPr/>
          <a:lstStyle/>
          <a:p>
            <a:pPr>
              <a:defRPr/>
            </a:pPr>
            <a:r>
              <a:rPr lang="fr-FR" smtClean="0"/>
              <a:t>Business Model Canvas</a:t>
            </a:r>
            <a:endParaRPr lang="el-GR" dirty="0"/>
          </a:p>
        </p:txBody>
      </p:sp>
      <p:sp>
        <p:nvSpPr>
          <p:cNvPr id="5" name="4 - Θέση αριθμού διαφάνειας"/>
          <p:cNvSpPr>
            <a:spLocks noGrp="1"/>
          </p:cNvSpPr>
          <p:nvPr>
            <p:ph type="sldNum" sz="quarter" idx="5"/>
          </p:nvPr>
        </p:nvSpPr>
        <p:spPr/>
        <p:txBody>
          <a:bodyPr/>
          <a:lstStyle/>
          <a:p>
            <a:pPr>
              <a:defRPr/>
            </a:pPr>
            <a:fld id="{578697BD-AC93-4E21-8645-65D5358818C5}" type="slidenum">
              <a:rPr lang="el-GR" smtClean="0"/>
              <a:pPr>
                <a:defRPr/>
              </a:pPr>
              <a:t>16</a:t>
            </a:fld>
            <a:endParaRPr lang="el-GR"/>
          </a:p>
        </p:txBody>
      </p:sp>
      <p:sp>
        <p:nvSpPr>
          <p:cNvPr id="6" name="5 - Θέση ημερομηνίας"/>
          <p:cNvSpPr>
            <a:spLocks noGrp="1"/>
          </p:cNvSpPr>
          <p:nvPr>
            <p:ph type="dt" idx="10"/>
          </p:nvPr>
        </p:nvSpPr>
        <p:spPr/>
        <p:txBody>
          <a:bodyPr/>
          <a:lstStyle/>
          <a:p>
            <a:pPr>
              <a:defRPr/>
            </a:pPr>
            <a:fld id="{81C6DD27-59C1-43EA-A7DA-A252176FDDCB}" type="datetime1">
              <a:rPr lang="el-GR" smtClean="0"/>
              <a:pPr>
                <a:defRPr/>
              </a:pPr>
              <a:t>26/11/2015</a:t>
            </a:fld>
            <a:endParaRPr lang="el-GR"/>
          </a:p>
        </p:txBody>
      </p:sp>
    </p:spTree>
    <p:extLst>
      <p:ext uri="{BB962C8B-B14F-4D97-AF65-F5344CB8AC3E}">
        <p14:creationId xmlns:p14="http://schemas.microsoft.com/office/powerpoint/2010/main" val="330269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4" name="3 - Θέση κεφαλίδας"/>
          <p:cNvSpPr>
            <a:spLocks noGrp="1"/>
          </p:cNvSpPr>
          <p:nvPr>
            <p:ph type="hdr" sz="quarter"/>
          </p:nvPr>
        </p:nvSpPr>
        <p:spPr/>
        <p:txBody>
          <a:bodyPr/>
          <a:lstStyle/>
          <a:p>
            <a:pPr>
              <a:defRPr/>
            </a:pPr>
            <a:r>
              <a:rPr lang="fr-FR" smtClean="0"/>
              <a:t>Business Model Canvas</a:t>
            </a:r>
            <a:endParaRPr lang="el-GR" dirty="0"/>
          </a:p>
        </p:txBody>
      </p:sp>
      <p:sp>
        <p:nvSpPr>
          <p:cNvPr id="5" name="4 - Θέση αριθμού διαφάνειας"/>
          <p:cNvSpPr>
            <a:spLocks noGrp="1"/>
          </p:cNvSpPr>
          <p:nvPr>
            <p:ph type="sldNum" sz="quarter" idx="5"/>
          </p:nvPr>
        </p:nvSpPr>
        <p:spPr/>
        <p:txBody>
          <a:bodyPr/>
          <a:lstStyle/>
          <a:p>
            <a:pPr>
              <a:defRPr/>
            </a:pPr>
            <a:fld id="{463F10C0-1C4B-4903-B0C4-FF693D57AB7C}" type="slidenum">
              <a:rPr lang="el-GR" smtClean="0"/>
              <a:pPr>
                <a:defRPr/>
              </a:pPr>
              <a:t>17</a:t>
            </a:fld>
            <a:endParaRPr lang="el-GR"/>
          </a:p>
        </p:txBody>
      </p:sp>
      <p:sp>
        <p:nvSpPr>
          <p:cNvPr id="6" name="5 - Θέση ημερομηνίας"/>
          <p:cNvSpPr>
            <a:spLocks noGrp="1"/>
          </p:cNvSpPr>
          <p:nvPr>
            <p:ph type="dt" idx="10"/>
          </p:nvPr>
        </p:nvSpPr>
        <p:spPr/>
        <p:txBody>
          <a:bodyPr/>
          <a:lstStyle/>
          <a:p>
            <a:pPr>
              <a:defRPr/>
            </a:pPr>
            <a:fld id="{92C5CE52-704E-4675-B4C6-994CBAE04420}" type="datetime1">
              <a:rPr lang="el-GR" smtClean="0"/>
              <a:pPr>
                <a:defRPr/>
              </a:pPr>
              <a:t>26/11/2015</a:t>
            </a:fld>
            <a:endParaRPr lang="el-GR"/>
          </a:p>
        </p:txBody>
      </p:sp>
    </p:spTree>
    <p:extLst>
      <p:ext uri="{BB962C8B-B14F-4D97-AF65-F5344CB8AC3E}">
        <p14:creationId xmlns:p14="http://schemas.microsoft.com/office/powerpoint/2010/main" val="75466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l-GR" smtClean="0"/>
          </a:p>
        </p:txBody>
      </p:sp>
      <p:sp>
        <p:nvSpPr>
          <p:cNvPr id="4" name="3 - Θέση κεφαλίδας"/>
          <p:cNvSpPr>
            <a:spLocks noGrp="1"/>
          </p:cNvSpPr>
          <p:nvPr>
            <p:ph type="hdr" sz="quarter"/>
          </p:nvPr>
        </p:nvSpPr>
        <p:spPr/>
        <p:txBody>
          <a:bodyPr/>
          <a:lstStyle/>
          <a:p>
            <a:pPr>
              <a:defRPr/>
            </a:pPr>
            <a:r>
              <a:rPr lang="fr-FR" smtClean="0"/>
              <a:t>Business Model Canvas</a:t>
            </a:r>
            <a:endParaRPr lang="el-GR" dirty="0"/>
          </a:p>
        </p:txBody>
      </p:sp>
      <p:sp>
        <p:nvSpPr>
          <p:cNvPr id="5" name="4 - Θέση αριθμού διαφάνειας"/>
          <p:cNvSpPr>
            <a:spLocks noGrp="1"/>
          </p:cNvSpPr>
          <p:nvPr>
            <p:ph type="sldNum" sz="quarter" idx="5"/>
          </p:nvPr>
        </p:nvSpPr>
        <p:spPr/>
        <p:txBody>
          <a:bodyPr/>
          <a:lstStyle/>
          <a:p>
            <a:pPr>
              <a:defRPr/>
            </a:pPr>
            <a:fld id="{463F10C0-1C4B-4903-B0C4-FF693D57AB7C}" type="slidenum">
              <a:rPr lang="el-GR" smtClean="0"/>
              <a:pPr>
                <a:defRPr/>
              </a:pPr>
              <a:t>18</a:t>
            </a:fld>
            <a:endParaRPr lang="el-GR"/>
          </a:p>
        </p:txBody>
      </p:sp>
      <p:sp>
        <p:nvSpPr>
          <p:cNvPr id="6" name="5 - Θέση ημερομηνίας"/>
          <p:cNvSpPr>
            <a:spLocks noGrp="1"/>
          </p:cNvSpPr>
          <p:nvPr>
            <p:ph type="dt" idx="10"/>
          </p:nvPr>
        </p:nvSpPr>
        <p:spPr/>
        <p:txBody>
          <a:bodyPr/>
          <a:lstStyle/>
          <a:p>
            <a:pPr>
              <a:defRPr/>
            </a:pPr>
            <a:fld id="{DB498EB6-F485-4B88-BEF2-85101537661D}" type="datetime1">
              <a:rPr lang="el-GR" smtClean="0"/>
              <a:pPr>
                <a:defRPr/>
              </a:pPr>
              <a:t>26/11/2015</a:t>
            </a:fld>
            <a:endParaRPr lang="el-GR"/>
          </a:p>
        </p:txBody>
      </p:sp>
    </p:spTree>
    <p:extLst>
      <p:ext uri="{BB962C8B-B14F-4D97-AF65-F5344CB8AC3E}">
        <p14:creationId xmlns:p14="http://schemas.microsoft.com/office/powerpoint/2010/main" val="21472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30275" y="739775"/>
            <a:ext cx="4937125" cy="37036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Business Model Canvas</a:t>
            </a:r>
            <a:endParaRPr lang="el-GR" dirty="0"/>
          </a:p>
        </p:txBody>
      </p:sp>
      <p:sp>
        <p:nvSpPr>
          <p:cNvPr id="5" name="4 - Θέση αριθμού διαφάνειας"/>
          <p:cNvSpPr>
            <a:spLocks noGrp="1"/>
          </p:cNvSpPr>
          <p:nvPr>
            <p:ph type="sldNum" sz="quarter" idx="11"/>
          </p:nvPr>
        </p:nvSpPr>
        <p:spPr/>
        <p:txBody>
          <a:bodyPr/>
          <a:lstStyle/>
          <a:p>
            <a:pPr>
              <a:defRPr/>
            </a:pPr>
            <a:fld id="{B657AB13-5E18-4382-8A98-84F8B1870A2E}" type="slidenum">
              <a:rPr lang="el-GR" smtClean="0"/>
              <a:pPr>
                <a:defRPr/>
              </a:pPr>
              <a:t>25</a:t>
            </a:fld>
            <a:endParaRPr lang="el-GR"/>
          </a:p>
        </p:txBody>
      </p:sp>
      <p:sp>
        <p:nvSpPr>
          <p:cNvPr id="6" name="5 - Θέση ημερομηνίας"/>
          <p:cNvSpPr>
            <a:spLocks noGrp="1"/>
          </p:cNvSpPr>
          <p:nvPr>
            <p:ph type="dt" idx="12"/>
          </p:nvPr>
        </p:nvSpPr>
        <p:spPr/>
        <p:txBody>
          <a:bodyPr/>
          <a:lstStyle/>
          <a:p>
            <a:pPr>
              <a:defRPr/>
            </a:pPr>
            <a:fld id="{DA7A5F51-FF8E-4B29-AD9C-E920B5482C75}" type="datetime1">
              <a:rPr lang="el-GR" smtClean="0"/>
              <a:pPr>
                <a:defRPr/>
              </a:pPr>
              <a:t>26/11/2015</a:t>
            </a:fld>
            <a:endParaRPr lang="el-GR"/>
          </a:p>
        </p:txBody>
      </p:sp>
    </p:spTree>
    <p:extLst>
      <p:ext uri="{BB962C8B-B14F-4D97-AF65-F5344CB8AC3E}">
        <p14:creationId xmlns:p14="http://schemas.microsoft.com/office/powerpoint/2010/main" val="289221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30275" y="739775"/>
            <a:ext cx="4937125" cy="37036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Business Model Canvas</a:t>
            </a:r>
            <a:endParaRPr lang="el-GR" dirty="0"/>
          </a:p>
        </p:txBody>
      </p:sp>
      <p:sp>
        <p:nvSpPr>
          <p:cNvPr id="5" name="4 - Θέση αριθμού διαφάνειας"/>
          <p:cNvSpPr>
            <a:spLocks noGrp="1"/>
          </p:cNvSpPr>
          <p:nvPr>
            <p:ph type="sldNum" sz="quarter" idx="11"/>
          </p:nvPr>
        </p:nvSpPr>
        <p:spPr/>
        <p:txBody>
          <a:bodyPr/>
          <a:lstStyle/>
          <a:p>
            <a:pPr>
              <a:defRPr/>
            </a:pPr>
            <a:fld id="{B657AB13-5E18-4382-8A98-84F8B1870A2E}" type="slidenum">
              <a:rPr lang="el-GR" smtClean="0"/>
              <a:pPr>
                <a:defRPr/>
              </a:pPr>
              <a:t>26</a:t>
            </a:fld>
            <a:endParaRPr lang="el-GR"/>
          </a:p>
        </p:txBody>
      </p:sp>
      <p:sp>
        <p:nvSpPr>
          <p:cNvPr id="6" name="5 - Θέση ημερομηνίας"/>
          <p:cNvSpPr>
            <a:spLocks noGrp="1"/>
          </p:cNvSpPr>
          <p:nvPr>
            <p:ph type="dt" idx="12"/>
          </p:nvPr>
        </p:nvSpPr>
        <p:spPr/>
        <p:txBody>
          <a:bodyPr/>
          <a:lstStyle/>
          <a:p>
            <a:pPr>
              <a:defRPr/>
            </a:pPr>
            <a:fld id="{82DF3494-7BAE-46C5-A09B-88FCF68F8483}" type="datetime1">
              <a:rPr lang="el-GR" smtClean="0"/>
              <a:pPr>
                <a:defRPr/>
              </a:pPr>
              <a:t>26/11/2015</a:t>
            </a:fld>
            <a:endParaRPr lang="el-GR"/>
          </a:p>
        </p:txBody>
      </p:sp>
    </p:spTree>
    <p:extLst>
      <p:ext uri="{BB962C8B-B14F-4D97-AF65-F5344CB8AC3E}">
        <p14:creationId xmlns:p14="http://schemas.microsoft.com/office/powerpoint/2010/main" val="150163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30275" y="739775"/>
            <a:ext cx="4937125" cy="37036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pPr>
              <a:defRPr/>
            </a:pPr>
            <a:fld id="{FB718BB9-3E6A-44F7-8E69-AAE92A0A0DB4}" type="slidenum">
              <a:rPr lang="el-GR" smtClean="0"/>
              <a:pPr>
                <a:defRPr/>
              </a:pPr>
              <a:t>33</a:t>
            </a:fld>
            <a:endParaRPr lang="el-GR" dirty="0"/>
          </a:p>
        </p:txBody>
      </p:sp>
      <p:sp>
        <p:nvSpPr>
          <p:cNvPr id="5" name="4 - Θέση ημερομηνίας"/>
          <p:cNvSpPr>
            <a:spLocks noGrp="1"/>
          </p:cNvSpPr>
          <p:nvPr>
            <p:ph type="dt" idx="11"/>
          </p:nvPr>
        </p:nvSpPr>
        <p:spPr/>
        <p:txBody>
          <a:bodyPr/>
          <a:lstStyle/>
          <a:p>
            <a:pPr>
              <a:defRPr/>
            </a:pPr>
            <a:fld id="{FD7E79CB-C96C-4A9E-9CD2-7E5D8DA36685}" type="datetime1">
              <a:rPr lang="el-GR" smtClean="0"/>
              <a:pPr>
                <a:defRPr/>
              </a:pPr>
              <a:t>26/11/2015</a:t>
            </a:fld>
            <a:endParaRPr lang="el-GR"/>
          </a:p>
        </p:txBody>
      </p:sp>
    </p:spTree>
    <p:extLst>
      <p:ext uri="{BB962C8B-B14F-4D97-AF65-F5344CB8AC3E}">
        <p14:creationId xmlns:p14="http://schemas.microsoft.com/office/powerpoint/2010/main" val="93877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30275" y="739775"/>
            <a:ext cx="4937125" cy="3703638"/>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κεφαλίδας"/>
          <p:cNvSpPr>
            <a:spLocks noGrp="1"/>
          </p:cNvSpPr>
          <p:nvPr>
            <p:ph type="hdr" sz="quarter" idx="10"/>
          </p:nvPr>
        </p:nvSpPr>
        <p:spPr/>
        <p:txBody>
          <a:bodyPr/>
          <a:lstStyle/>
          <a:p>
            <a:pPr>
              <a:defRPr/>
            </a:pPr>
            <a:r>
              <a:rPr lang="fr-FR" smtClean="0"/>
              <a:t>Business Model Canvas</a:t>
            </a:r>
            <a:endParaRPr lang="el-GR"/>
          </a:p>
        </p:txBody>
      </p:sp>
      <p:sp>
        <p:nvSpPr>
          <p:cNvPr id="5" name="4 - Θέση αριθμού διαφάνειας"/>
          <p:cNvSpPr>
            <a:spLocks noGrp="1"/>
          </p:cNvSpPr>
          <p:nvPr>
            <p:ph type="sldNum" sz="quarter" idx="11"/>
          </p:nvPr>
        </p:nvSpPr>
        <p:spPr/>
        <p:txBody>
          <a:bodyPr/>
          <a:lstStyle/>
          <a:p>
            <a:pPr>
              <a:defRPr/>
            </a:pPr>
            <a:fld id="{10097974-CBB5-41CF-97D8-50B04312F815}" type="slidenum">
              <a:rPr lang="el-GR" smtClean="0"/>
              <a:pPr>
                <a:defRPr/>
              </a:pPr>
              <a:t>34</a:t>
            </a:fld>
            <a:endParaRPr lang="el-GR"/>
          </a:p>
        </p:txBody>
      </p:sp>
      <p:sp>
        <p:nvSpPr>
          <p:cNvPr id="6" name="5 - Θέση ημερομηνίας"/>
          <p:cNvSpPr>
            <a:spLocks noGrp="1"/>
          </p:cNvSpPr>
          <p:nvPr>
            <p:ph type="dt" idx="12"/>
          </p:nvPr>
        </p:nvSpPr>
        <p:spPr/>
        <p:txBody>
          <a:bodyPr/>
          <a:lstStyle/>
          <a:p>
            <a:pPr>
              <a:defRPr/>
            </a:pPr>
            <a:fld id="{58F4F675-E614-4A43-9F61-C9CFCD94C3FF}" type="datetime1">
              <a:rPr lang="el-GR" smtClean="0"/>
              <a:pPr>
                <a:defRPr/>
              </a:pPr>
              <a:t>26/11/2015</a:t>
            </a:fld>
            <a:endParaRPr lang="el-GR"/>
          </a:p>
        </p:txBody>
      </p:sp>
    </p:spTree>
    <p:extLst>
      <p:ext uri="{BB962C8B-B14F-4D97-AF65-F5344CB8AC3E}">
        <p14:creationId xmlns:p14="http://schemas.microsoft.com/office/powerpoint/2010/main" val="336621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xfrm>
            <a:off x="930275" y="739775"/>
            <a:ext cx="4937125" cy="3703638"/>
          </a:xfrm>
          <a:noFill/>
          <a:ln>
            <a:solidFill>
              <a:srgbClr val="000000"/>
            </a:solidFill>
            <a:miter lim="800000"/>
            <a:headEnd/>
            <a:tailEnd/>
          </a:ln>
        </p:spPr>
      </p:sp>
      <p:sp>
        <p:nvSpPr>
          <p:cNvPr id="37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4" name="3 - Θέση αριθμού διαφάνειας"/>
          <p:cNvSpPr>
            <a:spLocks noGrp="1"/>
          </p:cNvSpPr>
          <p:nvPr>
            <p:ph type="sldNum" sz="quarter" idx="5"/>
          </p:nvPr>
        </p:nvSpPr>
        <p:spPr/>
        <p:txBody>
          <a:bodyPr/>
          <a:lstStyle/>
          <a:p>
            <a:pPr>
              <a:defRPr/>
            </a:pPr>
            <a:fld id="{01C0F270-FFD0-4FCD-B84B-1A94696945E8}" type="slidenum">
              <a:rPr lang="el-GR" smtClean="0"/>
              <a:pPr>
                <a:defRPr/>
              </a:pPr>
              <a:t>37</a:t>
            </a:fld>
            <a:endParaRPr lang="el-GR" dirty="0"/>
          </a:p>
        </p:txBody>
      </p:sp>
      <p:sp>
        <p:nvSpPr>
          <p:cNvPr id="5" name="4 - Θέση ημερομηνίας"/>
          <p:cNvSpPr>
            <a:spLocks noGrp="1"/>
          </p:cNvSpPr>
          <p:nvPr>
            <p:ph type="dt" idx="10"/>
          </p:nvPr>
        </p:nvSpPr>
        <p:spPr/>
        <p:txBody>
          <a:bodyPr/>
          <a:lstStyle/>
          <a:p>
            <a:pPr>
              <a:defRPr/>
            </a:pPr>
            <a:fld id="{7548F6C9-9E1A-46BA-A089-91AEA0457153}" type="datetime1">
              <a:rPr lang="el-GR" smtClean="0"/>
              <a:pPr>
                <a:defRPr/>
              </a:pPr>
              <a:t>26/11/2015</a:t>
            </a:fld>
            <a:endParaRPr lang="el-GR"/>
          </a:p>
        </p:txBody>
      </p:sp>
    </p:spTree>
    <p:extLst>
      <p:ext uri="{BB962C8B-B14F-4D97-AF65-F5344CB8AC3E}">
        <p14:creationId xmlns:p14="http://schemas.microsoft.com/office/powerpoint/2010/main" val="146984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8"/>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29BCD5FC-DE4F-42A6-AE0A-E9B4640F96CF}" type="datetime1">
              <a:rPr lang="el-GR"/>
              <a:pPr>
                <a:defRPr/>
              </a:pPr>
              <a:t>26/11/2015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510EAE6-60B4-418C-B7EA-855AAB849000}"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0A052AA-D3BA-4A3D-8A20-9B17919AD3CD}" type="datetime1">
              <a:rPr lang="el-GR"/>
              <a:pPr>
                <a:defRPr/>
              </a:pPr>
              <a:t>26/11/2015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DAF8BF1-D599-48F9-B61B-C97F831AD50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0"/>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40"/>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915BFF0-5AC1-4AE6-B08D-FF0C5CF23E06}" type="datetime1">
              <a:rPr lang="el-GR"/>
              <a:pPr>
                <a:defRPr/>
              </a:pPr>
              <a:t>26/11/2015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E4BA829-E973-4731-9E09-36A47EAFC20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5581EA55-2726-4A95-B927-72728B99F9D3}" type="datetime1">
              <a:rPr lang="el-GR"/>
              <a:pPr>
                <a:defRPr/>
              </a:pPr>
              <a:t>26/11/2015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CA36AFE-113F-4649-96C4-5936CAA9546B}"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2"/>
            <a:ext cx="7772400" cy="1362076"/>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C8BA498B-B833-48E7-B737-838475C28F89}" type="datetime1">
              <a:rPr lang="el-GR"/>
              <a:pPr>
                <a:defRPr/>
              </a:pPr>
              <a:t>26/11/2015</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157893E-FCBC-4F7D-A764-FDF46F6C3FAD}"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83990B01-4807-4EB4-8F46-1C2BA215D8C6}" type="datetime1">
              <a:rPr lang="el-GR"/>
              <a:pPr>
                <a:defRPr/>
              </a:pPr>
              <a:t>26/11/2015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FB6154B-8FA2-4288-86A1-5E1CC6127C6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701E7252-22ED-49A9-9753-67F9B3EF8AD4}" type="datetime1">
              <a:rPr lang="el-GR"/>
              <a:pPr>
                <a:defRPr/>
              </a:pPr>
              <a:t>26/11/2015</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390A071-3725-4983-8A14-E392E4A3B36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2401A112-6398-40F1-ACDE-DF5B6FEF9C4B}" type="datetime1">
              <a:rPr lang="el-GR"/>
              <a:pPr>
                <a:defRPr/>
              </a:pPr>
              <a:t>26/11/2015</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0C5820F8-1F9A-4881-B2EB-248F3448B11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14AC608B-30A5-425B-84AF-C798AD45F0B6}" type="datetime1">
              <a:rPr lang="el-GR"/>
              <a:pPr>
                <a:defRPr/>
              </a:pPr>
              <a:t>26/11/2015</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EAAB9881-2E51-4A73-A297-BCDD20E598E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4" y="273052"/>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138ABB0C-9829-4814-9A46-94D6A6FC684D}" type="datetime1">
              <a:rPr lang="el-GR"/>
              <a:pPr>
                <a:defRPr/>
              </a:pPr>
              <a:t>26/11/2015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D790B53C-8236-43FB-AE85-FC8BB94BA4C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A114E478-C5DD-4E30-AFD0-3AE1CBE5FA64}" type="datetime1">
              <a:rPr lang="el-GR"/>
              <a:pPr>
                <a:defRPr/>
              </a:pPr>
              <a:t>26/11/2015</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604D296D-D973-46DC-80FE-6FFA98E2454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1D6FFF-286A-46D3-BB21-D67B263542D5}" type="datetime1">
              <a:rPr lang="el-GR"/>
              <a:pPr>
                <a:defRPr/>
              </a:pPr>
              <a:t>26/11/2015</a:t>
            </a:fld>
            <a:endParaRPr lang="el-GR"/>
          </a:p>
        </p:txBody>
      </p:sp>
      <p:sp>
        <p:nvSpPr>
          <p:cNvPr id="5" name="4 - Θέση υποσέλιδου"/>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E89FE6-A7BF-403F-BD48-0AC95958866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7.png"/><Relationship Id="rId4" Type="http://schemas.openxmlformats.org/officeDocument/2006/relationships/notesSlide" Target="../notesSlides/notesSlide10.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entrepreneurship.org/business-model-canvas.aspx"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wwShFsSFb-Y"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wlKP-BaC0jA"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iA5MVUNkSk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7O36YBn9x_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2gd_vhNYT4"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SshglHDKQCc"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ημερομηνίας"/>
          <p:cNvSpPr>
            <a:spLocks noGrp="1"/>
          </p:cNvSpPr>
          <p:nvPr>
            <p:ph type="dt" sz="quarter" idx="10"/>
          </p:nvPr>
        </p:nvSpPr>
        <p:spPr bwMode="auto">
          <a:noFill/>
          <a:ln>
            <a:miter lim="800000"/>
            <a:headEnd/>
            <a:tailEnd/>
          </a:ln>
        </p:spPr>
        <p:txBody>
          <a:bodyPr/>
          <a:lstStyle/>
          <a:p>
            <a:fld id="{7AE34D1E-0FD3-46DD-B55B-959C94B3E041}" type="datetime1">
              <a:rPr lang="en-IE" smtClean="0"/>
              <a:pPr/>
              <a:t>26/11/2015</a:t>
            </a:fld>
            <a:r>
              <a:rPr lang="en-IE" smtClean="0"/>
              <a:t> - </a:t>
            </a:r>
            <a:fld id="{74CCEF63-63DF-4B00-8B64-F46107BBCEA8}" type="slidenum">
              <a:rPr lang="en-IE" smtClean="0"/>
              <a:pPr/>
              <a:t>1</a:t>
            </a:fld>
            <a:endParaRPr lang="en-IE" smtClean="0"/>
          </a:p>
        </p:txBody>
      </p:sp>
      <p:pic>
        <p:nvPicPr>
          <p:cNvPr id="1026" name="Picture 2"/>
          <p:cNvPicPr>
            <a:picLocks noChangeAspect="1" noChangeArrowheads="1"/>
          </p:cNvPicPr>
          <p:nvPr/>
        </p:nvPicPr>
        <p:blipFill>
          <a:blip r:embed="rId2" cstate="print"/>
          <a:srcRect/>
          <a:stretch>
            <a:fillRect/>
          </a:stretch>
        </p:blipFill>
        <p:spPr bwMode="auto">
          <a:xfrm>
            <a:off x="712788" y="831850"/>
            <a:ext cx="7718425" cy="519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5003804" y="333376"/>
            <a:ext cx="3668713" cy="647700"/>
          </a:xfrm>
        </p:spPr>
        <p:txBody>
          <a:bodyPr/>
          <a:lstStyle/>
          <a:p>
            <a:pPr algn="r" eaLnBrk="1" hangingPunct="1"/>
            <a:r>
              <a:rPr lang="fr-FR" sz="2000" b="1" dirty="0" smtClean="0">
                <a:solidFill>
                  <a:srgbClr val="C00000"/>
                </a:solidFill>
                <a:latin typeface="Arial Black" pitchFamily="34" charset="0"/>
              </a:rPr>
              <a:t>Business Model </a:t>
            </a:r>
            <a:r>
              <a:rPr lang="fr-FR" sz="2000" b="1" dirty="0" err="1" smtClean="0">
                <a:solidFill>
                  <a:srgbClr val="C00000"/>
                </a:solidFill>
                <a:latin typeface="Arial Black" pitchFamily="34" charset="0"/>
              </a:rPr>
              <a:t>Canvas</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10</a:t>
            </a:fld>
            <a:endParaRPr lang="el-GR" dirty="0"/>
          </a:p>
        </p:txBody>
      </p:sp>
      <p:sp>
        <p:nvSpPr>
          <p:cNvPr id="11" name="10 - Ορθογώνιο"/>
          <p:cNvSpPr/>
          <p:nvPr/>
        </p:nvSpPr>
        <p:spPr>
          <a:xfrm>
            <a:off x="468313" y="980728"/>
            <a:ext cx="8280400" cy="7478970"/>
          </a:xfrm>
          <a:prstGeom prst="rect">
            <a:avLst/>
          </a:prstGeom>
        </p:spPr>
        <p:txBody>
          <a:bodyPr wrap="square">
            <a:spAutoFit/>
          </a:bodyPr>
          <a:lstStyle/>
          <a:p>
            <a:pPr marL="360363" indent="-360363">
              <a:spcAft>
                <a:spcPts val="1200"/>
              </a:spcAft>
              <a:defRPr/>
            </a:pPr>
            <a:r>
              <a:rPr lang="el-GR" sz="2400" b="1" dirty="0" smtClean="0">
                <a:latin typeface="+mn-lt"/>
              </a:rPr>
              <a:t>        </a:t>
            </a:r>
            <a:endParaRPr lang="el-GR" sz="2400" b="1" dirty="0" smtClean="0">
              <a:solidFill>
                <a:srgbClr val="0000FF"/>
              </a:solidFill>
              <a:latin typeface="+mn-lt"/>
            </a:endParaRPr>
          </a:p>
          <a:p>
            <a:pPr marL="360363" indent="-360363">
              <a:spcAft>
                <a:spcPts val="1200"/>
              </a:spcAft>
              <a:defRPr/>
            </a:pPr>
            <a:r>
              <a:rPr lang="el-GR" sz="2400" b="1" dirty="0" smtClean="0">
                <a:solidFill>
                  <a:srgbClr val="0000FF"/>
                </a:solidFill>
                <a:latin typeface="Arial Black" pitchFamily="34" charset="0"/>
              </a:rPr>
              <a:t>  </a:t>
            </a:r>
          </a:p>
          <a:p>
            <a:pPr marL="360363" indent="-360363">
              <a:spcAft>
                <a:spcPts val="1200"/>
              </a:spcAft>
              <a:defRPr/>
            </a:pPr>
            <a:endParaRPr lang="el-GR" sz="2400" b="1" dirty="0" smtClean="0">
              <a:latin typeface="Arial Black" pitchFamily="34" charset="0"/>
            </a:endParaRPr>
          </a:p>
          <a:p>
            <a:pPr marL="360363" indent="-360363">
              <a:spcAft>
                <a:spcPts val="1200"/>
              </a:spcAft>
              <a:defRPr/>
            </a:pPr>
            <a:endParaRPr lang="el-GR" sz="2400" b="1" dirty="0" smtClean="0">
              <a:latin typeface="Arial Black" pitchFamily="34" charset="0"/>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
        <p:nvSpPr>
          <p:cNvPr id="7" name="6 - Ορθογώνιο"/>
          <p:cNvSpPr/>
          <p:nvPr/>
        </p:nvSpPr>
        <p:spPr>
          <a:xfrm>
            <a:off x="683568" y="2105560"/>
            <a:ext cx="7488832" cy="3662541"/>
          </a:xfrm>
          <a:prstGeom prst="rect">
            <a:avLst/>
          </a:prstGeom>
        </p:spPr>
        <p:txBody>
          <a:bodyPr wrap="square">
            <a:spAutoFit/>
          </a:bodyPr>
          <a:lstStyle/>
          <a:p>
            <a:pPr marL="360363" indent="-360363">
              <a:spcAft>
                <a:spcPts val="1200"/>
              </a:spcAft>
              <a:defRPr/>
            </a:pPr>
            <a:r>
              <a:rPr lang="el-GR" sz="2000" dirty="0" smtClean="0">
                <a:latin typeface="Arial Black" pitchFamily="34" charset="0"/>
              </a:rPr>
              <a:t>    </a:t>
            </a:r>
            <a:r>
              <a:rPr lang="el-GR" sz="2400" dirty="0" smtClean="0">
                <a:solidFill>
                  <a:srgbClr val="0000FF"/>
                </a:solidFill>
                <a:latin typeface="Arial Black" pitchFamily="34" charset="0"/>
              </a:rPr>
              <a:t>Ο Ορισμός μιας </a:t>
            </a:r>
            <a:r>
              <a:rPr lang="en-US" sz="2400" dirty="0" smtClean="0">
                <a:solidFill>
                  <a:srgbClr val="0000FF"/>
                </a:solidFill>
                <a:latin typeface="Arial Black" pitchFamily="34" charset="0"/>
              </a:rPr>
              <a:t>Startup</a:t>
            </a:r>
          </a:p>
          <a:p>
            <a:pPr marL="360363" indent="-360363">
              <a:spcAft>
                <a:spcPts val="1200"/>
              </a:spcAft>
              <a:defRPr/>
            </a:pPr>
            <a:r>
              <a:rPr lang="en-US" sz="2000" dirty="0" smtClean="0">
                <a:latin typeface="Arial Black" pitchFamily="34" charset="0"/>
              </a:rPr>
              <a:t>    </a:t>
            </a:r>
          </a:p>
          <a:p>
            <a:pPr marL="360363" indent="-360363">
              <a:spcAft>
                <a:spcPts val="1200"/>
              </a:spcAft>
              <a:defRPr/>
            </a:pPr>
            <a:r>
              <a:rPr lang="en-US" sz="2000" dirty="0" smtClean="0">
                <a:latin typeface="Arial Black" pitchFamily="34" charset="0"/>
              </a:rPr>
              <a:t>    </a:t>
            </a:r>
            <a:r>
              <a:rPr lang="el-GR" sz="2000" dirty="0" smtClean="0">
                <a:latin typeface="Arial Black" pitchFamily="34" charset="0"/>
              </a:rPr>
              <a:t>Μια </a:t>
            </a:r>
            <a:r>
              <a:rPr lang="el-GR" sz="2000" dirty="0" err="1" smtClean="0">
                <a:latin typeface="Arial Black" pitchFamily="34" charset="0"/>
              </a:rPr>
              <a:t>startup</a:t>
            </a:r>
            <a:r>
              <a:rPr lang="el-GR" sz="2000" dirty="0" smtClean="0">
                <a:latin typeface="Arial Black" pitchFamily="34" charset="0"/>
              </a:rPr>
              <a:t> είναι ένας προσωρινός οργανισμός ο οποίος σχηματίζεται προκειμένου να αναζητήσει </a:t>
            </a:r>
            <a:r>
              <a:rPr lang="el-GR" sz="2000" smtClean="0">
                <a:latin typeface="Arial Black" pitchFamily="34" charset="0"/>
              </a:rPr>
              <a:t>ένα βιώσιμο, επαναλαμβανόμενο </a:t>
            </a:r>
            <a:r>
              <a:rPr lang="el-GR" sz="2000" dirty="0" smtClean="0">
                <a:latin typeface="Arial Black" pitchFamily="34" charset="0"/>
              </a:rPr>
              <a:t>και επεκτάσιμο </a:t>
            </a:r>
            <a:r>
              <a:rPr lang="en-US" sz="2000" dirty="0" smtClean="0">
                <a:latin typeface="Arial Black" pitchFamily="34" charset="0"/>
              </a:rPr>
              <a:t>Business Model</a:t>
            </a:r>
            <a:r>
              <a:rPr lang="el-GR" sz="2000" dirty="0" smtClean="0">
                <a:latin typeface="Arial Black" pitchFamily="34" charset="0"/>
              </a:rPr>
              <a:t>.</a:t>
            </a:r>
            <a:r>
              <a:rPr lang="en-US" sz="2000" dirty="0" smtClean="0">
                <a:latin typeface="Arial Black" pitchFamily="34" charset="0"/>
              </a:rPr>
              <a:t> </a:t>
            </a:r>
          </a:p>
          <a:p>
            <a:pPr marL="360363" indent="-360363">
              <a:spcAft>
                <a:spcPts val="1200"/>
              </a:spcAft>
              <a:defRPr/>
            </a:pPr>
            <a:endParaRPr lang="en-US" sz="2000" dirty="0" smtClean="0">
              <a:latin typeface="Arial Black" pitchFamily="34" charset="0"/>
            </a:endParaRPr>
          </a:p>
          <a:p>
            <a:pPr marL="360363" indent="-360363">
              <a:spcAft>
                <a:spcPts val="1200"/>
              </a:spcAft>
              <a:defRPr/>
            </a:pPr>
            <a:r>
              <a:rPr lang="en-US" sz="2000" dirty="0" smtClean="0">
                <a:latin typeface="Arial Black" pitchFamily="34" charset="0"/>
              </a:rPr>
              <a:t>     </a:t>
            </a:r>
            <a:endParaRPr lang="el-GR" sz="2000" dirty="0" smtClean="0">
              <a:latin typeface="Arial Black" pitchFamily="34" charset="0"/>
            </a:endParaRPr>
          </a:p>
          <a:p>
            <a:pPr marL="360363" indent="-360363">
              <a:spcAft>
                <a:spcPts val="1200"/>
              </a:spcAft>
              <a:buFont typeface="Arial" pitchFamily="34" charset="0"/>
              <a:buChar char="•"/>
              <a:defRPr/>
            </a:pPr>
            <a:endParaRPr lang="el-GR" dirty="0" smtClean="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5003800" y="333375"/>
            <a:ext cx="3668713" cy="647700"/>
          </a:xfrm>
        </p:spPr>
        <p:txBody>
          <a:bodyPr/>
          <a:lstStyle/>
          <a:p>
            <a:pPr algn="r" eaLnBrk="1" hangingPunct="1"/>
            <a:r>
              <a:rPr lang="fr-FR" sz="2200" b="1" dirty="0" smtClean="0">
                <a:solidFill>
                  <a:srgbClr val="FF0000"/>
                </a:solidFill>
              </a:rPr>
              <a:t>Business Model </a:t>
            </a:r>
            <a:r>
              <a:rPr lang="fr-FR" sz="2200" b="1" dirty="0" err="1" smtClean="0">
                <a:solidFill>
                  <a:srgbClr val="FF0000"/>
                </a:solidFill>
              </a:rPr>
              <a:t>Canvas</a:t>
            </a:r>
            <a:endParaRPr lang="el-GR" sz="2200" b="1" dirty="0" smtClean="0">
              <a:solidFill>
                <a:srgbClr val="FF0000"/>
              </a:solidFill>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333375"/>
            <a:ext cx="1989137" cy="479425"/>
          </a:xfrm>
          <a:prstGeom prst="rect">
            <a:avLst/>
          </a:prstGeom>
          <a:noFill/>
          <a:ln w="9525">
            <a:noFill/>
            <a:miter lim="800000"/>
            <a:headEnd/>
            <a:tailEnd/>
          </a:ln>
        </p:spPr>
      </p:pic>
      <p:cxnSp>
        <p:nvCxnSpPr>
          <p:cNvPr id="6"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11</a:t>
            </a:fld>
            <a:endParaRPr lang="el-GR" dirty="0"/>
          </a:p>
        </p:txBody>
      </p:sp>
      <p:sp>
        <p:nvSpPr>
          <p:cNvPr id="11" name="10 - Ορθογώνιο"/>
          <p:cNvSpPr/>
          <p:nvPr/>
        </p:nvSpPr>
        <p:spPr>
          <a:xfrm>
            <a:off x="468313" y="980728"/>
            <a:ext cx="8280400" cy="5909310"/>
          </a:xfrm>
          <a:prstGeom prst="rect">
            <a:avLst/>
          </a:prstGeom>
        </p:spPr>
        <p:txBody>
          <a:bodyPr wrap="square">
            <a:spAutoFit/>
          </a:bodyPr>
          <a:lstStyle/>
          <a:p>
            <a:pPr marL="360363" indent="-360363">
              <a:spcAft>
                <a:spcPts val="1200"/>
              </a:spcAft>
              <a:defRPr/>
            </a:pPr>
            <a:r>
              <a:rPr lang="el-GR" sz="2400" b="1" dirty="0" smtClean="0">
                <a:latin typeface="+mn-lt"/>
              </a:rPr>
              <a:t>        </a:t>
            </a: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pic>
        <p:nvPicPr>
          <p:cNvPr id="3074" name="Picture 2"/>
          <p:cNvPicPr>
            <a:picLocks noChangeAspect="1" noChangeArrowheads="1"/>
          </p:cNvPicPr>
          <p:nvPr/>
        </p:nvPicPr>
        <p:blipFill>
          <a:blip r:embed="rId3" cstate="print"/>
          <a:srcRect/>
          <a:stretch>
            <a:fillRect/>
          </a:stretch>
        </p:blipFill>
        <p:spPr bwMode="auto">
          <a:xfrm>
            <a:off x="1851025" y="1663700"/>
            <a:ext cx="5440363" cy="3535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n-US" sz="2000" dirty="0" smtClean="0"/>
              <a:t>                                                              </a:t>
            </a:r>
            <a:r>
              <a:rPr lang="en-US" sz="2000" b="1" dirty="0" smtClean="0">
                <a:solidFill>
                  <a:srgbClr val="C00000"/>
                </a:solidFill>
                <a:latin typeface="Arial Black" pitchFamily="34" charset="0"/>
              </a:rPr>
              <a:t>Why 9</a:t>
            </a:r>
            <a:r>
              <a:rPr lang="en-US" sz="2000" dirty="0" smtClean="0">
                <a:solidFill>
                  <a:srgbClr val="C00000"/>
                </a:solidFill>
                <a:latin typeface="Arial Black" pitchFamily="34" charset="0"/>
              </a:rPr>
              <a:t> </a:t>
            </a:r>
            <a:r>
              <a:rPr lang="en-US" sz="2000" b="1" dirty="0" smtClean="0">
                <a:solidFill>
                  <a:srgbClr val="C00000"/>
                </a:solidFill>
                <a:latin typeface="Arial Black" pitchFamily="34" charset="0"/>
              </a:rPr>
              <a:t>out of 10 startups fail</a:t>
            </a:r>
            <a:r>
              <a:rPr lang="en-US" sz="2000" b="1" dirty="0" smtClean="0">
                <a:solidFill>
                  <a:srgbClr val="C00000"/>
                </a:solidFill>
              </a:rPr>
              <a:t>,</a:t>
            </a:r>
            <a:br>
              <a:rPr lang="en-US" sz="2000" b="1" dirty="0" smtClean="0">
                <a:solidFill>
                  <a:srgbClr val="C00000"/>
                </a:solidFill>
              </a:rPr>
            </a:br>
            <a:r>
              <a:rPr lang="en-US" sz="2000" b="1" dirty="0" smtClean="0">
                <a:solidFill>
                  <a:srgbClr val="C00000"/>
                </a:solidFill>
              </a:rPr>
              <a:t>                                                              (</a:t>
            </a:r>
            <a:r>
              <a:rPr lang="en-US" sz="1800" b="1" dirty="0" smtClean="0">
                <a:solidFill>
                  <a:srgbClr val="C00000"/>
                </a:solidFill>
                <a:latin typeface="Arial Black" pitchFamily="34" charset="0"/>
              </a:rPr>
              <a:t>according to their founders)</a:t>
            </a:r>
            <a:r>
              <a:rPr lang="el-GR" sz="1800" dirty="0" smtClean="0">
                <a:latin typeface="Arial Black" pitchFamily="34" charset="0"/>
              </a:rPr>
              <a:t/>
            </a:r>
            <a:br>
              <a:rPr lang="el-GR" sz="1800" dirty="0" smtClean="0">
                <a:latin typeface="Arial Black" pitchFamily="34" charset="0"/>
              </a:rPr>
            </a:br>
            <a:endParaRPr lang="el-GR" sz="18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51A2AA9F-1F3D-457F-A2DA-A51DC55CAB4B}" type="datetime1">
              <a:rPr lang="el-GR"/>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8DC59C61-F480-495C-86E2-354A3BDD67E1}" type="slidenum">
              <a:rPr lang="el-GR" smtClean="0"/>
              <a:pPr>
                <a:defRPr/>
              </a:pPr>
              <a:t>12</a:t>
            </a:fld>
            <a:endParaRPr lang="el-GR"/>
          </a:p>
        </p:txBody>
      </p:sp>
      <p:pic>
        <p:nvPicPr>
          <p:cNvPr id="174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476250"/>
            <a:ext cx="1944688" cy="504826"/>
          </a:xfrm>
          <a:prstGeom prst="rect">
            <a:avLst/>
          </a:prstGeom>
          <a:noFill/>
          <a:ln w="9525">
            <a:noFill/>
            <a:miter lim="800000"/>
            <a:headEnd/>
            <a:tailEnd/>
          </a:ln>
        </p:spPr>
      </p:pic>
      <p:cxnSp>
        <p:nvCxnSpPr>
          <p:cNvPr id="8" name="5 - Ευθεία γραμμή σύνδεσης"/>
          <p:cNvCxnSpPr/>
          <p:nvPr/>
        </p:nvCxnSpPr>
        <p:spPr>
          <a:xfrm>
            <a:off x="395292" y="1125538"/>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srcRect/>
          <a:stretch>
            <a:fillRect/>
          </a:stretch>
        </p:blipFill>
        <p:spPr bwMode="auto">
          <a:xfrm>
            <a:off x="1824038" y="1196752"/>
            <a:ext cx="5494337" cy="54181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3419874" y="116635"/>
            <a:ext cx="5252641" cy="864443"/>
          </a:xfrm>
        </p:spPr>
        <p:txBody>
          <a:bodyPr/>
          <a:lstStyle/>
          <a:p>
            <a:pPr algn="r" eaLnBrk="1" hangingPunct="1"/>
            <a:r>
              <a:rPr lang="en-US" altLang="el-GR" sz="2000" b="1" dirty="0" smtClean="0">
                <a:solidFill>
                  <a:srgbClr val="AC0000"/>
                </a:solidFill>
                <a:latin typeface="Arial Black" pitchFamily="34" charset="0"/>
              </a:rPr>
              <a:t/>
            </a:r>
            <a:br>
              <a:rPr lang="en-US" altLang="el-GR" sz="2000" b="1" dirty="0" smtClean="0">
                <a:solidFill>
                  <a:srgbClr val="AC0000"/>
                </a:solidFill>
                <a:latin typeface="Arial Black" pitchFamily="34" charset="0"/>
              </a:rPr>
            </a:br>
            <a:r>
              <a:rPr lang="en-US" altLang="el-GR" sz="2000" b="1" dirty="0" smtClean="0">
                <a:solidFill>
                  <a:srgbClr val="AC0000"/>
                </a:solidFill>
                <a:latin typeface="Arial Black" pitchFamily="34" charset="0"/>
              </a:rPr>
              <a:t>Business Model Canvas</a:t>
            </a:r>
            <a:endParaRPr lang="el-GR" sz="2000" b="1" dirty="0" smtClean="0">
              <a:solidFill>
                <a:srgbClr val="FF0000"/>
              </a:solidFill>
            </a:endParaRPr>
          </a:p>
        </p:txBody>
      </p:sp>
      <p:pic>
        <p:nvPicPr>
          <p:cNvPr id="460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13</a:t>
            </a:fld>
            <a:endParaRPr lang="el-GR" dirty="0"/>
          </a:p>
        </p:txBody>
      </p:sp>
      <p:sp>
        <p:nvSpPr>
          <p:cNvPr id="11" name="10 - Ορθογώνιο"/>
          <p:cNvSpPr/>
          <p:nvPr/>
        </p:nvSpPr>
        <p:spPr>
          <a:xfrm>
            <a:off x="468313" y="980728"/>
            <a:ext cx="8280400" cy="8740854"/>
          </a:xfrm>
          <a:prstGeom prst="rect">
            <a:avLst/>
          </a:prstGeom>
        </p:spPr>
        <p:txBody>
          <a:bodyPr wrap="square">
            <a:spAutoFit/>
          </a:bodyPr>
          <a:lstStyle/>
          <a:p>
            <a:pPr marL="360363" indent="-360363">
              <a:spcAft>
                <a:spcPts val="1200"/>
              </a:spcAft>
              <a:defRPr/>
            </a:pPr>
            <a:r>
              <a:rPr lang="el-GR" sz="2400" b="1" dirty="0" smtClean="0">
                <a:latin typeface="+mn-lt"/>
              </a:rPr>
              <a:t>        </a:t>
            </a:r>
          </a:p>
          <a:p>
            <a:pPr marL="360363" indent="-360363">
              <a:spcAft>
                <a:spcPts val="1200"/>
              </a:spcAft>
              <a:defRPr/>
            </a:pPr>
            <a:endParaRPr lang="el-GR" sz="2400" b="1" dirty="0" smtClean="0">
              <a:latin typeface="Arial Black" pitchFamily="34" charset="0"/>
            </a:endParaRPr>
          </a:p>
          <a:p>
            <a:pPr marL="360363" indent="-360363">
              <a:spcAft>
                <a:spcPts val="1200"/>
              </a:spcAft>
              <a:defRPr/>
            </a:pPr>
            <a:r>
              <a:rPr lang="el-GR" sz="2400" b="1" dirty="0" smtClean="0">
                <a:latin typeface="Arial Black" pitchFamily="34" charset="0"/>
              </a:rPr>
              <a:t>    Θέλετε να ελαχιστοποιήσετε τις πιθανότητες να είστε μία από τις </a:t>
            </a:r>
            <a:r>
              <a:rPr lang="en-US" sz="2400" b="1" dirty="0" smtClean="0">
                <a:latin typeface="Arial Black" pitchFamily="34" charset="0"/>
              </a:rPr>
              <a:t>“</a:t>
            </a:r>
            <a:r>
              <a:rPr lang="el-GR" sz="2400" b="1" dirty="0" smtClean="0">
                <a:latin typeface="Arial Black" pitchFamily="34" charset="0"/>
              </a:rPr>
              <a:t>9 στις 10</a:t>
            </a:r>
            <a:r>
              <a:rPr lang="en-US" sz="2400" b="1" dirty="0" smtClean="0">
                <a:latin typeface="Arial Black" pitchFamily="34" charset="0"/>
              </a:rPr>
              <a:t>” </a:t>
            </a:r>
            <a:r>
              <a:rPr lang="el-GR" sz="2400" b="1" dirty="0" smtClean="0">
                <a:latin typeface="Arial Black" pitchFamily="34" charset="0"/>
              </a:rPr>
              <a:t>?</a:t>
            </a:r>
          </a:p>
          <a:p>
            <a:pPr marL="360363" indent="-360363">
              <a:spcAft>
                <a:spcPts val="1200"/>
              </a:spcAft>
              <a:defRPr/>
            </a:pPr>
            <a:r>
              <a:rPr lang="el-GR" sz="2400" b="1" dirty="0" smtClean="0">
                <a:latin typeface="Arial Black" pitchFamily="34" charset="0"/>
              </a:rPr>
              <a:t>     </a:t>
            </a:r>
            <a:endParaRPr lang="en-US" sz="2400" b="1" dirty="0" smtClean="0">
              <a:latin typeface="Arial Black" pitchFamily="34" charset="0"/>
            </a:endParaRPr>
          </a:p>
          <a:p>
            <a:pPr marL="360363" indent="-360363">
              <a:spcAft>
                <a:spcPts val="1200"/>
              </a:spcAft>
              <a:defRPr/>
            </a:pPr>
            <a:r>
              <a:rPr lang="en-US" sz="2400" b="1" dirty="0" smtClean="0">
                <a:latin typeface="Arial Black" pitchFamily="34" charset="0"/>
              </a:rPr>
              <a:t>    </a:t>
            </a:r>
            <a:r>
              <a:rPr lang="el-GR" sz="2400" b="1" dirty="0" smtClean="0">
                <a:latin typeface="Arial Black" pitchFamily="34" charset="0"/>
              </a:rPr>
              <a:t>Αν ναι, τότε κατανοήστε και χρησιμοποιείστε σωστά το</a:t>
            </a:r>
            <a:r>
              <a:rPr lang="en-US" sz="2400" b="1" dirty="0" smtClean="0">
                <a:latin typeface="Arial Black" pitchFamily="34" charset="0"/>
              </a:rPr>
              <a:t> Business Model Canvas.</a:t>
            </a:r>
            <a:endParaRPr lang="el-GR" sz="2400" b="1" dirty="0" smtClean="0">
              <a:latin typeface="Arial Black" pitchFamily="34" charset="0"/>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
        <p:nvSpPr>
          <p:cNvPr id="7" name="6 - Θέση ημερομηνίας"/>
          <p:cNvSpPr>
            <a:spLocks noGrp="1"/>
          </p:cNvSpPr>
          <p:nvPr>
            <p:ph type="dt" sz="half" idx="10"/>
          </p:nvPr>
        </p:nvSpPr>
        <p:spPr/>
        <p:txBody>
          <a:bodyPr/>
          <a:lstStyle/>
          <a:p>
            <a:pPr>
              <a:defRPr/>
            </a:pPr>
            <a:fld id="{29BCD5FC-DE4F-42A6-AE0A-E9B4640F96CF}" type="datetime1">
              <a:rPr lang="el-GR" smtClean="0"/>
              <a:pPr>
                <a:defRPr/>
              </a:pPr>
              <a:t>26/11/2015</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entagon 32"/>
          <p:cNvSpPr/>
          <p:nvPr/>
        </p:nvSpPr>
        <p:spPr>
          <a:xfrm>
            <a:off x="857250" y="5143500"/>
            <a:ext cx="7358063" cy="555625"/>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5" name="5 - Ευθεία γραμμή σύνδεσης"/>
          <p:cNvCxnSpPr/>
          <p:nvPr/>
        </p:nvCxnSpPr>
        <p:spPr>
          <a:xfrm>
            <a:off x="395288"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3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333375"/>
            <a:ext cx="1989137" cy="479425"/>
          </a:xfrm>
          <a:prstGeom prst="rect">
            <a:avLst/>
          </a:prstGeom>
          <a:noFill/>
          <a:ln w="9525">
            <a:noFill/>
            <a:miter lim="800000"/>
            <a:headEnd/>
            <a:tailEnd/>
          </a:ln>
        </p:spPr>
      </p:pic>
      <p:sp>
        <p:nvSpPr>
          <p:cNvPr id="13317" name="1 - Τίτλος"/>
          <p:cNvSpPr txBox="1">
            <a:spLocks/>
          </p:cNvSpPr>
          <p:nvPr/>
        </p:nvSpPr>
        <p:spPr bwMode="auto">
          <a:xfrm>
            <a:off x="3348038" y="115888"/>
            <a:ext cx="5324475" cy="792162"/>
          </a:xfrm>
          <a:prstGeom prst="rect">
            <a:avLst/>
          </a:prstGeom>
          <a:noFill/>
          <a:ln w="9525">
            <a:noFill/>
            <a:miter lim="800000"/>
            <a:headEnd/>
            <a:tailEnd/>
          </a:ln>
        </p:spPr>
        <p:txBody>
          <a:bodyPr anchor="ctr"/>
          <a:lstStyle/>
          <a:p>
            <a:pPr algn="r"/>
            <a:r>
              <a:rPr lang="el-GR" altLang="el-GR" sz="2400" b="1">
                <a:solidFill>
                  <a:srgbClr val="AC0000"/>
                </a:solidFill>
                <a:latin typeface="Arial Black" pitchFamily="34" charset="0"/>
              </a:rPr>
              <a:t>Η Εξέλιξη του </a:t>
            </a:r>
            <a:r>
              <a:rPr lang="en-US" altLang="el-GR" sz="2400" b="1">
                <a:solidFill>
                  <a:srgbClr val="AC0000"/>
                </a:solidFill>
                <a:latin typeface="Arial Black" pitchFamily="34" charset="0"/>
              </a:rPr>
              <a:t>Marketing</a:t>
            </a:r>
            <a:endParaRPr lang="el-GR" altLang="el-GR" sz="2400" b="1">
              <a:solidFill>
                <a:srgbClr val="AC0000"/>
              </a:solidFill>
              <a:latin typeface="Arial Black" pitchFamily="34" charset="0"/>
            </a:endParaRPr>
          </a:p>
        </p:txBody>
      </p:sp>
      <p:sp>
        <p:nvSpPr>
          <p:cNvPr id="13" name="Rectangle 12"/>
          <p:cNvSpPr/>
          <p:nvPr/>
        </p:nvSpPr>
        <p:spPr>
          <a:xfrm>
            <a:off x="1214438" y="4214813"/>
            <a:ext cx="1368425" cy="503237"/>
          </a:xfrm>
          <a:prstGeom prst="rect">
            <a:avLst/>
          </a:prstGeom>
          <a:solidFill>
            <a:schemeClr val="tx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400" dirty="0">
                <a:solidFill>
                  <a:schemeClr val="tx1"/>
                </a:solidFill>
                <a:latin typeface="Arial Black" pitchFamily="34" charset="0"/>
              </a:rPr>
              <a:t>Τι έχεις για Πώληση</a:t>
            </a:r>
          </a:p>
        </p:txBody>
      </p:sp>
      <p:sp>
        <p:nvSpPr>
          <p:cNvPr id="24" name="Rounded Rectangle 23"/>
          <p:cNvSpPr/>
          <p:nvPr/>
        </p:nvSpPr>
        <p:spPr>
          <a:xfrm>
            <a:off x="1071563" y="5354638"/>
            <a:ext cx="6948487" cy="2174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dirty="0">
                <a:solidFill>
                  <a:schemeClr val="tx1"/>
                </a:solidFill>
                <a:latin typeface="Arial Black" pitchFamily="34" charset="0"/>
              </a:rPr>
              <a:t>ΤΕΧΝΟΛΟΓΙΑ ΠΛΗΡΟΦΟΡΙΑΣ / ΜΕΙΩΣΗ ΚΟΣΤΟΥΣ</a:t>
            </a:r>
          </a:p>
        </p:txBody>
      </p:sp>
      <p:sp>
        <p:nvSpPr>
          <p:cNvPr id="15" name="Chevron 14"/>
          <p:cNvSpPr/>
          <p:nvPr/>
        </p:nvSpPr>
        <p:spPr>
          <a:xfrm>
            <a:off x="642938" y="1714500"/>
            <a:ext cx="2786062" cy="1214438"/>
          </a:xfrm>
          <a:prstGeom prst="chevron">
            <a:avLst/>
          </a:prstGeom>
          <a:solidFill>
            <a:schemeClr val="tx2">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dirty="0">
                <a:solidFill>
                  <a:schemeClr val="tx1"/>
                </a:solidFill>
                <a:latin typeface="Arial Black" pitchFamily="34" charset="0"/>
              </a:rPr>
              <a:t>Προσέγγιση Προϊόντος</a:t>
            </a:r>
          </a:p>
        </p:txBody>
      </p:sp>
      <p:sp>
        <p:nvSpPr>
          <p:cNvPr id="26" name="Down Arrow 25"/>
          <p:cNvSpPr/>
          <p:nvPr/>
        </p:nvSpPr>
        <p:spPr>
          <a:xfrm>
            <a:off x="1658938" y="3071813"/>
            <a:ext cx="484187" cy="97790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7" name="Rectangle 26"/>
          <p:cNvSpPr/>
          <p:nvPr/>
        </p:nvSpPr>
        <p:spPr>
          <a:xfrm>
            <a:off x="3714750" y="4214813"/>
            <a:ext cx="1368425" cy="503237"/>
          </a:xfrm>
          <a:prstGeom prst="rect">
            <a:avLst/>
          </a:prstGeom>
          <a:solidFill>
            <a:schemeClr val="tx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400" dirty="0">
                <a:solidFill>
                  <a:schemeClr val="tx1"/>
                </a:solidFill>
                <a:latin typeface="Arial Black" pitchFamily="34" charset="0"/>
              </a:rPr>
              <a:t>Τι ζητάει η</a:t>
            </a:r>
          </a:p>
          <a:p>
            <a:pPr algn="ctr">
              <a:defRPr/>
            </a:pPr>
            <a:r>
              <a:rPr lang="el-GR" sz="1400" dirty="0">
                <a:solidFill>
                  <a:schemeClr val="tx1"/>
                </a:solidFill>
                <a:latin typeface="Arial Black" pitchFamily="34" charset="0"/>
              </a:rPr>
              <a:t>Αγορά</a:t>
            </a:r>
          </a:p>
        </p:txBody>
      </p:sp>
      <p:sp>
        <p:nvSpPr>
          <p:cNvPr id="28" name="Chevron 27"/>
          <p:cNvSpPr/>
          <p:nvPr/>
        </p:nvSpPr>
        <p:spPr>
          <a:xfrm>
            <a:off x="3143250" y="1714500"/>
            <a:ext cx="2786063" cy="1214438"/>
          </a:xfrm>
          <a:prstGeom prst="chevron">
            <a:avLst/>
          </a:prstGeom>
          <a:solidFill>
            <a:schemeClr val="tx2">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dirty="0">
                <a:solidFill>
                  <a:schemeClr val="tx1"/>
                </a:solidFill>
                <a:latin typeface="Arial Black" pitchFamily="34" charset="0"/>
              </a:rPr>
              <a:t>Προσέγγιση Αγοράς</a:t>
            </a:r>
          </a:p>
        </p:txBody>
      </p:sp>
      <p:sp>
        <p:nvSpPr>
          <p:cNvPr id="29" name="Down Arrow 28"/>
          <p:cNvSpPr/>
          <p:nvPr/>
        </p:nvSpPr>
        <p:spPr>
          <a:xfrm>
            <a:off x="4159250" y="3071813"/>
            <a:ext cx="484188" cy="97790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 name="Rectangle 29"/>
          <p:cNvSpPr/>
          <p:nvPr/>
        </p:nvSpPr>
        <p:spPr>
          <a:xfrm>
            <a:off x="6215063" y="4214813"/>
            <a:ext cx="1368425" cy="503237"/>
          </a:xfrm>
          <a:prstGeom prst="rect">
            <a:avLst/>
          </a:prstGeom>
          <a:solidFill>
            <a:schemeClr val="tx2">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400" dirty="0">
                <a:solidFill>
                  <a:schemeClr val="tx1"/>
                </a:solidFill>
                <a:latin typeface="Arial Black" pitchFamily="34" charset="0"/>
              </a:rPr>
              <a:t>Τι ζητάει ο Πελάτης</a:t>
            </a:r>
          </a:p>
        </p:txBody>
      </p:sp>
      <p:sp>
        <p:nvSpPr>
          <p:cNvPr id="31" name="Chevron 30"/>
          <p:cNvSpPr/>
          <p:nvPr/>
        </p:nvSpPr>
        <p:spPr>
          <a:xfrm>
            <a:off x="5643563" y="1714500"/>
            <a:ext cx="2786062" cy="1214438"/>
          </a:xfrm>
          <a:prstGeom prst="chevron">
            <a:avLst/>
          </a:prstGeom>
          <a:solidFill>
            <a:schemeClr val="tx2">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dirty="0">
                <a:solidFill>
                  <a:schemeClr val="tx1"/>
                </a:solidFill>
                <a:latin typeface="Arial Black" pitchFamily="34" charset="0"/>
              </a:rPr>
              <a:t>Προσέγγιση </a:t>
            </a:r>
            <a:r>
              <a:rPr lang="el-GR" sz="1600" dirty="0" smtClean="0">
                <a:solidFill>
                  <a:schemeClr val="tx1"/>
                </a:solidFill>
                <a:latin typeface="Arial Black" pitchFamily="34" charset="0"/>
              </a:rPr>
              <a:t>Πελάτη</a:t>
            </a:r>
            <a:endParaRPr lang="el-GR" sz="1600" dirty="0">
              <a:solidFill>
                <a:schemeClr val="tx1"/>
              </a:solidFill>
              <a:latin typeface="Arial Black" pitchFamily="34" charset="0"/>
            </a:endParaRPr>
          </a:p>
        </p:txBody>
      </p:sp>
      <p:sp>
        <p:nvSpPr>
          <p:cNvPr id="32" name="Down Arrow 31"/>
          <p:cNvSpPr/>
          <p:nvPr/>
        </p:nvSpPr>
        <p:spPr>
          <a:xfrm>
            <a:off x="6659563" y="3071813"/>
            <a:ext cx="484187" cy="977900"/>
          </a:xfrm>
          <a:prstGeom prst="down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0-#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0-#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0-#ppt_w/2"/>
                                          </p:val>
                                        </p:tav>
                                        <p:tav tm="100000">
                                          <p:val>
                                            <p:strVal val="#ppt_x"/>
                                          </p:val>
                                        </p:tav>
                                      </p:tavLst>
                                    </p:anim>
                                    <p:anim calcmode="lin" valueType="num">
                                      <p:cBhvr additive="base">
                                        <p:cTn id="50" dur="5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animBg="1"/>
      <p:bldP spid="24" grpId="0" animBg="1"/>
      <p:bldP spid="1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ctrTitle"/>
          </p:nvPr>
        </p:nvSpPr>
        <p:spPr>
          <a:xfrm>
            <a:off x="3348042" y="115888"/>
            <a:ext cx="5324475" cy="792162"/>
          </a:xfrm>
        </p:spPr>
        <p:txBody>
          <a:bodyPr/>
          <a:lstStyle/>
          <a:p>
            <a:pPr algn="r" eaLnBrk="1" hangingPunct="1"/>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pic>
        <p:nvPicPr>
          <p:cNvPr id="133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Θέση ημερομηνίας"/>
          <p:cNvSpPr>
            <a:spLocks noGrp="1"/>
          </p:cNvSpPr>
          <p:nvPr>
            <p:ph type="dt" sz="quarter" idx="10"/>
          </p:nvPr>
        </p:nvSpPr>
        <p:spPr/>
        <p:txBody>
          <a:bodyPr/>
          <a:lstStyle/>
          <a:p>
            <a:pPr>
              <a:defRPr/>
            </a:pPr>
            <a:fld id="{E2B97F0E-B136-4D5E-B451-C154F8EDDB94}" type="datetime1">
              <a:rPr lang="el-GR"/>
              <a:pPr>
                <a:defRPr/>
              </a:pPr>
              <a:t>26/11/2015</a:t>
            </a:fld>
            <a:endParaRPr lang="el-GR" dirty="0"/>
          </a:p>
        </p:txBody>
      </p:sp>
      <p:sp>
        <p:nvSpPr>
          <p:cNvPr id="9" name="8 - Θέση αριθμού διαφάνειας"/>
          <p:cNvSpPr>
            <a:spLocks noGrp="1"/>
          </p:cNvSpPr>
          <p:nvPr>
            <p:ph type="sldNum" sz="quarter" idx="12"/>
          </p:nvPr>
        </p:nvSpPr>
        <p:spPr/>
        <p:txBody>
          <a:bodyPr/>
          <a:lstStyle/>
          <a:p>
            <a:pPr>
              <a:defRPr/>
            </a:pPr>
            <a:fld id="{7B1EB9AA-87F3-4884-B10B-138A480F9E43}" type="slidenum">
              <a:rPr lang="el-GR"/>
              <a:pPr>
                <a:defRPr/>
              </a:pPr>
              <a:t>15</a:t>
            </a:fld>
            <a:endParaRPr lang="el-GR"/>
          </a:p>
        </p:txBody>
      </p:sp>
      <p:sp>
        <p:nvSpPr>
          <p:cNvPr id="13319" name="9 - TextBox"/>
          <p:cNvSpPr txBox="1">
            <a:spLocks noChangeArrowheads="1"/>
          </p:cNvSpPr>
          <p:nvPr/>
        </p:nvSpPr>
        <p:spPr bwMode="auto">
          <a:xfrm>
            <a:off x="468313" y="1052513"/>
            <a:ext cx="5327650" cy="400110"/>
          </a:xfrm>
          <a:prstGeom prst="rect">
            <a:avLst/>
          </a:prstGeom>
          <a:noFill/>
          <a:ln w="9525">
            <a:noFill/>
            <a:miter lim="800000"/>
            <a:headEnd/>
            <a:tailEnd/>
          </a:ln>
        </p:spPr>
        <p:txBody>
          <a:bodyPr>
            <a:spAutoFit/>
          </a:bodyPr>
          <a:lstStyle/>
          <a:p>
            <a:r>
              <a:rPr lang="el-GR" altLang="el-GR" sz="2000" b="1" dirty="0">
                <a:solidFill>
                  <a:srgbClr val="0000FF"/>
                </a:solidFill>
                <a:latin typeface="Arial Black" pitchFamily="34" charset="0"/>
              </a:rPr>
              <a:t>Δηλαδή….</a:t>
            </a:r>
          </a:p>
        </p:txBody>
      </p:sp>
      <p:sp>
        <p:nvSpPr>
          <p:cNvPr id="3080" name="10 - Ορθογώνιο"/>
          <p:cNvSpPr>
            <a:spLocks noChangeArrowheads="1"/>
          </p:cNvSpPr>
          <p:nvPr/>
        </p:nvSpPr>
        <p:spPr bwMode="auto">
          <a:xfrm>
            <a:off x="468313" y="1700216"/>
            <a:ext cx="8280400" cy="4708981"/>
          </a:xfrm>
          <a:prstGeom prst="rect">
            <a:avLst/>
          </a:prstGeom>
          <a:noFill/>
          <a:ln w="9525">
            <a:noFill/>
            <a:miter lim="800000"/>
            <a:headEnd/>
            <a:tailEnd/>
          </a:ln>
        </p:spPr>
        <p:txBody>
          <a:bodyPr>
            <a:spAutoFit/>
          </a:bodyPr>
          <a:lstStyle/>
          <a:p>
            <a:pPr>
              <a:spcAft>
                <a:spcPts val="600"/>
              </a:spcAft>
              <a:defRPr/>
            </a:pPr>
            <a:r>
              <a:rPr lang="el-GR" sz="1600" dirty="0">
                <a:latin typeface="Arial Black" pitchFamily="34" charset="0"/>
                <a:cs typeface="+mn-cs"/>
              </a:rPr>
              <a:t>Από το «Μπορείτε να διαλέξετε όποιο χρώμα θέλετε, αρκεί να είναι ….</a:t>
            </a:r>
            <a:r>
              <a:rPr lang="el-GR" sz="1600" dirty="0" smtClean="0">
                <a:latin typeface="Arial Black" pitchFamily="34" charset="0"/>
                <a:cs typeface="+mn-cs"/>
              </a:rPr>
              <a:t>μαύρο» </a:t>
            </a:r>
            <a:r>
              <a:rPr lang="el-GR" sz="1600" dirty="0">
                <a:latin typeface="Arial Black" pitchFamily="34" charset="0"/>
                <a:cs typeface="+mn-cs"/>
              </a:rPr>
              <a:t>του </a:t>
            </a:r>
            <a:r>
              <a:rPr lang="en-US" sz="1600" dirty="0">
                <a:latin typeface="Arial Black" pitchFamily="34" charset="0"/>
                <a:cs typeface="+mn-cs"/>
              </a:rPr>
              <a:t>Henry Ford, </a:t>
            </a:r>
            <a:r>
              <a:rPr lang="el-GR" sz="1600" dirty="0">
                <a:latin typeface="Arial Black" pitchFamily="34" charset="0"/>
                <a:cs typeface="+mn-cs"/>
              </a:rPr>
              <a:t>στην επιλογή και αγορά </a:t>
            </a:r>
            <a:r>
              <a:rPr lang="el-GR" sz="1600" dirty="0" smtClean="0">
                <a:latin typeface="Arial Black" pitchFamily="34" charset="0"/>
                <a:cs typeface="+mn-cs"/>
              </a:rPr>
              <a:t>αυτοκινήτου, ακόμη </a:t>
            </a:r>
            <a:r>
              <a:rPr lang="el-GR" sz="1600" dirty="0">
                <a:latin typeface="Arial Black" pitchFamily="34" charset="0"/>
                <a:cs typeface="+mn-cs"/>
              </a:rPr>
              <a:t>και μέσω </a:t>
            </a:r>
            <a:r>
              <a:rPr lang="en-US" sz="1600" dirty="0" err="1">
                <a:latin typeface="Arial Black" pitchFamily="34" charset="0"/>
                <a:cs typeface="+mn-cs"/>
              </a:rPr>
              <a:t>ebay</a:t>
            </a:r>
            <a:r>
              <a:rPr lang="en-US" sz="1600" dirty="0">
                <a:latin typeface="Arial Black" pitchFamily="34" charset="0"/>
                <a:cs typeface="+mn-cs"/>
              </a:rPr>
              <a:t> Motors!!!</a:t>
            </a:r>
          </a:p>
          <a:p>
            <a:pPr>
              <a:spcAft>
                <a:spcPts val="600"/>
              </a:spcAft>
              <a:defRPr/>
            </a:pPr>
            <a:r>
              <a:rPr lang="en-US" sz="1600" dirty="0">
                <a:latin typeface="Arial Black" pitchFamily="34" charset="0"/>
                <a:cs typeface="+mn-cs"/>
              </a:rPr>
              <a:t>                                                               </a:t>
            </a: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n-US" sz="1600" dirty="0">
              <a:latin typeface="Arial Black" pitchFamily="34" charset="0"/>
              <a:cs typeface="+mn-cs"/>
            </a:endParaRPr>
          </a:p>
          <a:p>
            <a:pPr>
              <a:spcAft>
                <a:spcPts val="600"/>
              </a:spcAft>
              <a:defRPr/>
            </a:pPr>
            <a:endParaRPr lang="el-GR" sz="1600" dirty="0">
              <a:latin typeface="Arial Black" pitchFamily="34" charset="0"/>
              <a:cs typeface="+mn-cs"/>
            </a:endParaRPr>
          </a:p>
        </p:txBody>
      </p:sp>
      <p:sp>
        <p:nvSpPr>
          <p:cNvPr id="13321" name="Rectangle 2"/>
          <p:cNvSpPr>
            <a:spLocks noChangeArrowheads="1"/>
          </p:cNvSpPr>
          <p:nvPr/>
        </p:nvSpPr>
        <p:spPr bwMode="auto">
          <a:xfrm flipV="1">
            <a:off x="0" y="966273"/>
            <a:ext cx="9144000" cy="369332"/>
          </a:xfrm>
          <a:prstGeom prst="rect">
            <a:avLst/>
          </a:prstGeom>
          <a:noFill/>
          <a:ln w="9525">
            <a:noFill/>
            <a:miter lim="800000"/>
            <a:headEnd/>
            <a:tailEnd/>
          </a:ln>
        </p:spPr>
        <p:txBody>
          <a:bodyPr anchor="ctr">
            <a:spAutoFit/>
          </a:bodyPr>
          <a:lstStyle/>
          <a:p>
            <a:endParaRPr lang="el-GR"/>
          </a:p>
        </p:txBody>
      </p:sp>
      <p:sp>
        <p:nvSpPr>
          <p:cNvPr id="13323" name="Rectangle 3"/>
          <p:cNvSpPr>
            <a:spLocks noChangeArrowheads="1"/>
          </p:cNvSpPr>
          <p:nvPr/>
        </p:nvSpPr>
        <p:spPr bwMode="auto">
          <a:xfrm>
            <a:off x="0" y="5883685"/>
            <a:ext cx="8243888" cy="276999"/>
          </a:xfrm>
          <a:prstGeom prst="rect">
            <a:avLst/>
          </a:prstGeom>
          <a:noFill/>
          <a:ln w="9525">
            <a:noFill/>
            <a:miter lim="800000"/>
            <a:headEnd/>
            <a:tailEnd/>
          </a:ln>
        </p:spPr>
        <p:txBody>
          <a:bodyPr anchor="ctr">
            <a:spAutoFit/>
          </a:bodyPr>
          <a:lstStyle/>
          <a:p>
            <a:pPr eaLnBrk="0" hangingPunct="0"/>
            <a:r>
              <a:rPr lang="en-US" sz="1200">
                <a:cs typeface="Times New Roman" pitchFamily="18" charset="0"/>
              </a:rPr>
              <a:t>                                 1925 Ford Model T                                                         </a:t>
            </a:r>
            <a:r>
              <a:rPr lang="el-GR" sz="1200">
                <a:cs typeface="Times New Roman" pitchFamily="18" charset="0"/>
              </a:rPr>
              <a:t>       </a:t>
            </a:r>
            <a:r>
              <a:rPr lang="en-US" sz="1200">
                <a:cs typeface="Times New Roman" pitchFamily="18" charset="0"/>
              </a:rPr>
              <a:t> Best car buying apps  </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495300" y="3050381"/>
            <a:ext cx="8153400" cy="268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67544" y="260650"/>
            <a:ext cx="8229600" cy="1138237"/>
          </a:xfrm>
        </p:spPr>
        <p:txBody>
          <a:bodyPr/>
          <a:lstStyle/>
          <a:p>
            <a:r>
              <a:rPr lang="el-GR" altLang="el-GR" b="1" smtClean="0"/>
              <a:t>                                           </a:t>
            </a:r>
            <a:endParaRPr lang="el-GR" altLang="el-GR" sz="2200" smtClean="0"/>
          </a:p>
        </p:txBody>
      </p:sp>
      <p:sp>
        <p:nvSpPr>
          <p:cNvPr id="9219" name="2 - Θέση περιεχομένου"/>
          <p:cNvSpPr>
            <a:spLocks noGrp="1"/>
          </p:cNvSpPr>
          <p:nvPr>
            <p:ph idx="1"/>
          </p:nvPr>
        </p:nvSpPr>
        <p:spPr>
          <a:xfrm>
            <a:off x="179512" y="1125539"/>
            <a:ext cx="8229600" cy="5000626"/>
          </a:xfrm>
        </p:spPr>
        <p:txBody>
          <a:bodyPr/>
          <a:lstStyle/>
          <a:p>
            <a:pPr>
              <a:buFont typeface="Arial" charset="0"/>
              <a:buNone/>
            </a:pPr>
            <a:r>
              <a:rPr lang="en-US" altLang="el-GR" sz="2000" b="1" dirty="0" smtClean="0">
                <a:latin typeface="Arial Black" pitchFamily="34" charset="0"/>
              </a:rPr>
              <a:t>    </a:t>
            </a:r>
            <a:endParaRPr lang="el-GR" altLang="el-GR" sz="2000" b="1" dirty="0" smtClean="0">
              <a:solidFill>
                <a:srgbClr val="0000FF"/>
              </a:solidFill>
              <a:latin typeface="Arial Black" pitchFamily="34" charset="0"/>
            </a:endParaRPr>
          </a:p>
          <a:p>
            <a:pPr>
              <a:buFont typeface="Arial" charset="0"/>
              <a:buNone/>
            </a:pPr>
            <a:r>
              <a:rPr lang="el-GR" altLang="el-GR" sz="2000" b="1" dirty="0" smtClean="0">
                <a:solidFill>
                  <a:srgbClr val="0000FF"/>
                </a:solidFill>
                <a:latin typeface="Arial Black" pitchFamily="34" charset="0"/>
              </a:rPr>
              <a:t>    </a:t>
            </a:r>
            <a:r>
              <a:rPr lang="en-US" altLang="el-GR" sz="2000" b="1" dirty="0" smtClean="0">
                <a:solidFill>
                  <a:srgbClr val="0000FF"/>
                </a:solidFill>
                <a:latin typeface="Arial Black" pitchFamily="34" charset="0"/>
              </a:rPr>
              <a:t>Marketing </a:t>
            </a:r>
            <a:r>
              <a:rPr lang="el-GR" altLang="el-GR" sz="2000" b="1" dirty="0" smtClean="0">
                <a:solidFill>
                  <a:srgbClr val="0000FF"/>
                </a:solidFill>
                <a:latin typeface="Arial Black" pitchFamily="34" charset="0"/>
              </a:rPr>
              <a:t>και </a:t>
            </a:r>
            <a:r>
              <a:rPr lang="en-US" altLang="el-GR" sz="2000" b="1" dirty="0" smtClean="0">
                <a:solidFill>
                  <a:srgbClr val="0000FF"/>
                </a:solidFill>
                <a:latin typeface="Arial Black" pitchFamily="34" charset="0"/>
              </a:rPr>
              <a:t>Marketing Mix</a:t>
            </a: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r>
              <a:rPr lang="el-GR" altLang="el-GR" sz="2000" b="1" dirty="0" smtClean="0">
                <a:solidFill>
                  <a:srgbClr val="002060"/>
                </a:solidFill>
                <a:latin typeface="Arial Black" pitchFamily="34" charset="0"/>
              </a:rPr>
              <a:t>    Δεν ήταν τυχαίο πως στα 4 στοιχεία του μείγματος</a:t>
            </a:r>
            <a:r>
              <a:rPr lang="en-US" altLang="el-GR" sz="2000" b="1" dirty="0" smtClean="0">
                <a:solidFill>
                  <a:srgbClr val="002060"/>
                </a:solidFill>
                <a:latin typeface="Arial Black" pitchFamily="34" charset="0"/>
              </a:rPr>
              <a:t> marketing</a:t>
            </a:r>
            <a:r>
              <a:rPr lang="el-GR" altLang="el-GR" sz="2000" b="1" dirty="0" smtClean="0">
                <a:solidFill>
                  <a:srgbClr val="002060"/>
                </a:solidFill>
                <a:latin typeface="Arial Black" pitchFamily="34" charset="0"/>
              </a:rPr>
              <a:t> δεν περιλαμβάνεται ο πελάτης.</a:t>
            </a: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n-US"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2060"/>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r>
              <a:rPr lang="en-US" altLang="el-GR" sz="2000" b="1" dirty="0" smtClean="0">
                <a:solidFill>
                  <a:srgbClr val="0000FF"/>
                </a:solidFill>
                <a:latin typeface="Arial Black" pitchFamily="34" charset="0"/>
              </a:rPr>
              <a:t>  </a:t>
            </a: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l-GR" altLang="el-GR" sz="2000" b="1" dirty="0" smtClean="0">
              <a:solidFill>
                <a:srgbClr val="0000FF"/>
              </a:solidFill>
              <a:latin typeface="Arial Black" pitchFamily="34" charset="0"/>
            </a:endParaRPr>
          </a:p>
          <a:p>
            <a:pPr>
              <a:buFont typeface="Arial" charset="0"/>
              <a:buNone/>
            </a:pPr>
            <a:endParaRPr lang="en-US" altLang="el-GR" sz="2000" b="1" dirty="0" smtClean="0">
              <a:solidFill>
                <a:srgbClr val="0000FF"/>
              </a:solidFill>
              <a:latin typeface="Arial Black" pitchFamily="34" charset="0"/>
            </a:endParaRPr>
          </a:p>
          <a:p>
            <a:pPr>
              <a:buFont typeface="Arial" charset="0"/>
              <a:buNone/>
            </a:pPr>
            <a:endParaRPr lang="el-GR" altLang="el-GR" sz="900" b="1" dirty="0" smtClean="0">
              <a:latin typeface="Arial Black" pitchFamily="34" charset="0"/>
            </a:endParaRPr>
          </a:p>
          <a:p>
            <a:pPr algn="just">
              <a:buFont typeface="Arial" charset="0"/>
              <a:buNone/>
            </a:pPr>
            <a:r>
              <a:rPr lang="el-GR" altLang="el-GR" sz="2000" dirty="0" smtClean="0">
                <a:latin typeface="Arial Black" pitchFamily="34" charset="0"/>
              </a:rPr>
              <a:t> </a:t>
            </a:r>
            <a:r>
              <a:rPr lang="en-US" altLang="el-GR" sz="2000" dirty="0" smtClean="0">
                <a:latin typeface="Arial Black" pitchFamily="34" charset="0"/>
              </a:rPr>
              <a:t>   </a:t>
            </a:r>
            <a:endParaRPr lang="el-GR" altLang="el-GR" sz="1600" dirty="0" smtClean="0">
              <a:latin typeface="Arial Black" pitchFamily="34" charset="0"/>
            </a:endParaRPr>
          </a:p>
          <a:p>
            <a:pPr>
              <a:spcBef>
                <a:spcPct val="0"/>
              </a:spcBef>
              <a:buFont typeface="Arial" charset="0"/>
              <a:buNone/>
            </a:pPr>
            <a:endParaRPr lang="el-GR" altLang="el-GR" sz="2000" dirty="0" smtClean="0">
              <a:latin typeface="Arial Black" pitchFamily="34" charset="0"/>
            </a:endParaRPr>
          </a:p>
          <a:p>
            <a:pPr>
              <a:spcBef>
                <a:spcPct val="0"/>
              </a:spcBef>
              <a:buFont typeface="Arial" charset="0"/>
              <a:buNone/>
            </a:pPr>
            <a:endParaRPr lang="el-GR" altLang="el-GR" sz="20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5ABDDC10-8951-4E3E-8EEF-EFB21BAD29BE}"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112F43DE-02A3-4FFD-9491-8223A7B38823}" type="slidenum">
              <a:rPr lang="el-GR" smtClean="0"/>
              <a:pPr>
                <a:defRPr/>
              </a:pPr>
              <a:t>16</a:t>
            </a:fld>
            <a:endParaRPr lang="el-GR"/>
          </a:p>
        </p:txBody>
      </p:sp>
      <p:pic>
        <p:nvPicPr>
          <p:cNvPr id="92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275" y="333378"/>
            <a:ext cx="1989138" cy="479425"/>
          </a:xfrm>
          <a:prstGeom prst="rect">
            <a:avLst/>
          </a:prstGeom>
          <a:noFill/>
          <a:ln w="9525">
            <a:noFill/>
            <a:miter lim="800000"/>
            <a:headEnd/>
            <a:tailEnd/>
          </a:ln>
        </p:spPr>
      </p:pic>
      <p:cxnSp>
        <p:nvCxnSpPr>
          <p:cNvPr id="8" name="7 - Ευθεία γραμμή σύνδεσης"/>
          <p:cNvCxnSpPr/>
          <p:nvPr/>
        </p:nvCxnSpPr>
        <p:spPr>
          <a:xfrm>
            <a:off x="395292" y="981076"/>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1 - Τίτλος"/>
          <p:cNvSpPr txBox="1">
            <a:spLocks/>
          </p:cNvSpPr>
          <p:nvPr/>
        </p:nvSpPr>
        <p:spPr bwMode="auto">
          <a:xfrm>
            <a:off x="3347868" y="116632"/>
            <a:ext cx="5324649"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1538288" y="1973932"/>
            <a:ext cx="6065837"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Θέση ημερομηνίας"/>
          <p:cNvSpPr>
            <a:spLocks noGrp="1"/>
          </p:cNvSpPr>
          <p:nvPr>
            <p:ph type="dt" sz="quarter" idx="10"/>
          </p:nvPr>
        </p:nvSpPr>
        <p:spPr/>
        <p:txBody>
          <a:bodyPr/>
          <a:lstStyle/>
          <a:p>
            <a:pPr>
              <a:defRPr/>
            </a:pPr>
            <a:fld id="{3AD8EF48-D121-4CC4-9BF7-B1A37E3F78C7}" type="datetime1">
              <a:rPr lang="el-GR"/>
              <a:pPr>
                <a:defRPr/>
              </a:pPr>
              <a:t>26/11/2015</a:t>
            </a:fld>
            <a:endParaRPr lang="el-GR"/>
          </a:p>
        </p:txBody>
      </p:sp>
      <p:sp>
        <p:nvSpPr>
          <p:cNvPr id="9" name="8 - Θέση αριθμού διαφάνειας"/>
          <p:cNvSpPr>
            <a:spLocks noGrp="1"/>
          </p:cNvSpPr>
          <p:nvPr>
            <p:ph type="sldNum" sz="quarter" idx="12"/>
          </p:nvPr>
        </p:nvSpPr>
        <p:spPr/>
        <p:txBody>
          <a:bodyPr/>
          <a:lstStyle/>
          <a:p>
            <a:pPr>
              <a:defRPr/>
            </a:pPr>
            <a:fld id="{540DE86E-9EFD-4CE9-BA65-D17015496E65}" type="slidenum">
              <a:rPr lang="el-GR"/>
              <a:pPr>
                <a:defRPr/>
              </a:pPr>
              <a:t>17</a:t>
            </a:fld>
            <a:endParaRPr lang="el-GR"/>
          </a:p>
        </p:txBody>
      </p:sp>
      <p:sp>
        <p:nvSpPr>
          <p:cNvPr id="10247" name="10 - Ορθογώνιο"/>
          <p:cNvSpPr>
            <a:spLocks noChangeArrowheads="1"/>
          </p:cNvSpPr>
          <p:nvPr/>
        </p:nvSpPr>
        <p:spPr bwMode="auto">
          <a:xfrm>
            <a:off x="540072" y="1607891"/>
            <a:ext cx="8280400" cy="1646605"/>
          </a:xfrm>
          <a:prstGeom prst="rect">
            <a:avLst/>
          </a:prstGeom>
          <a:noFill/>
          <a:ln w="9525">
            <a:noFill/>
            <a:miter lim="800000"/>
            <a:headEnd/>
            <a:tailEnd/>
          </a:ln>
        </p:spPr>
        <p:txBody>
          <a:bodyPr>
            <a:spAutoFit/>
          </a:bodyPr>
          <a:lstStyle/>
          <a:p>
            <a:pPr>
              <a:spcAft>
                <a:spcPts val="600"/>
              </a:spcAft>
            </a:pPr>
            <a:r>
              <a:rPr lang="el-GR" altLang="el-GR" sz="1600" dirty="0">
                <a:latin typeface="Arial Black" pitchFamily="34" charset="0"/>
              </a:rPr>
              <a:t>Οι δύο βασικές έννοιες με τις οποίες μεγαλώσαμε τις πρόσφατες … δεκαετίες ήταν το </a:t>
            </a:r>
            <a:r>
              <a:rPr lang="en-US" altLang="el-GR" sz="1600" dirty="0" smtClean="0">
                <a:latin typeface="Arial Black" pitchFamily="34" charset="0"/>
              </a:rPr>
              <a:t>Marketing Mix </a:t>
            </a:r>
            <a:r>
              <a:rPr lang="el-GR" altLang="el-GR" sz="1600" dirty="0">
                <a:latin typeface="Arial Black" pitchFamily="34" charset="0"/>
              </a:rPr>
              <a:t>με τα 4Ρ, και το </a:t>
            </a:r>
            <a:r>
              <a:rPr lang="en-US" altLang="el-GR" sz="1600" dirty="0">
                <a:latin typeface="Arial Black" pitchFamily="34" charset="0"/>
              </a:rPr>
              <a:t>Product Life Cycle </a:t>
            </a:r>
            <a:r>
              <a:rPr lang="el-GR" altLang="el-GR" sz="1600" dirty="0">
                <a:latin typeface="Arial Black" pitchFamily="34" charset="0"/>
              </a:rPr>
              <a:t>που όχι μόνο έδινε μια καθαρά προϊοντική  οπτική του </a:t>
            </a:r>
            <a:r>
              <a:rPr lang="en-US" altLang="el-GR" sz="1600" dirty="0">
                <a:latin typeface="Arial Black" pitchFamily="34" charset="0"/>
              </a:rPr>
              <a:t>Marketing</a:t>
            </a:r>
            <a:r>
              <a:rPr lang="el-GR" altLang="el-GR" sz="1600" dirty="0" smtClean="0">
                <a:latin typeface="Arial Black" pitchFamily="34" charset="0"/>
              </a:rPr>
              <a:t>, </a:t>
            </a:r>
            <a:r>
              <a:rPr lang="el-GR" altLang="el-GR" sz="1600" dirty="0">
                <a:latin typeface="Arial Black" pitchFamily="34" charset="0"/>
              </a:rPr>
              <a:t>αλλά και μας καθοδηγούσε για το είδος ενεργειών </a:t>
            </a:r>
            <a:r>
              <a:rPr lang="en-US" altLang="el-GR" sz="1600" dirty="0">
                <a:latin typeface="Arial Black" pitchFamily="34" charset="0"/>
              </a:rPr>
              <a:t>Marketing</a:t>
            </a:r>
            <a:r>
              <a:rPr lang="el-GR" altLang="el-GR" sz="1600" dirty="0" smtClean="0">
                <a:latin typeface="Arial Black" pitchFamily="34" charset="0"/>
              </a:rPr>
              <a:t> </a:t>
            </a:r>
            <a:r>
              <a:rPr lang="el-GR" altLang="el-GR" sz="1600" dirty="0">
                <a:latin typeface="Arial Black" pitchFamily="34" charset="0"/>
              </a:rPr>
              <a:t>που  θα έπρεπε να υλοποιήσουμε σε κάθε στάδιο</a:t>
            </a:r>
            <a:r>
              <a:rPr lang="el-GR" altLang="el-GR" sz="1600" dirty="0" smtClean="0">
                <a:latin typeface="Arial Black" pitchFamily="34" charset="0"/>
              </a:rPr>
              <a:t>.</a:t>
            </a:r>
          </a:p>
          <a:p>
            <a:pPr>
              <a:spcAft>
                <a:spcPts val="600"/>
              </a:spcAft>
            </a:pPr>
            <a:endParaRPr lang="el-GR" altLang="el-GR" sz="1600" dirty="0" smtClean="0">
              <a:latin typeface="Arial Black" pitchFamily="34" charset="0"/>
            </a:endParaRPr>
          </a:p>
        </p:txBody>
      </p:sp>
      <p:sp>
        <p:nvSpPr>
          <p:cNvPr id="10248" name="9 - TextBox"/>
          <p:cNvSpPr txBox="1">
            <a:spLocks noChangeArrowheads="1"/>
          </p:cNvSpPr>
          <p:nvPr/>
        </p:nvSpPr>
        <p:spPr bwMode="auto">
          <a:xfrm>
            <a:off x="467548" y="1052736"/>
            <a:ext cx="7056437" cy="400110"/>
          </a:xfrm>
          <a:prstGeom prst="rect">
            <a:avLst/>
          </a:prstGeom>
          <a:noFill/>
          <a:ln w="9525">
            <a:noFill/>
            <a:miter lim="800000"/>
            <a:headEnd/>
            <a:tailEnd/>
          </a:ln>
        </p:spPr>
        <p:txBody>
          <a:bodyPr>
            <a:spAutoFit/>
          </a:bodyPr>
          <a:lstStyle/>
          <a:p>
            <a:r>
              <a:rPr lang="en-US" altLang="el-GR" sz="2000" b="1" dirty="0" smtClean="0">
                <a:solidFill>
                  <a:srgbClr val="0000FF"/>
                </a:solidFill>
                <a:latin typeface="Arial Black" pitchFamily="34" charset="0"/>
              </a:rPr>
              <a:t> </a:t>
            </a:r>
            <a:r>
              <a:rPr lang="el-GR" altLang="el-GR" sz="2000" b="1" dirty="0" smtClean="0">
                <a:solidFill>
                  <a:srgbClr val="0000FF"/>
                </a:solidFill>
                <a:latin typeface="Arial Black" pitchFamily="34" charset="0"/>
              </a:rPr>
              <a:t>Η </a:t>
            </a:r>
            <a:r>
              <a:rPr lang="el-GR" altLang="el-GR" sz="2000" b="1" dirty="0">
                <a:solidFill>
                  <a:srgbClr val="0000FF"/>
                </a:solidFill>
                <a:latin typeface="Arial Black" pitchFamily="34" charset="0"/>
              </a:rPr>
              <a:t>εξέλιξη του </a:t>
            </a:r>
            <a:r>
              <a:rPr lang="en-US" altLang="el-GR" sz="2000" b="1" dirty="0">
                <a:solidFill>
                  <a:srgbClr val="0000FF"/>
                </a:solidFill>
                <a:latin typeface="Arial Black" pitchFamily="34" charset="0"/>
              </a:rPr>
              <a:t>Marketing</a:t>
            </a:r>
            <a:endParaRPr lang="el-GR" altLang="el-GR" sz="2000" b="1" dirty="0">
              <a:solidFill>
                <a:srgbClr val="0000FF"/>
              </a:solidFill>
              <a:latin typeface="Arial Black" pitchFamily="34" charset="0"/>
            </a:endParaRPr>
          </a:p>
        </p:txBody>
      </p:sp>
      <p:sp>
        <p:nvSpPr>
          <p:cNvPr id="10" name="1 - Τίτλος"/>
          <p:cNvSpPr txBox="1">
            <a:spLocks/>
          </p:cNvSpPr>
          <p:nvPr/>
        </p:nvSpPr>
        <p:spPr bwMode="auto">
          <a:xfrm>
            <a:off x="3347868" y="116632"/>
            <a:ext cx="5324649"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1935163" y="2996952"/>
            <a:ext cx="5273675" cy="3475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Θέση ημερομηνίας"/>
          <p:cNvSpPr>
            <a:spLocks noGrp="1"/>
          </p:cNvSpPr>
          <p:nvPr>
            <p:ph type="dt" sz="quarter" idx="10"/>
          </p:nvPr>
        </p:nvSpPr>
        <p:spPr/>
        <p:txBody>
          <a:bodyPr/>
          <a:lstStyle/>
          <a:p>
            <a:pPr>
              <a:defRPr/>
            </a:pPr>
            <a:r>
              <a:rPr lang="el-GR" dirty="0" smtClean="0"/>
              <a:t>Πηγή: </a:t>
            </a:r>
            <a:r>
              <a:rPr lang="en-US" dirty="0" smtClean="0"/>
              <a:t> </a:t>
            </a:r>
            <a:r>
              <a:rPr lang="en-US" dirty="0" err="1" smtClean="0"/>
              <a:t>OgilvyOne</a:t>
            </a:r>
            <a:endParaRPr lang="el-GR" dirty="0"/>
          </a:p>
        </p:txBody>
      </p:sp>
      <p:sp>
        <p:nvSpPr>
          <p:cNvPr id="9" name="8 - Θέση αριθμού διαφάνειας"/>
          <p:cNvSpPr>
            <a:spLocks noGrp="1"/>
          </p:cNvSpPr>
          <p:nvPr>
            <p:ph type="sldNum" sz="quarter" idx="12"/>
          </p:nvPr>
        </p:nvSpPr>
        <p:spPr/>
        <p:txBody>
          <a:bodyPr/>
          <a:lstStyle/>
          <a:p>
            <a:pPr>
              <a:defRPr/>
            </a:pPr>
            <a:fld id="{540DE86E-9EFD-4CE9-BA65-D17015496E65}" type="slidenum">
              <a:rPr lang="el-GR"/>
              <a:pPr>
                <a:defRPr/>
              </a:pPr>
              <a:t>18</a:t>
            </a:fld>
            <a:endParaRPr lang="el-GR"/>
          </a:p>
        </p:txBody>
      </p:sp>
      <p:sp>
        <p:nvSpPr>
          <p:cNvPr id="10247" name="10 - Ορθογώνιο"/>
          <p:cNvSpPr>
            <a:spLocks noChangeArrowheads="1"/>
          </p:cNvSpPr>
          <p:nvPr/>
        </p:nvSpPr>
        <p:spPr bwMode="auto">
          <a:xfrm>
            <a:off x="540072" y="1607892"/>
            <a:ext cx="8280400" cy="2139047"/>
          </a:xfrm>
          <a:prstGeom prst="rect">
            <a:avLst/>
          </a:prstGeom>
          <a:noFill/>
          <a:ln w="9525">
            <a:noFill/>
            <a:miter lim="800000"/>
            <a:headEnd/>
            <a:tailEnd/>
          </a:ln>
        </p:spPr>
        <p:txBody>
          <a:bodyPr>
            <a:spAutoFit/>
          </a:bodyPr>
          <a:lstStyle/>
          <a:p>
            <a:pPr>
              <a:spcAft>
                <a:spcPts val="600"/>
              </a:spcAft>
            </a:pPr>
            <a:r>
              <a:rPr lang="el-GR" altLang="el-GR" sz="1600" dirty="0" smtClean="0">
                <a:latin typeface="Arial Black" pitchFamily="34" charset="0"/>
              </a:rPr>
              <a:t>Με </a:t>
            </a:r>
            <a:r>
              <a:rPr lang="el-GR" altLang="el-GR" sz="1600" dirty="0">
                <a:latin typeface="Arial Black" pitchFamily="34" charset="0"/>
              </a:rPr>
              <a:t>την εξέλιξη των </a:t>
            </a:r>
            <a:r>
              <a:rPr lang="el-GR" altLang="el-GR" sz="1600" dirty="0" smtClean="0">
                <a:latin typeface="Arial Black" pitchFamily="34" charset="0"/>
              </a:rPr>
              <a:t>υπολογιστών</a:t>
            </a:r>
            <a:r>
              <a:rPr lang="en-US" altLang="el-GR" sz="1600" dirty="0" smtClean="0">
                <a:latin typeface="Arial Black" pitchFamily="34" charset="0"/>
              </a:rPr>
              <a:t>,</a:t>
            </a:r>
            <a:r>
              <a:rPr lang="el-GR" altLang="el-GR" sz="1600" dirty="0" smtClean="0">
                <a:latin typeface="Arial Black" pitchFamily="34" charset="0"/>
              </a:rPr>
              <a:t> </a:t>
            </a:r>
            <a:r>
              <a:rPr lang="el-GR" altLang="el-GR" sz="1600" dirty="0">
                <a:latin typeface="Arial Black" pitchFamily="34" charset="0"/>
              </a:rPr>
              <a:t>το </a:t>
            </a:r>
            <a:r>
              <a:rPr lang="en-US" altLang="el-GR" sz="1600" dirty="0">
                <a:latin typeface="Arial Black" pitchFamily="34" charset="0"/>
              </a:rPr>
              <a:t>Database Marketing</a:t>
            </a:r>
            <a:r>
              <a:rPr lang="el-GR" altLang="el-GR" sz="1600" dirty="0">
                <a:latin typeface="Arial Black" pitchFamily="34" charset="0"/>
              </a:rPr>
              <a:t>, και το </a:t>
            </a:r>
            <a:r>
              <a:rPr lang="en-US" altLang="el-GR" sz="1600" dirty="0">
                <a:latin typeface="Arial Black" pitchFamily="34" charset="0"/>
              </a:rPr>
              <a:t>CRM</a:t>
            </a:r>
            <a:r>
              <a:rPr lang="el-GR" altLang="el-GR" sz="1600" dirty="0">
                <a:latin typeface="Arial Black" pitchFamily="34" charset="0"/>
              </a:rPr>
              <a:t> (</a:t>
            </a:r>
            <a:r>
              <a:rPr lang="en-US" altLang="el-GR" sz="1600" dirty="0">
                <a:latin typeface="Arial Black" pitchFamily="34" charset="0"/>
              </a:rPr>
              <a:t>Customer Relationship Marketing</a:t>
            </a:r>
            <a:r>
              <a:rPr lang="el-GR" altLang="el-GR" sz="1600" dirty="0" smtClean="0">
                <a:latin typeface="Arial Black" pitchFamily="34" charset="0"/>
              </a:rPr>
              <a:t>), </a:t>
            </a:r>
            <a:r>
              <a:rPr lang="el-GR" altLang="el-GR" sz="1600" dirty="0">
                <a:latin typeface="Arial Black" pitchFamily="34" charset="0"/>
              </a:rPr>
              <a:t>το </a:t>
            </a:r>
            <a:r>
              <a:rPr lang="en-US" altLang="el-GR" sz="1600" dirty="0">
                <a:latin typeface="Arial Black" pitchFamily="34" charset="0"/>
              </a:rPr>
              <a:t>Customer Life Cycle </a:t>
            </a:r>
            <a:r>
              <a:rPr lang="el-GR" altLang="el-GR" sz="1600" dirty="0" smtClean="0">
                <a:latin typeface="Arial Black" pitchFamily="34" charset="0"/>
              </a:rPr>
              <a:t>«υποκατέστησε» </a:t>
            </a:r>
            <a:r>
              <a:rPr lang="el-GR" altLang="el-GR" sz="1600" dirty="0">
                <a:latin typeface="Arial Black" pitchFamily="34" charset="0"/>
              </a:rPr>
              <a:t>το </a:t>
            </a:r>
            <a:r>
              <a:rPr lang="en-US" altLang="el-GR" sz="1600" dirty="0">
                <a:latin typeface="Arial Black" pitchFamily="34" charset="0"/>
              </a:rPr>
              <a:t>Product Life Cycle</a:t>
            </a:r>
            <a:r>
              <a:rPr lang="el-GR" altLang="el-GR" sz="1600" dirty="0">
                <a:latin typeface="Arial Black" pitchFamily="34" charset="0"/>
              </a:rPr>
              <a:t>, ενώ με την διείσδυση των προσωπικών υπολογιστών και του </a:t>
            </a:r>
            <a:r>
              <a:rPr lang="en-US" altLang="el-GR" sz="1600" dirty="0" smtClean="0">
                <a:latin typeface="Arial Black" pitchFamily="34" charset="0"/>
              </a:rPr>
              <a:t>Internet</a:t>
            </a:r>
            <a:r>
              <a:rPr lang="el-GR" altLang="el-GR" sz="1600" dirty="0" smtClean="0">
                <a:latin typeface="Arial Black" pitchFamily="34" charset="0"/>
              </a:rPr>
              <a:t>, </a:t>
            </a:r>
            <a:r>
              <a:rPr lang="el-GR" altLang="el-GR" sz="1600" dirty="0">
                <a:latin typeface="Arial Black" pitchFamily="34" charset="0"/>
              </a:rPr>
              <a:t>εδραιώθηκε στα τέλη της δεκαετίας του ‘90, η εξειδίκευση του </a:t>
            </a:r>
            <a:r>
              <a:rPr lang="en-US" altLang="el-GR" sz="1600" dirty="0">
                <a:latin typeface="Arial Black" pitchFamily="34" charset="0"/>
              </a:rPr>
              <a:t>Interactive Marketing</a:t>
            </a:r>
            <a:r>
              <a:rPr lang="el-GR" altLang="el-GR" sz="1600" dirty="0">
                <a:latin typeface="Arial Black" pitchFamily="34" charset="0"/>
              </a:rPr>
              <a:t>. Η συνέχεια είναι γνωστή με την έκρηξη  του </a:t>
            </a:r>
            <a:r>
              <a:rPr lang="en-US" altLang="el-GR" sz="1600" dirty="0">
                <a:latin typeface="Arial Black" pitchFamily="34" charset="0"/>
              </a:rPr>
              <a:t>Web</a:t>
            </a:r>
            <a:r>
              <a:rPr lang="el-GR" altLang="el-GR" sz="1600" dirty="0">
                <a:latin typeface="Arial Black" pitchFamily="34" charset="0"/>
              </a:rPr>
              <a:t> </a:t>
            </a:r>
            <a:r>
              <a:rPr lang="en-US" altLang="el-GR" sz="1600" dirty="0">
                <a:latin typeface="Arial Black" pitchFamily="34" charset="0"/>
              </a:rPr>
              <a:t>Marketing, </a:t>
            </a:r>
            <a:r>
              <a:rPr lang="el-GR" altLang="el-GR" sz="1600" dirty="0">
                <a:latin typeface="Arial Black" pitchFamily="34" charset="0"/>
              </a:rPr>
              <a:t>των </a:t>
            </a:r>
            <a:r>
              <a:rPr lang="en-US" altLang="el-GR" sz="1600" dirty="0">
                <a:latin typeface="Arial Black" pitchFamily="34" charset="0"/>
              </a:rPr>
              <a:t>Social </a:t>
            </a:r>
            <a:r>
              <a:rPr lang="en-US" altLang="el-GR" sz="1600" dirty="0" smtClean="0">
                <a:latin typeface="Arial Black" pitchFamily="34" charset="0"/>
              </a:rPr>
              <a:t>Media</a:t>
            </a:r>
            <a:r>
              <a:rPr lang="en-US" altLang="el-GR" sz="1600" dirty="0">
                <a:latin typeface="Arial Black" pitchFamily="34" charset="0"/>
              </a:rPr>
              <a:t>,</a:t>
            </a:r>
            <a:r>
              <a:rPr lang="el-GR" altLang="el-GR" sz="1600" dirty="0">
                <a:latin typeface="Arial Black" pitchFamily="34" charset="0"/>
              </a:rPr>
              <a:t> του</a:t>
            </a:r>
            <a:r>
              <a:rPr lang="en-US" altLang="el-GR" sz="1600" dirty="0">
                <a:latin typeface="Arial Black" pitchFamily="34" charset="0"/>
              </a:rPr>
              <a:t> Mobile Marketing</a:t>
            </a:r>
            <a:r>
              <a:rPr lang="el-GR" altLang="el-GR" sz="1600" dirty="0">
                <a:latin typeface="Arial Black" pitchFamily="34" charset="0"/>
              </a:rPr>
              <a:t> κλπ</a:t>
            </a:r>
            <a:r>
              <a:rPr lang="el-GR" altLang="el-GR" sz="1600" dirty="0" smtClean="0">
                <a:latin typeface="Arial Black" pitchFamily="34" charset="0"/>
              </a:rPr>
              <a:t>.</a:t>
            </a:r>
          </a:p>
          <a:p>
            <a:pPr>
              <a:spcAft>
                <a:spcPts val="600"/>
              </a:spcAft>
            </a:pPr>
            <a:r>
              <a:rPr lang="en-US" altLang="el-GR" sz="1600" dirty="0" smtClean="0">
                <a:latin typeface="Arial Black" pitchFamily="34" charset="0"/>
              </a:rPr>
              <a:t> </a:t>
            </a:r>
            <a:r>
              <a:rPr lang="el-GR" altLang="el-GR" sz="1600" dirty="0" smtClean="0">
                <a:latin typeface="Arial Black" pitchFamily="34" charset="0"/>
              </a:rPr>
              <a:t> </a:t>
            </a:r>
            <a:endParaRPr lang="el-GR" altLang="el-GR" sz="1600" dirty="0">
              <a:latin typeface="Arial Black" pitchFamily="34" charset="0"/>
            </a:endParaRPr>
          </a:p>
        </p:txBody>
      </p:sp>
      <p:sp>
        <p:nvSpPr>
          <p:cNvPr id="10248" name="9 - TextBox"/>
          <p:cNvSpPr txBox="1">
            <a:spLocks noChangeArrowheads="1"/>
          </p:cNvSpPr>
          <p:nvPr/>
        </p:nvSpPr>
        <p:spPr bwMode="auto">
          <a:xfrm>
            <a:off x="467548" y="1052736"/>
            <a:ext cx="7056437" cy="400110"/>
          </a:xfrm>
          <a:prstGeom prst="rect">
            <a:avLst/>
          </a:prstGeom>
          <a:noFill/>
          <a:ln w="9525">
            <a:noFill/>
            <a:miter lim="800000"/>
            <a:headEnd/>
            <a:tailEnd/>
          </a:ln>
        </p:spPr>
        <p:txBody>
          <a:bodyPr>
            <a:spAutoFit/>
          </a:bodyPr>
          <a:lstStyle/>
          <a:p>
            <a:r>
              <a:rPr lang="en-US" altLang="el-GR" sz="2000" b="1" dirty="0" smtClean="0">
                <a:solidFill>
                  <a:srgbClr val="0000FF"/>
                </a:solidFill>
                <a:latin typeface="Arial Black" pitchFamily="34" charset="0"/>
              </a:rPr>
              <a:t> </a:t>
            </a:r>
            <a:r>
              <a:rPr lang="el-GR" altLang="el-GR" sz="2000" b="1" dirty="0" smtClean="0">
                <a:solidFill>
                  <a:srgbClr val="0000FF"/>
                </a:solidFill>
                <a:latin typeface="Arial Black" pitchFamily="34" charset="0"/>
              </a:rPr>
              <a:t>Από το </a:t>
            </a:r>
            <a:r>
              <a:rPr lang="en-US" altLang="el-GR" sz="2000" b="1" dirty="0" smtClean="0">
                <a:solidFill>
                  <a:srgbClr val="0000FF"/>
                </a:solidFill>
                <a:latin typeface="Arial Black" pitchFamily="34" charset="0"/>
              </a:rPr>
              <a:t>Product </a:t>
            </a:r>
            <a:r>
              <a:rPr lang="el-GR" altLang="el-GR" sz="2000" b="1" dirty="0" smtClean="0">
                <a:solidFill>
                  <a:srgbClr val="0000FF"/>
                </a:solidFill>
                <a:latin typeface="Arial Black" pitchFamily="34" charset="0"/>
              </a:rPr>
              <a:t>στο</a:t>
            </a:r>
            <a:r>
              <a:rPr lang="en-US" altLang="el-GR" sz="2000" b="1" dirty="0" smtClean="0">
                <a:solidFill>
                  <a:srgbClr val="0000FF"/>
                </a:solidFill>
                <a:latin typeface="Arial Black" pitchFamily="34" charset="0"/>
              </a:rPr>
              <a:t> Customer Life Cycle</a:t>
            </a:r>
            <a:endParaRPr lang="el-GR" altLang="el-GR" sz="2000" b="1" dirty="0">
              <a:solidFill>
                <a:srgbClr val="0000FF"/>
              </a:solidFill>
              <a:latin typeface="Arial Black" pitchFamily="34" charset="0"/>
            </a:endParaRPr>
          </a:p>
        </p:txBody>
      </p:sp>
      <p:sp>
        <p:nvSpPr>
          <p:cNvPr id="10" name="1 - Τίτλος"/>
          <p:cNvSpPr txBox="1">
            <a:spLocks/>
          </p:cNvSpPr>
          <p:nvPr/>
        </p:nvSpPr>
        <p:spPr bwMode="auto">
          <a:xfrm>
            <a:off x="3347868" y="116632"/>
            <a:ext cx="5324649"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pic>
        <p:nvPicPr>
          <p:cNvPr id="8194" name="Picture 2"/>
          <p:cNvPicPr>
            <a:picLocks noChangeAspect="1" noChangeArrowheads="1"/>
          </p:cNvPicPr>
          <p:nvPr/>
        </p:nvPicPr>
        <p:blipFill>
          <a:blip r:embed="rId4" cstate="print"/>
          <a:srcRect/>
          <a:stretch>
            <a:fillRect/>
          </a:stretch>
        </p:blipFill>
        <p:spPr bwMode="auto">
          <a:xfrm>
            <a:off x="2370138" y="3421211"/>
            <a:ext cx="4403725" cy="303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quarter" idx="10"/>
          </p:nvPr>
        </p:nvSpPr>
        <p:spPr>
          <a:xfrm>
            <a:off x="395288" y="4869161"/>
            <a:ext cx="8640762" cy="1584028"/>
          </a:xfrm>
        </p:spPr>
        <p:txBody>
          <a:bodyPr/>
          <a:lstStyle/>
          <a:p>
            <a:pPr>
              <a:defRPr/>
            </a:pPr>
            <a:r>
              <a:rPr lang="el-GR" sz="1050" dirty="0" smtClean="0">
                <a:solidFill>
                  <a:schemeClr val="tx1"/>
                </a:solidFill>
                <a:latin typeface="Arial Black" pitchFamily="34" charset="0"/>
              </a:rPr>
              <a:t>Πηγή:</a:t>
            </a:r>
            <a:r>
              <a:rPr lang="en-US" sz="1050" dirty="0" smtClean="0">
                <a:solidFill>
                  <a:schemeClr val="tx1"/>
                </a:solidFill>
                <a:latin typeface="Arial Black" pitchFamily="34" charset="0"/>
              </a:rPr>
              <a:t> </a:t>
            </a:r>
            <a:r>
              <a:rPr lang="en-US" sz="1050" dirty="0" err="1" smtClean="0">
                <a:solidFill>
                  <a:schemeClr val="tx1"/>
                </a:solidFill>
                <a:latin typeface="Arial Black" pitchFamily="34" charset="0"/>
              </a:rPr>
              <a:t>OgilvyOne</a:t>
            </a:r>
            <a:endParaRPr lang="en-US" sz="1050" dirty="0" smtClean="0">
              <a:solidFill>
                <a:schemeClr val="tx1"/>
              </a:solidFill>
              <a:latin typeface="Arial Black" pitchFamily="34" charset="0"/>
            </a:endParaRPr>
          </a:p>
          <a:p>
            <a:pPr>
              <a:defRPr/>
            </a:pPr>
            <a:endParaRPr lang="en-US" sz="1050" dirty="0" smtClean="0">
              <a:solidFill>
                <a:schemeClr val="tx1"/>
              </a:solidFill>
              <a:latin typeface="Arial Black" pitchFamily="34" charset="0"/>
            </a:endParaRPr>
          </a:p>
          <a:p>
            <a:pPr>
              <a:defRPr/>
            </a:pPr>
            <a:r>
              <a:rPr lang="el-GR" sz="1600" dirty="0" smtClean="0">
                <a:solidFill>
                  <a:srgbClr val="002060"/>
                </a:solidFill>
                <a:latin typeface="Arial Black" pitchFamily="34" charset="0"/>
              </a:rPr>
              <a:t>Με άλλα λόγια, από το </a:t>
            </a:r>
            <a:r>
              <a:rPr lang="el-GR" sz="1600" dirty="0" err="1" smtClean="0">
                <a:solidFill>
                  <a:srgbClr val="002060"/>
                </a:solidFill>
                <a:latin typeface="Arial Black" pitchFamily="34" charset="0"/>
              </a:rPr>
              <a:t>προϊ</a:t>
            </a:r>
            <a:r>
              <a:rPr lang="en-US" sz="1600" dirty="0" smtClean="0">
                <a:solidFill>
                  <a:srgbClr val="002060"/>
                </a:solidFill>
                <a:latin typeface="Arial Black" pitchFamily="34" charset="0"/>
              </a:rPr>
              <a:t>o</a:t>
            </a:r>
            <a:r>
              <a:rPr lang="el-GR" sz="1600" dirty="0" err="1" smtClean="0">
                <a:solidFill>
                  <a:srgbClr val="002060"/>
                </a:solidFill>
                <a:latin typeface="Arial Black" pitchFamily="34" charset="0"/>
              </a:rPr>
              <a:t>ντικό</a:t>
            </a:r>
            <a:r>
              <a:rPr lang="el-GR" sz="1600" dirty="0" smtClean="0">
                <a:solidFill>
                  <a:srgbClr val="002060"/>
                </a:solidFill>
                <a:latin typeface="Arial Black" pitchFamily="34" charset="0"/>
              </a:rPr>
              <a:t> </a:t>
            </a:r>
            <a:r>
              <a:rPr lang="en-US" sz="1600" dirty="0" smtClean="0">
                <a:solidFill>
                  <a:srgbClr val="002060"/>
                </a:solidFill>
                <a:latin typeface="Arial Black" pitchFamily="34" charset="0"/>
              </a:rPr>
              <a:t>AID</a:t>
            </a:r>
            <a:r>
              <a:rPr lang="el-GR" sz="1600" dirty="0" smtClean="0">
                <a:solidFill>
                  <a:srgbClr val="002060"/>
                </a:solidFill>
                <a:latin typeface="Arial Black" pitchFamily="34" charset="0"/>
              </a:rPr>
              <a:t>Α (Γνωριμία, Ενδιαφέρον, Επιθυμία, Αγορά του </a:t>
            </a:r>
            <a:r>
              <a:rPr lang="el-GR" sz="1600" dirty="0" err="1" smtClean="0">
                <a:solidFill>
                  <a:srgbClr val="002060"/>
                </a:solidFill>
                <a:latin typeface="Arial Black" pitchFamily="34" charset="0"/>
              </a:rPr>
              <a:t>προιόντος</a:t>
            </a:r>
            <a:r>
              <a:rPr lang="el-GR" sz="1600" dirty="0" smtClean="0">
                <a:solidFill>
                  <a:srgbClr val="002060"/>
                </a:solidFill>
                <a:latin typeface="Arial Black" pitchFamily="34" charset="0"/>
              </a:rPr>
              <a:t>)</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και</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τα 4Ρ</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του Μίγματος </a:t>
            </a:r>
            <a:r>
              <a:rPr lang="en-US" sz="1600" dirty="0" smtClean="0">
                <a:solidFill>
                  <a:srgbClr val="002060"/>
                </a:solidFill>
                <a:latin typeface="Arial Black" pitchFamily="34" charset="0"/>
              </a:rPr>
              <a:t>Marketing </a:t>
            </a:r>
            <a:r>
              <a:rPr lang="el-GR" sz="1600" dirty="0" smtClean="0">
                <a:solidFill>
                  <a:srgbClr val="002060"/>
                </a:solidFill>
                <a:latin typeface="Arial Black" pitchFamily="34" charset="0"/>
              </a:rPr>
              <a:t>(1961,</a:t>
            </a:r>
            <a:r>
              <a:rPr lang="en-US" sz="1600" dirty="0" smtClean="0">
                <a:solidFill>
                  <a:srgbClr val="002060"/>
                </a:solidFill>
                <a:latin typeface="Arial Black" pitchFamily="34" charset="0"/>
              </a:rPr>
              <a:t> McCarthy),</a:t>
            </a:r>
            <a:r>
              <a:rPr lang="el-GR" sz="1600" dirty="0" smtClean="0">
                <a:solidFill>
                  <a:srgbClr val="002060"/>
                </a:solidFill>
                <a:latin typeface="Arial Black" pitchFamily="34" charset="0"/>
              </a:rPr>
              <a:t>  φθάσαμε στην πελατοκεντρική προσέγγιση</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με βάση τον κύκλο ζωής του πελάτη </a:t>
            </a:r>
            <a:r>
              <a:rPr lang="en-US" sz="1600" dirty="0" smtClean="0">
                <a:solidFill>
                  <a:srgbClr val="002060"/>
                </a:solidFill>
                <a:latin typeface="Arial Black" pitchFamily="34" charset="0"/>
              </a:rPr>
              <a:t>(Customer Life Cycle) </a:t>
            </a:r>
            <a:r>
              <a:rPr lang="el-GR" sz="1600" dirty="0" smtClean="0">
                <a:solidFill>
                  <a:srgbClr val="002060"/>
                </a:solidFill>
                <a:latin typeface="Arial Black" pitchFamily="34" charset="0"/>
              </a:rPr>
              <a:t>και τα </a:t>
            </a:r>
            <a:r>
              <a:rPr lang="en-US" sz="1600" dirty="0" smtClean="0">
                <a:solidFill>
                  <a:srgbClr val="002060"/>
                </a:solidFill>
                <a:latin typeface="Arial Black" pitchFamily="34" charset="0"/>
              </a:rPr>
              <a:t>Customer Journey</a:t>
            </a:r>
            <a:r>
              <a:rPr lang="el-GR" sz="1600" dirty="0" smtClean="0">
                <a:solidFill>
                  <a:srgbClr val="002060"/>
                </a:solidFill>
                <a:latin typeface="Arial Black" pitchFamily="34" charset="0"/>
              </a:rPr>
              <a:t> </a:t>
            </a:r>
            <a:r>
              <a:rPr lang="en-US" sz="1600" dirty="0" smtClean="0">
                <a:solidFill>
                  <a:srgbClr val="002060"/>
                </a:solidFill>
                <a:latin typeface="Arial Black" pitchFamily="34" charset="0"/>
              </a:rPr>
              <a:t>touch points</a:t>
            </a:r>
            <a:r>
              <a:rPr lang="el-GR" sz="1600" dirty="0" smtClean="0">
                <a:solidFill>
                  <a:srgbClr val="002060"/>
                </a:solidFill>
                <a:latin typeface="Arial Black" pitchFamily="34" charset="0"/>
              </a:rPr>
              <a:t> που αφορούσαν μια ολοκληρωμένη αγοραστική εμπειρία του πελάτη</a:t>
            </a:r>
            <a:r>
              <a:rPr lang="en-US" sz="1600" dirty="0" smtClean="0">
                <a:solidFill>
                  <a:srgbClr val="002060"/>
                </a:solidFill>
                <a:latin typeface="Arial Black" pitchFamily="34" charset="0"/>
              </a:rPr>
              <a:t>.</a:t>
            </a:r>
            <a:endParaRPr lang="el-GR" sz="1600" dirty="0">
              <a:solidFill>
                <a:srgbClr val="002060"/>
              </a:solidFill>
              <a:latin typeface="Arial Black" pitchFamily="34" charset="0"/>
            </a:endParaRPr>
          </a:p>
        </p:txBody>
      </p:sp>
      <p:sp>
        <p:nvSpPr>
          <p:cNvPr id="5" name="4 - Θέση αριθμού διαφάνειας"/>
          <p:cNvSpPr>
            <a:spLocks noGrp="1"/>
          </p:cNvSpPr>
          <p:nvPr>
            <p:ph type="sldNum" sz="quarter" idx="12"/>
          </p:nvPr>
        </p:nvSpPr>
        <p:spPr/>
        <p:txBody>
          <a:bodyPr/>
          <a:lstStyle/>
          <a:p>
            <a:pPr>
              <a:defRPr/>
            </a:pPr>
            <a:r>
              <a:rPr lang="en-US" dirty="0" smtClean="0"/>
              <a:t>   </a:t>
            </a:r>
            <a:r>
              <a:rPr lang="el-GR" dirty="0" smtClean="0"/>
              <a:t>  </a:t>
            </a:r>
            <a:fld id="{6BC8B811-DFA6-4052-92BD-04CD927EB0E0}" type="slidenum">
              <a:rPr lang="el-GR" smtClean="0"/>
              <a:pPr>
                <a:defRPr/>
              </a:pPr>
              <a:t>19</a:t>
            </a:fld>
            <a:endParaRPr lang="el-GR" dirty="0"/>
          </a:p>
        </p:txBody>
      </p:sp>
      <p:pic>
        <p:nvPicPr>
          <p:cNvPr id="2048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6"/>
            <a:ext cx="1989137" cy="503238"/>
          </a:xfrm>
          <a:prstGeom prst="rect">
            <a:avLst/>
          </a:prstGeom>
          <a:noFill/>
          <a:ln w="9525">
            <a:noFill/>
            <a:miter lim="800000"/>
            <a:headEnd/>
            <a:tailEnd/>
          </a:ln>
        </p:spPr>
      </p:pic>
      <p:cxnSp>
        <p:nvCxnSpPr>
          <p:cNvPr id="20" name="19 - Ευθεία γραμμή σύνδεσης"/>
          <p:cNvCxnSpPr/>
          <p:nvPr/>
        </p:nvCxnSpPr>
        <p:spPr>
          <a:xfrm>
            <a:off x="468315" y="10525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486" name="1 - Τίτλος"/>
          <p:cNvSpPr txBox="1">
            <a:spLocks/>
          </p:cNvSpPr>
          <p:nvPr/>
        </p:nvSpPr>
        <p:spPr bwMode="auto">
          <a:xfrm>
            <a:off x="3348042" y="260352"/>
            <a:ext cx="5324475" cy="792163"/>
          </a:xfrm>
          <a:prstGeom prst="rect">
            <a:avLst/>
          </a:prstGeom>
          <a:noFill/>
          <a:ln w="9525">
            <a:noFill/>
            <a:miter lim="800000"/>
            <a:headEnd/>
            <a:tailEnd/>
          </a:ln>
        </p:spPr>
        <p:txBody>
          <a:bodyPr anchor="ctr"/>
          <a:lstStyle/>
          <a:p>
            <a:pPr algn="r"/>
            <a:r>
              <a:rPr lang="el-GR" altLang="el-GR" sz="2000" b="1" dirty="0">
                <a:solidFill>
                  <a:srgbClr val="AC0000"/>
                </a:solidFill>
                <a:latin typeface="Arial Black" pitchFamily="34" charset="0"/>
              </a:rPr>
              <a:t>Από τα 4Ρ</a:t>
            </a:r>
            <a:r>
              <a:rPr lang="en-US" altLang="el-GR" sz="2000" b="1" dirty="0">
                <a:solidFill>
                  <a:srgbClr val="AC0000"/>
                </a:solidFill>
                <a:latin typeface="Arial Black" pitchFamily="34" charset="0"/>
              </a:rPr>
              <a:t> </a:t>
            </a:r>
            <a:r>
              <a:rPr lang="el-GR" altLang="el-GR" sz="2000" b="1" dirty="0">
                <a:solidFill>
                  <a:srgbClr val="AC0000"/>
                </a:solidFill>
                <a:latin typeface="Arial Black" pitchFamily="34" charset="0"/>
              </a:rPr>
              <a:t>του </a:t>
            </a:r>
            <a:r>
              <a:rPr lang="en-US" altLang="el-GR" sz="2000" b="1" dirty="0">
                <a:solidFill>
                  <a:srgbClr val="AC0000"/>
                </a:solidFill>
                <a:latin typeface="Arial Black" pitchFamily="34" charset="0"/>
              </a:rPr>
              <a:t>Marketing Mix</a:t>
            </a:r>
            <a:r>
              <a:rPr lang="el-GR" altLang="el-GR" sz="2000" b="1" dirty="0">
                <a:solidFill>
                  <a:srgbClr val="AC0000"/>
                </a:solidFill>
                <a:latin typeface="Arial Black" pitchFamily="34" charset="0"/>
              </a:rPr>
              <a:t> στο </a:t>
            </a:r>
            <a:r>
              <a:rPr lang="en-US" altLang="el-GR" sz="2000" b="1" dirty="0">
                <a:solidFill>
                  <a:srgbClr val="AC0000"/>
                </a:solidFill>
                <a:latin typeface="Arial Black" pitchFamily="34" charset="0"/>
              </a:rPr>
              <a:t>Business Model Canvas</a:t>
            </a:r>
            <a:endParaRPr lang="el-GR" altLang="el-GR" sz="2000" b="1" dirty="0">
              <a:solidFill>
                <a:srgbClr val="AC0000"/>
              </a:solidFill>
              <a:latin typeface="Arial Black" pitchFamily="34" charset="0"/>
            </a:endParaRPr>
          </a:p>
        </p:txBody>
      </p:sp>
      <p:sp>
        <p:nvSpPr>
          <p:cNvPr id="20487" name="8 - Θέση περιεχομένου"/>
          <p:cNvSpPr>
            <a:spLocks noGrp="1"/>
          </p:cNvSpPr>
          <p:nvPr>
            <p:ph idx="1"/>
          </p:nvPr>
        </p:nvSpPr>
        <p:spPr>
          <a:xfrm>
            <a:off x="457200" y="1628777"/>
            <a:ext cx="8229600" cy="3529013"/>
          </a:xfrm>
        </p:spPr>
        <p:txBody>
          <a:bodyPr/>
          <a:lstStyle/>
          <a:p>
            <a:pPr algn="ctr">
              <a:buFont typeface="Arial" charset="0"/>
              <a:buNone/>
            </a:pPr>
            <a:r>
              <a:rPr lang="el-GR" smtClean="0">
                <a:latin typeface="Times New Roman" pitchFamily="18" charset="0"/>
                <a:cs typeface="Times New Roman" pitchFamily="18" charset="0"/>
              </a:rPr>
              <a:t>  8</a:t>
            </a:r>
          </a:p>
        </p:txBody>
      </p:sp>
      <p:pic>
        <p:nvPicPr>
          <p:cNvPr id="9218" name="Picture 2"/>
          <p:cNvPicPr>
            <a:picLocks noChangeAspect="1" noChangeArrowheads="1"/>
          </p:cNvPicPr>
          <p:nvPr/>
        </p:nvPicPr>
        <p:blipFill>
          <a:blip r:embed="rId3" cstate="print"/>
          <a:srcRect/>
          <a:stretch>
            <a:fillRect/>
          </a:stretch>
        </p:blipFill>
        <p:spPr bwMode="auto">
          <a:xfrm>
            <a:off x="247650" y="1052736"/>
            <a:ext cx="8648700" cy="3832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5536" y="1196754"/>
            <a:ext cx="8352928" cy="4530725"/>
          </a:xfrm>
        </p:spPr>
        <p:txBody>
          <a:bodyPr/>
          <a:lstStyle/>
          <a:p>
            <a:pPr eaLnBrk="1" hangingPunct="1">
              <a:lnSpc>
                <a:spcPct val="90000"/>
              </a:lnSpc>
              <a:buClr>
                <a:srgbClr val="C00000"/>
              </a:buClr>
              <a:buNone/>
            </a:pPr>
            <a:r>
              <a:rPr lang="en-US" sz="2800" dirty="0" smtClean="0">
                <a:solidFill>
                  <a:srgbClr val="0000FF"/>
                </a:solidFill>
                <a:latin typeface="Arial Black" pitchFamily="34" charset="0"/>
              </a:rPr>
              <a:t>   </a:t>
            </a:r>
            <a:r>
              <a:rPr lang="el-GR" sz="2800" dirty="0" smtClean="0">
                <a:solidFill>
                  <a:srgbClr val="0000FF"/>
                </a:solidFill>
                <a:latin typeface="Arial Black" pitchFamily="34" charset="0"/>
              </a:rPr>
              <a:t>Εισηγητές </a:t>
            </a:r>
          </a:p>
          <a:p>
            <a:pPr eaLnBrk="1" hangingPunct="1">
              <a:lnSpc>
                <a:spcPct val="90000"/>
              </a:lnSpc>
              <a:buFont typeface="Wingdings" pitchFamily="2" charset="2"/>
              <a:buNone/>
            </a:pPr>
            <a:r>
              <a:rPr lang="el-GR" sz="1000" dirty="0" smtClean="0">
                <a:latin typeface="Arial Black" pitchFamily="34" charset="0"/>
              </a:rPr>
              <a:t>   </a:t>
            </a:r>
          </a:p>
          <a:p>
            <a:pPr eaLnBrk="1" hangingPunct="1">
              <a:lnSpc>
                <a:spcPct val="90000"/>
              </a:lnSpc>
              <a:buFont typeface="Wingdings" pitchFamily="2" charset="2"/>
              <a:buNone/>
            </a:pPr>
            <a:r>
              <a:rPr lang="el-GR" sz="1800" dirty="0" smtClean="0">
                <a:latin typeface="Arial Black" pitchFamily="34" charset="0"/>
              </a:rPr>
              <a:t>    </a:t>
            </a:r>
            <a:r>
              <a:rPr lang="el-GR" sz="2400" dirty="0" smtClean="0">
                <a:latin typeface="Arial Black" pitchFamily="34" charset="0"/>
              </a:rPr>
              <a:t>Δημήτρης </a:t>
            </a:r>
            <a:r>
              <a:rPr lang="el-GR" sz="2400" dirty="0" err="1" smtClean="0">
                <a:latin typeface="Arial Black" pitchFamily="34" charset="0"/>
              </a:rPr>
              <a:t>Παξιμάδης</a:t>
            </a:r>
            <a:endParaRPr lang="el-GR" sz="2400" dirty="0" smtClean="0">
              <a:latin typeface="Arial Black" pitchFamily="34" charset="0"/>
            </a:endParaRPr>
          </a:p>
          <a:p>
            <a:pPr eaLnBrk="1" hangingPunct="1">
              <a:lnSpc>
                <a:spcPct val="90000"/>
              </a:lnSpc>
              <a:buFont typeface="Wingdings" pitchFamily="2" charset="2"/>
              <a:buNone/>
            </a:pPr>
            <a:r>
              <a:rPr lang="el-GR" sz="2400" dirty="0" smtClean="0">
                <a:latin typeface="Arial Black" pitchFamily="34" charset="0"/>
              </a:rPr>
              <a:t>   </a:t>
            </a:r>
            <a:r>
              <a:rPr lang="el-GR" sz="1800" dirty="0" smtClean="0">
                <a:latin typeface="Arial Black" pitchFamily="34" charset="0"/>
              </a:rPr>
              <a:t>π. Πρόεδρος και Διευθύνων Σύμβουλος,</a:t>
            </a:r>
            <a:r>
              <a:rPr lang="en-US" sz="1800" dirty="0" smtClean="0">
                <a:latin typeface="Arial Black" pitchFamily="34" charset="0"/>
              </a:rPr>
              <a:t> </a:t>
            </a:r>
            <a:r>
              <a:rPr lang="en-US" sz="1800" dirty="0" err="1" smtClean="0">
                <a:latin typeface="Arial Black" pitchFamily="34" charset="0"/>
              </a:rPr>
              <a:t>OgilvyOne</a:t>
            </a:r>
            <a:r>
              <a:rPr lang="en-US" sz="1800" dirty="0" smtClean="0">
                <a:latin typeface="Arial Black" pitchFamily="34" charset="0"/>
              </a:rPr>
              <a:t>, Athens</a:t>
            </a:r>
            <a:r>
              <a:rPr lang="el-GR" sz="1800" dirty="0" smtClean="0">
                <a:latin typeface="Arial Black" pitchFamily="34" charset="0"/>
              </a:rPr>
              <a:t> </a:t>
            </a:r>
          </a:p>
          <a:p>
            <a:pPr eaLnBrk="1" hangingPunct="1">
              <a:lnSpc>
                <a:spcPct val="90000"/>
              </a:lnSpc>
              <a:buFont typeface="Wingdings" pitchFamily="2" charset="2"/>
              <a:buNone/>
            </a:pPr>
            <a:r>
              <a:rPr lang="en-US" sz="1800" b="1" dirty="0" smtClean="0">
                <a:latin typeface="Arial Black" pitchFamily="34" charset="0"/>
              </a:rPr>
              <a:t>    </a:t>
            </a:r>
            <a:r>
              <a:rPr lang="el-GR" sz="1800" b="1" dirty="0" smtClean="0">
                <a:latin typeface="Arial Black" pitchFamily="34" charset="0"/>
              </a:rPr>
              <a:t>π. Γενικός Διευθυντής </a:t>
            </a:r>
            <a:r>
              <a:rPr lang="en-US" sz="1800" b="1" dirty="0" smtClean="0">
                <a:latin typeface="Arial Black" pitchFamily="34" charset="0"/>
              </a:rPr>
              <a:t>BBDO Advertising, Athens. </a:t>
            </a:r>
          </a:p>
          <a:p>
            <a:pPr eaLnBrk="1" hangingPunct="1">
              <a:lnSpc>
                <a:spcPct val="90000"/>
              </a:lnSpc>
              <a:buFont typeface="Wingdings" pitchFamily="2" charset="2"/>
              <a:buNone/>
            </a:pPr>
            <a:r>
              <a:rPr lang="en-US" sz="1800" b="1" dirty="0" smtClean="0">
                <a:latin typeface="Arial Black" pitchFamily="34" charset="0"/>
              </a:rPr>
              <a:t>    </a:t>
            </a:r>
          </a:p>
          <a:p>
            <a:pPr eaLnBrk="1" hangingPunct="1">
              <a:lnSpc>
                <a:spcPct val="90000"/>
              </a:lnSpc>
              <a:buFont typeface="Wingdings" pitchFamily="2" charset="2"/>
              <a:buNone/>
            </a:pPr>
            <a:r>
              <a:rPr lang="en-US" sz="1800" b="1" dirty="0" smtClean="0">
                <a:latin typeface="Arial Black" pitchFamily="34" charset="0"/>
              </a:rPr>
              <a:t>    </a:t>
            </a:r>
            <a:r>
              <a:rPr lang="el-GR" sz="2400" b="1" dirty="0" smtClean="0">
                <a:latin typeface="Arial Black" pitchFamily="34" charset="0"/>
              </a:rPr>
              <a:t>Παντελής Λάμπρου</a:t>
            </a:r>
            <a:endParaRPr lang="en-US" sz="2400" b="1" dirty="0" smtClean="0">
              <a:latin typeface="Arial Black" pitchFamily="34" charset="0"/>
            </a:endParaRPr>
          </a:p>
          <a:p>
            <a:pPr>
              <a:buNone/>
            </a:pPr>
            <a:r>
              <a:rPr lang="en-US" sz="2400" b="1" dirty="0" smtClean="0">
                <a:latin typeface="Arial Black" pitchFamily="34" charset="0"/>
              </a:rPr>
              <a:t>   </a:t>
            </a:r>
            <a:r>
              <a:rPr lang="el-GR" sz="1800" dirty="0" smtClean="0">
                <a:latin typeface="Arial Black" pitchFamily="34" charset="0"/>
              </a:rPr>
              <a:t>Διευθυντής Στρατηγικής Επικοινωνίας &amp; Ανάλυσης Αγορών </a:t>
            </a:r>
          </a:p>
          <a:p>
            <a:pPr>
              <a:buNone/>
            </a:pPr>
            <a:r>
              <a:rPr lang="en-US" sz="1800" dirty="0" smtClean="0">
                <a:latin typeface="Arial Black" pitchFamily="34" charset="0"/>
              </a:rPr>
              <a:t>    </a:t>
            </a:r>
            <a:r>
              <a:rPr lang="el-GR" sz="1800" dirty="0" smtClean="0">
                <a:latin typeface="Arial Black" pitchFamily="34" charset="0"/>
              </a:rPr>
              <a:t>Όμιλος Χρηματιστηρίου Αθηνών </a:t>
            </a:r>
          </a:p>
          <a:p>
            <a:pPr eaLnBrk="1" hangingPunct="1">
              <a:lnSpc>
                <a:spcPct val="90000"/>
              </a:lnSpc>
              <a:buFont typeface="Wingdings" pitchFamily="2" charset="2"/>
              <a:buNone/>
            </a:pPr>
            <a:endParaRPr lang="el-GR" sz="1800" b="1" dirty="0" smtClean="0">
              <a:latin typeface="Arial Black" pitchFamily="34" charset="0"/>
            </a:endParaRPr>
          </a:p>
          <a:p>
            <a:pPr eaLnBrk="1" hangingPunct="1">
              <a:lnSpc>
                <a:spcPct val="90000"/>
              </a:lnSpc>
              <a:buFont typeface="Wingdings" pitchFamily="2" charset="2"/>
              <a:buNone/>
            </a:pPr>
            <a:endParaRPr lang="el-GR" sz="2400" b="1" dirty="0" smtClean="0">
              <a:latin typeface="Arial Black" pitchFamily="34" charset="0"/>
            </a:endParaRPr>
          </a:p>
          <a:p>
            <a:pPr eaLnBrk="1" hangingPunct="1">
              <a:lnSpc>
                <a:spcPct val="90000"/>
              </a:lnSpc>
              <a:buFont typeface="Wingdings" pitchFamily="2" charset="2"/>
              <a:buNone/>
            </a:pPr>
            <a:r>
              <a:rPr lang="el-GR" sz="2400" b="1" dirty="0" smtClean="0">
                <a:latin typeface="Arial Black" pitchFamily="34" charset="0"/>
              </a:rPr>
              <a:t>   Γιώργος </a:t>
            </a:r>
            <a:r>
              <a:rPr lang="el-GR" sz="2400" b="1" dirty="0" err="1" smtClean="0">
                <a:latin typeface="Arial Black" pitchFamily="34" charset="0"/>
              </a:rPr>
              <a:t>Βλάχος</a:t>
            </a:r>
            <a:r>
              <a:rPr lang="en-US" sz="2400" b="1" dirty="0" smtClean="0">
                <a:latin typeface="Arial Black" pitchFamily="34" charset="0"/>
              </a:rPr>
              <a:t> </a:t>
            </a:r>
            <a:endParaRPr lang="el-GR" sz="2400" b="1" dirty="0" smtClean="0">
              <a:latin typeface="Arial Black" pitchFamily="34" charset="0"/>
            </a:endParaRPr>
          </a:p>
          <a:p>
            <a:pPr eaLnBrk="1" hangingPunct="1">
              <a:lnSpc>
                <a:spcPct val="90000"/>
              </a:lnSpc>
              <a:buFont typeface="Wingdings" pitchFamily="2" charset="2"/>
              <a:buNone/>
            </a:pPr>
            <a:r>
              <a:rPr lang="el-GR" sz="2400" b="1" dirty="0" smtClean="0">
                <a:latin typeface="Arial Black" pitchFamily="34" charset="0"/>
              </a:rPr>
              <a:t>   </a:t>
            </a:r>
            <a:r>
              <a:rPr lang="el-GR" sz="1800" dirty="0" smtClean="0">
                <a:latin typeface="Arial Black" pitchFamily="34" charset="0"/>
              </a:rPr>
              <a:t>π. Διευθύνων Σύμβουλος </a:t>
            </a:r>
            <a:r>
              <a:rPr lang="fr-FR" sz="1800" dirty="0" smtClean="0">
                <a:latin typeface="Arial Black" pitchFamily="34" charset="0"/>
              </a:rPr>
              <a:t>HELLAMAT ABEME (Lafarge Group</a:t>
            </a:r>
            <a:r>
              <a:rPr lang="el-GR" sz="1800" dirty="0" smtClean="0">
                <a:latin typeface="Arial Black" pitchFamily="34" charset="0"/>
              </a:rPr>
              <a:t>)</a:t>
            </a:r>
          </a:p>
          <a:p>
            <a:pPr eaLnBrk="1" hangingPunct="1">
              <a:lnSpc>
                <a:spcPct val="90000"/>
              </a:lnSpc>
              <a:buFont typeface="Wingdings" pitchFamily="2" charset="2"/>
              <a:buNone/>
            </a:pPr>
            <a:r>
              <a:rPr lang="el-GR" sz="1800" dirty="0" smtClean="0">
                <a:latin typeface="Arial Black" pitchFamily="34" charset="0"/>
              </a:rPr>
              <a:t>    π. Γενικός Διευθυντής ΑΓΕΤ ΗΡΑΚΛΗΣ (</a:t>
            </a:r>
            <a:r>
              <a:rPr lang="fr-FR" sz="1800" dirty="0" smtClean="0">
                <a:latin typeface="Arial Black" pitchFamily="34" charset="0"/>
              </a:rPr>
              <a:t>Lafarge Group)</a:t>
            </a:r>
            <a:endParaRPr lang="el-GR" sz="1800" b="1" dirty="0" smtClean="0">
              <a:latin typeface="Arial Black" pitchFamily="34" charset="0"/>
            </a:endParaRPr>
          </a:p>
          <a:p>
            <a:pPr eaLnBrk="1" hangingPunct="1">
              <a:lnSpc>
                <a:spcPct val="90000"/>
              </a:lnSpc>
              <a:buFont typeface="Wingdings" pitchFamily="2" charset="2"/>
              <a:buNone/>
            </a:pPr>
            <a:r>
              <a:rPr lang="el-GR" sz="2400" b="1" dirty="0" smtClean="0">
                <a:latin typeface="Arial Black" pitchFamily="34" charset="0"/>
              </a:rPr>
              <a:t>   </a:t>
            </a:r>
            <a:r>
              <a:rPr lang="en-US" sz="1800" b="1" dirty="0" smtClean="0">
                <a:latin typeface="Arial Black" pitchFamily="34" charset="0"/>
              </a:rPr>
              <a:t>                                          </a:t>
            </a:r>
            <a:endParaRPr lang="el-GR" sz="1800" b="1" dirty="0" smtClean="0">
              <a:latin typeface="Arial Black" pitchFamily="34" charset="0"/>
            </a:endParaRPr>
          </a:p>
        </p:txBody>
      </p:sp>
      <p:cxnSp>
        <p:nvCxnSpPr>
          <p:cNvPr id="5" name="5 - Ευθεία γραμμή σύνδεσης"/>
          <p:cNvCxnSpPr/>
          <p:nvPr/>
        </p:nvCxnSpPr>
        <p:spPr>
          <a:xfrm>
            <a:off x="395292" y="90872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7" name="Text Box 4"/>
          <p:cNvSpPr txBox="1">
            <a:spLocks noChangeArrowheads="1"/>
          </p:cNvSpPr>
          <p:nvPr/>
        </p:nvSpPr>
        <p:spPr bwMode="auto">
          <a:xfrm>
            <a:off x="6372200" y="332655"/>
            <a:ext cx="2376264" cy="11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20000"/>
              </a:spcBef>
              <a:buClr>
                <a:schemeClr val="folHlink"/>
              </a:buClr>
              <a:buSzPct val="90000"/>
              <a:buFont typeface="Wingdings" pitchFamily="2" charset="2"/>
              <a:buNone/>
            </a:pPr>
            <a:r>
              <a:rPr lang="el-GR" sz="2800" dirty="0" smtClean="0">
                <a:solidFill>
                  <a:srgbClr val="AC0000"/>
                </a:solidFill>
              </a:rPr>
              <a:t>Συστάσεις</a:t>
            </a:r>
            <a:endParaRPr lang="el-GR" sz="2800" dirty="0">
              <a:solidFill>
                <a:srgbClr val="AC0000"/>
              </a:solidFill>
            </a:endParaRPr>
          </a:p>
          <a:p>
            <a:pPr eaLnBrk="1" hangingPunct="1">
              <a:spcBef>
                <a:spcPct val="20000"/>
              </a:spcBef>
              <a:buClr>
                <a:schemeClr val="folHlink"/>
              </a:buClr>
              <a:buSzPct val="90000"/>
              <a:buFont typeface="Wingdings" pitchFamily="2" charset="2"/>
              <a:buNone/>
            </a:pPr>
            <a:endParaRPr lang="el-GR" sz="3600" dirty="0">
              <a:solidFill>
                <a:srgbClr val="AC0000"/>
              </a:solidFill>
            </a:endParaRPr>
          </a:p>
        </p:txBody>
      </p:sp>
    </p:spTree>
    <p:extLst>
      <p:ext uri="{BB962C8B-B14F-4D97-AF65-F5344CB8AC3E}">
        <p14:creationId xmlns:p14="http://schemas.microsoft.com/office/powerpoint/2010/main" val="184130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1000"/>
                                        <p:tgtEl>
                                          <p:spTgt spid="6146">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animEffect transition="in" filter="fade">
                                      <p:cBhvr>
                                        <p:cTn id="11" dur="1000"/>
                                        <p:tgtEl>
                                          <p:spTgt spid="614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146">
                                            <p:txEl>
                                              <p:pRg st="3" end="3"/>
                                            </p:txEl>
                                          </p:spTgt>
                                        </p:tgtEl>
                                        <p:attrNameLst>
                                          <p:attrName>style.visibility</p:attrName>
                                        </p:attrNameLst>
                                      </p:cBhvr>
                                      <p:to>
                                        <p:strVal val="visible"/>
                                      </p:to>
                                    </p:set>
                                    <p:animEffect transition="in" filter="fade">
                                      <p:cBhvr>
                                        <p:cTn id="16" dur="1000"/>
                                        <p:tgtEl>
                                          <p:spTgt spid="614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146">
                                            <p:txEl>
                                              <p:pRg st="4" end="4"/>
                                            </p:txEl>
                                          </p:spTgt>
                                        </p:tgtEl>
                                        <p:attrNameLst>
                                          <p:attrName>style.visibility</p:attrName>
                                        </p:attrNameLst>
                                      </p:cBhvr>
                                      <p:to>
                                        <p:strVal val="visible"/>
                                      </p:to>
                                    </p:set>
                                    <p:animEffect transition="in" filter="fade">
                                      <p:cBhvr>
                                        <p:cTn id="21" dur="1000"/>
                                        <p:tgtEl>
                                          <p:spTgt spid="614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46">
                                            <p:txEl>
                                              <p:pRg st="5" end="5"/>
                                            </p:txEl>
                                          </p:spTgt>
                                        </p:tgtEl>
                                        <p:attrNameLst>
                                          <p:attrName>style.visibility</p:attrName>
                                        </p:attrNameLst>
                                      </p:cBhvr>
                                      <p:to>
                                        <p:strVal val="visible"/>
                                      </p:to>
                                    </p:set>
                                    <p:animEffect transition="in" filter="fade">
                                      <p:cBhvr>
                                        <p:cTn id="26" dur="1000"/>
                                        <p:tgtEl>
                                          <p:spTgt spid="614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46">
                                            <p:txEl>
                                              <p:pRg st="6" end="6"/>
                                            </p:txEl>
                                          </p:spTgt>
                                        </p:tgtEl>
                                        <p:attrNameLst>
                                          <p:attrName>style.visibility</p:attrName>
                                        </p:attrNameLst>
                                      </p:cBhvr>
                                      <p:to>
                                        <p:strVal val="visible"/>
                                      </p:to>
                                    </p:set>
                                    <p:animEffect transition="in" filter="fade">
                                      <p:cBhvr>
                                        <p:cTn id="31" dur="1000"/>
                                        <p:tgtEl>
                                          <p:spTgt spid="614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146">
                                            <p:txEl>
                                              <p:pRg st="7" end="7"/>
                                            </p:txEl>
                                          </p:spTgt>
                                        </p:tgtEl>
                                        <p:attrNameLst>
                                          <p:attrName>style.visibility</p:attrName>
                                        </p:attrNameLst>
                                      </p:cBhvr>
                                      <p:to>
                                        <p:strVal val="visible"/>
                                      </p:to>
                                    </p:set>
                                    <p:animEffect transition="in" filter="fade">
                                      <p:cBhvr>
                                        <p:cTn id="36" dur="1000"/>
                                        <p:tgtEl>
                                          <p:spTgt spid="614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146">
                                            <p:txEl>
                                              <p:pRg st="8" end="8"/>
                                            </p:txEl>
                                          </p:spTgt>
                                        </p:tgtEl>
                                        <p:attrNameLst>
                                          <p:attrName>style.visibility</p:attrName>
                                        </p:attrNameLst>
                                      </p:cBhvr>
                                      <p:to>
                                        <p:strVal val="visible"/>
                                      </p:to>
                                    </p:set>
                                    <p:animEffect transition="in" filter="fade">
                                      <p:cBhvr>
                                        <p:cTn id="41" dur="1000"/>
                                        <p:tgtEl>
                                          <p:spTgt spid="614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146">
                                            <p:txEl>
                                              <p:pRg st="11" end="11"/>
                                            </p:txEl>
                                          </p:spTgt>
                                        </p:tgtEl>
                                        <p:attrNameLst>
                                          <p:attrName>style.visibility</p:attrName>
                                        </p:attrNameLst>
                                      </p:cBhvr>
                                      <p:to>
                                        <p:strVal val="visible"/>
                                      </p:to>
                                    </p:set>
                                    <p:animEffect transition="in" filter="fade">
                                      <p:cBhvr>
                                        <p:cTn id="46" dur="1000"/>
                                        <p:tgtEl>
                                          <p:spTgt spid="6146">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46">
                                            <p:txEl>
                                              <p:pRg st="12" end="12"/>
                                            </p:txEl>
                                          </p:spTgt>
                                        </p:tgtEl>
                                        <p:attrNameLst>
                                          <p:attrName>style.visibility</p:attrName>
                                        </p:attrNameLst>
                                      </p:cBhvr>
                                      <p:to>
                                        <p:strVal val="visible"/>
                                      </p:to>
                                    </p:set>
                                    <p:animEffect transition="in" filter="fade">
                                      <p:cBhvr>
                                        <p:cTn id="51" dur="1000"/>
                                        <p:tgtEl>
                                          <p:spTgt spid="6146">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146">
                                            <p:txEl>
                                              <p:pRg st="13" end="13"/>
                                            </p:txEl>
                                          </p:spTgt>
                                        </p:tgtEl>
                                        <p:attrNameLst>
                                          <p:attrName>style.visibility</p:attrName>
                                        </p:attrNameLst>
                                      </p:cBhvr>
                                      <p:to>
                                        <p:strVal val="visible"/>
                                      </p:to>
                                    </p:set>
                                    <p:animEffect transition="in" filter="fade">
                                      <p:cBhvr>
                                        <p:cTn id="56" dur="1000"/>
                                        <p:tgtEl>
                                          <p:spTgt spid="6146">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46">
                                            <p:txEl>
                                              <p:pRg st="14" end="14"/>
                                            </p:txEl>
                                          </p:spTgt>
                                        </p:tgtEl>
                                        <p:attrNameLst>
                                          <p:attrName>style.visibility</p:attrName>
                                        </p:attrNameLst>
                                      </p:cBhvr>
                                      <p:to>
                                        <p:strVal val="visible"/>
                                      </p:to>
                                    </p:set>
                                    <p:animEffect transition="in" filter="fade">
                                      <p:cBhvr>
                                        <p:cTn id="61" dur="1000"/>
                                        <p:tgtEl>
                                          <p:spTgt spid="614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pPr>
              <a:defRPr/>
            </a:pPr>
            <a:r>
              <a:rPr lang="en-US" dirty="0" smtClean="0"/>
              <a:t>   </a:t>
            </a:r>
            <a:r>
              <a:rPr lang="el-GR" dirty="0" smtClean="0"/>
              <a:t>  </a:t>
            </a:r>
            <a:fld id="{764704FF-DF9A-4806-9BDF-F2815809F9E1}" type="slidenum">
              <a:rPr lang="el-GR" smtClean="0"/>
              <a:pPr>
                <a:defRPr/>
              </a:pPr>
              <a:t>20</a:t>
            </a:fld>
            <a:endParaRPr lang="el-GR" dirty="0"/>
          </a:p>
        </p:txBody>
      </p:sp>
      <p:pic>
        <p:nvPicPr>
          <p:cNvPr id="2150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6"/>
            <a:ext cx="1989137" cy="503238"/>
          </a:xfrm>
          <a:prstGeom prst="rect">
            <a:avLst/>
          </a:prstGeom>
          <a:noFill/>
          <a:ln w="9525">
            <a:noFill/>
            <a:miter lim="800000"/>
            <a:headEnd/>
            <a:tailEnd/>
          </a:ln>
        </p:spPr>
      </p:pic>
      <p:cxnSp>
        <p:nvCxnSpPr>
          <p:cNvPr id="20" name="19 - Ευθεία γραμμή σύνδεσης"/>
          <p:cNvCxnSpPr/>
          <p:nvPr/>
        </p:nvCxnSpPr>
        <p:spPr>
          <a:xfrm>
            <a:off x="468315" y="10525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510" name="1 - Τίτλος"/>
          <p:cNvSpPr txBox="1">
            <a:spLocks/>
          </p:cNvSpPr>
          <p:nvPr/>
        </p:nvSpPr>
        <p:spPr bwMode="auto">
          <a:xfrm>
            <a:off x="3348042" y="260352"/>
            <a:ext cx="5324475" cy="792163"/>
          </a:xfrm>
          <a:prstGeom prst="rect">
            <a:avLst/>
          </a:prstGeom>
          <a:noFill/>
          <a:ln w="9525">
            <a:noFill/>
            <a:miter lim="800000"/>
            <a:headEnd/>
            <a:tailEnd/>
          </a:ln>
        </p:spPr>
        <p:txBody>
          <a:bodyPr anchor="ctr"/>
          <a:lstStyle/>
          <a:p>
            <a:pPr algn="r"/>
            <a:r>
              <a:rPr lang="el-GR" altLang="el-GR" sz="2000" b="1" dirty="0">
                <a:solidFill>
                  <a:srgbClr val="AC0000"/>
                </a:solidFill>
                <a:latin typeface="Arial Black" pitchFamily="34" charset="0"/>
              </a:rPr>
              <a:t>Από τα 4Ρ</a:t>
            </a:r>
            <a:r>
              <a:rPr lang="en-US" altLang="el-GR" sz="2000" b="1" dirty="0">
                <a:solidFill>
                  <a:srgbClr val="AC0000"/>
                </a:solidFill>
                <a:latin typeface="Arial Black" pitchFamily="34" charset="0"/>
              </a:rPr>
              <a:t> </a:t>
            </a:r>
            <a:r>
              <a:rPr lang="el-GR" altLang="el-GR" sz="2000" b="1" dirty="0">
                <a:solidFill>
                  <a:srgbClr val="AC0000"/>
                </a:solidFill>
                <a:latin typeface="Arial Black" pitchFamily="34" charset="0"/>
              </a:rPr>
              <a:t>του </a:t>
            </a:r>
            <a:r>
              <a:rPr lang="en-US" altLang="el-GR" sz="2000" b="1" dirty="0">
                <a:solidFill>
                  <a:srgbClr val="AC0000"/>
                </a:solidFill>
                <a:latin typeface="Arial Black" pitchFamily="34" charset="0"/>
              </a:rPr>
              <a:t>Marketing Mix</a:t>
            </a:r>
            <a:r>
              <a:rPr lang="el-GR" altLang="el-GR" sz="2000" b="1" dirty="0">
                <a:solidFill>
                  <a:srgbClr val="AC0000"/>
                </a:solidFill>
                <a:latin typeface="Arial Black" pitchFamily="34" charset="0"/>
              </a:rPr>
              <a:t> στο </a:t>
            </a:r>
            <a:r>
              <a:rPr lang="en-US" altLang="el-GR" sz="2000" b="1" dirty="0">
                <a:solidFill>
                  <a:srgbClr val="AC0000"/>
                </a:solidFill>
                <a:latin typeface="Arial Black" pitchFamily="34" charset="0"/>
              </a:rPr>
              <a:t>Business Model Canvas</a:t>
            </a:r>
            <a:endParaRPr lang="el-GR" altLang="el-GR" sz="2000" b="1" dirty="0">
              <a:solidFill>
                <a:srgbClr val="AC0000"/>
              </a:solidFill>
              <a:latin typeface="Arial Black" pitchFamily="34" charset="0"/>
            </a:endParaRPr>
          </a:p>
        </p:txBody>
      </p:sp>
      <p:cxnSp>
        <p:nvCxnSpPr>
          <p:cNvPr id="9" name="8 - Ευθεία γραμμή σύνδεσης"/>
          <p:cNvCxnSpPr/>
          <p:nvPr/>
        </p:nvCxnSpPr>
        <p:spPr>
          <a:xfrm>
            <a:off x="468315" y="10525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 Θέση περιεχομένου"/>
          <p:cNvSpPr>
            <a:spLocks noGrp="1"/>
          </p:cNvSpPr>
          <p:nvPr>
            <p:ph idx="1"/>
          </p:nvPr>
        </p:nvSpPr>
        <p:spPr>
          <a:xfrm>
            <a:off x="457200" y="1268762"/>
            <a:ext cx="8229600" cy="5256584"/>
          </a:xfrm>
        </p:spPr>
        <p:txBody>
          <a:bodyPr/>
          <a:lstStyle/>
          <a:p>
            <a:pPr>
              <a:buNone/>
            </a:pPr>
            <a:r>
              <a:rPr lang="en-US" sz="2400" dirty="0" smtClean="0">
                <a:solidFill>
                  <a:srgbClr val="0000FF"/>
                </a:solidFill>
                <a:latin typeface="Arial Black" pitchFamily="34" charset="0"/>
              </a:rPr>
              <a:t>Digital Marketing, </a:t>
            </a:r>
            <a:r>
              <a:rPr lang="el-GR" sz="2400" dirty="0" smtClean="0">
                <a:solidFill>
                  <a:srgbClr val="0000FF"/>
                </a:solidFill>
                <a:latin typeface="Arial Black" pitchFamily="34" charset="0"/>
              </a:rPr>
              <a:t>η αρχή του τέλους των 4Ρ</a:t>
            </a:r>
            <a:endParaRPr lang="en-US" sz="2400" dirty="0" smtClean="0">
              <a:solidFill>
                <a:srgbClr val="0000FF"/>
              </a:solidFill>
              <a:latin typeface="Arial Black" pitchFamily="34" charset="0"/>
            </a:endParaRPr>
          </a:p>
          <a:p>
            <a:pPr>
              <a:buNone/>
            </a:pPr>
            <a:endParaRPr lang="en-US" sz="2400" dirty="0" smtClean="0">
              <a:latin typeface="Arial Black" pitchFamily="34" charset="0"/>
            </a:endParaRPr>
          </a:p>
          <a:p>
            <a:pPr>
              <a:buNone/>
            </a:pPr>
            <a:endParaRPr lang="el-GR" sz="2400" dirty="0" smtClean="0">
              <a:latin typeface="Arial Black" pitchFamily="34" charset="0"/>
            </a:endParaRPr>
          </a:p>
          <a:p>
            <a:pPr>
              <a:buNone/>
            </a:pPr>
            <a:endParaRPr lang="el-GR" sz="1600" dirty="0" smtClean="0">
              <a:latin typeface="Arial Black" pitchFamily="34" charset="0"/>
            </a:endParaRPr>
          </a:p>
          <a:p>
            <a:pPr>
              <a:buNone/>
            </a:pPr>
            <a:endParaRPr lang="en-US" sz="1600" dirty="0" smtClean="0">
              <a:latin typeface="Arial Black" pitchFamily="34" charset="0"/>
            </a:endParaRPr>
          </a:p>
          <a:p>
            <a:pPr>
              <a:buNone/>
            </a:pPr>
            <a:endParaRPr lang="en-US" sz="1600" dirty="0" smtClean="0">
              <a:latin typeface="Arial Black" pitchFamily="34" charset="0"/>
            </a:endParaRPr>
          </a:p>
          <a:p>
            <a:pPr>
              <a:buNone/>
            </a:pPr>
            <a:endParaRPr lang="el-GR" sz="1600" dirty="0" smtClean="0">
              <a:latin typeface="Arial Black" pitchFamily="34" charset="0"/>
            </a:endParaRPr>
          </a:p>
          <a:p>
            <a:pPr>
              <a:buNone/>
            </a:pPr>
            <a:endParaRPr lang="el-GR" sz="1600" dirty="0" smtClean="0">
              <a:latin typeface="Arial Black" pitchFamily="34" charset="0"/>
            </a:endParaRPr>
          </a:p>
          <a:p>
            <a:pPr>
              <a:buNone/>
            </a:pPr>
            <a:endParaRPr lang="el-GR" sz="1600" dirty="0" smtClean="0">
              <a:latin typeface="Arial Black" pitchFamily="34" charset="0"/>
            </a:endParaRPr>
          </a:p>
          <a:p>
            <a:pPr>
              <a:buNone/>
            </a:pPr>
            <a:endParaRPr lang="el-GR" sz="1600" dirty="0" smtClean="0">
              <a:latin typeface="Arial Black" pitchFamily="34" charset="0"/>
            </a:endParaRPr>
          </a:p>
          <a:p>
            <a:pPr>
              <a:buNone/>
            </a:pPr>
            <a:endParaRPr lang="el-GR" sz="1600" dirty="0" smtClean="0">
              <a:latin typeface="Arial Black" pitchFamily="34" charset="0"/>
            </a:endParaRPr>
          </a:p>
          <a:p>
            <a:pPr>
              <a:buNone/>
            </a:pPr>
            <a:endParaRPr lang="el-GR" sz="1600" dirty="0" smtClean="0">
              <a:latin typeface="Arial Black" pitchFamily="34" charset="0"/>
            </a:endParaRPr>
          </a:p>
          <a:p>
            <a:pPr>
              <a:buNone/>
            </a:pPr>
            <a:r>
              <a:rPr lang="el-GR" sz="1600" dirty="0" smtClean="0">
                <a:latin typeface="Arial Black" pitchFamily="34" charset="0"/>
              </a:rPr>
              <a:t>Το </a:t>
            </a:r>
            <a:r>
              <a:rPr lang="en-US" sz="1600" dirty="0" smtClean="0">
                <a:latin typeface="Arial Black" pitchFamily="34" charset="0"/>
              </a:rPr>
              <a:t>digital marketing </a:t>
            </a:r>
            <a:r>
              <a:rPr lang="el-GR" sz="1600" dirty="0" smtClean="0">
                <a:latin typeface="Arial Black" pitchFamily="34" charset="0"/>
              </a:rPr>
              <a:t>με την προσθήκη των </a:t>
            </a:r>
            <a:r>
              <a:rPr lang="en-US" sz="1600" dirty="0" smtClean="0">
                <a:latin typeface="Arial Black" pitchFamily="34" charset="0"/>
              </a:rPr>
              <a:t>digital touch points </a:t>
            </a:r>
            <a:r>
              <a:rPr lang="el-GR" sz="1600" dirty="0" smtClean="0">
                <a:latin typeface="Arial Black" pitchFamily="34" charset="0"/>
              </a:rPr>
              <a:t>στο </a:t>
            </a:r>
          </a:p>
          <a:p>
            <a:pPr>
              <a:buNone/>
            </a:pPr>
            <a:r>
              <a:rPr lang="en-US" sz="1600" dirty="0" smtClean="0">
                <a:latin typeface="Arial Black" pitchFamily="34" charset="0"/>
              </a:rPr>
              <a:t>Customer Life Cycle </a:t>
            </a:r>
            <a:r>
              <a:rPr lang="el-GR" sz="1600" dirty="0" smtClean="0">
                <a:latin typeface="Arial Black" pitchFamily="34" charset="0"/>
              </a:rPr>
              <a:t>και </a:t>
            </a:r>
            <a:r>
              <a:rPr lang="en-US" sz="1600" dirty="0" smtClean="0">
                <a:latin typeface="Arial Black" pitchFamily="34" charset="0"/>
              </a:rPr>
              <a:t>Customer journey management, </a:t>
            </a:r>
            <a:r>
              <a:rPr lang="el-GR" sz="1600" dirty="0" smtClean="0">
                <a:latin typeface="Arial Black" pitchFamily="34" charset="0"/>
              </a:rPr>
              <a:t>απαιτούσε </a:t>
            </a:r>
          </a:p>
          <a:p>
            <a:pPr>
              <a:buNone/>
            </a:pPr>
            <a:r>
              <a:rPr lang="el-GR" sz="1600" dirty="0" smtClean="0">
                <a:latin typeface="Arial Black" pitchFamily="34" charset="0"/>
              </a:rPr>
              <a:t>πλέον </a:t>
            </a:r>
            <a:r>
              <a:rPr lang="el-GR" sz="1600" dirty="0" smtClean="0">
                <a:solidFill>
                  <a:srgbClr val="002060"/>
                </a:solidFill>
                <a:latin typeface="Arial Black" pitchFamily="34" charset="0"/>
              </a:rPr>
              <a:t>μια νέα θεώρηση των 4Ρ</a:t>
            </a:r>
            <a:r>
              <a:rPr lang="en-US" sz="1600" dirty="0" smtClean="0">
                <a:solidFill>
                  <a:srgbClr val="002060"/>
                </a:solidFill>
                <a:latin typeface="Arial Black" pitchFamily="34" charset="0"/>
              </a:rPr>
              <a:t>’s</a:t>
            </a:r>
            <a:r>
              <a:rPr lang="el-GR" sz="1600" dirty="0" smtClean="0">
                <a:solidFill>
                  <a:srgbClr val="002060"/>
                </a:solidFill>
                <a:latin typeface="Arial Black" pitchFamily="34" charset="0"/>
              </a:rPr>
              <a:t>.</a:t>
            </a:r>
            <a:endParaRPr lang="el-GR" sz="1600" dirty="0">
              <a:latin typeface="Arial Black"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521791" y="1658938"/>
            <a:ext cx="7794625"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Θέση περιεχομένου"/>
          <p:cNvSpPr>
            <a:spLocks noGrp="1"/>
          </p:cNvSpPr>
          <p:nvPr>
            <p:ph idx="1"/>
          </p:nvPr>
        </p:nvSpPr>
        <p:spPr>
          <a:xfrm>
            <a:off x="457200" y="1236663"/>
            <a:ext cx="8229600" cy="5000626"/>
          </a:xfrm>
        </p:spPr>
        <p:txBody>
          <a:bodyPr/>
          <a:lstStyle/>
          <a:p>
            <a:pPr>
              <a:spcAft>
                <a:spcPts val="600"/>
              </a:spcAft>
              <a:buFont typeface="Arial" pitchFamily="34" charset="0"/>
              <a:buNone/>
              <a:defRPr/>
            </a:pPr>
            <a:r>
              <a:rPr lang="el-GR" sz="2000" dirty="0" smtClean="0">
                <a:latin typeface="Arial Black" pitchFamily="34" charset="0"/>
              </a:rPr>
              <a:t>Τα 3 είδη σημείων επαφής με πελάτες</a:t>
            </a:r>
          </a:p>
          <a:p>
            <a:pPr>
              <a:spcAft>
                <a:spcPts val="600"/>
              </a:spcAft>
              <a:buFont typeface="Arial" pitchFamily="34" charset="0"/>
              <a:buNone/>
              <a:defRPr/>
            </a:pPr>
            <a:r>
              <a:rPr lang="en-US" sz="2000" dirty="0" smtClean="0">
                <a:solidFill>
                  <a:srgbClr val="0000FF"/>
                </a:solidFill>
                <a:latin typeface="Arial Black" pitchFamily="34" charset="0"/>
              </a:rPr>
              <a:t>Paid</a:t>
            </a:r>
            <a:r>
              <a:rPr lang="el-GR" sz="2000" dirty="0" smtClean="0">
                <a:solidFill>
                  <a:srgbClr val="0000FF"/>
                </a:solidFill>
                <a:latin typeface="Arial Black" pitchFamily="34" charset="0"/>
              </a:rPr>
              <a:t>:</a:t>
            </a:r>
            <a:endParaRPr lang="en-US" sz="2000" dirty="0" smtClean="0">
              <a:solidFill>
                <a:srgbClr val="0000FF"/>
              </a:solidFill>
              <a:latin typeface="Arial Black" pitchFamily="34" charset="0"/>
            </a:endParaRPr>
          </a:p>
          <a:p>
            <a:pPr>
              <a:spcAft>
                <a:spcPts val="600"/>
              </a:spcAft>
              <a:buFont typeface="Arial" pitchFamily="34" charset="0"/>
              <a:buNone/>
              <a:defRPr/>
            </a:pPr>
            <a:r>
              <a:rPr lang="el-GR" sz="2000" dirty="0" smtClean="0">
                <a:latin typeface="Arial Black" pitchFamily="34" charset="0"/>
              </a:rPr>
              <a:t>Παραδοσιακά και ψηφιακά διαφημιστικά κυρίως</a:t>
            </a:r>
          </a:p>
          <a:p>
            <a:pPr>
              <a:spcAft>
                <a:spcPts val="600"/>
              </a:spcAft>
              <a:buFont typeface="Arial" pitchFamily="34" charset="0"/>
              <a:buNone/>
              <a:defRPr/>
            </a:pPr>
            <a:r>
              <a:rPr lang="el-GR" sz="2000" dirty="0" smtClean="0">
                <a:latin typeface="Arial Black" pitchFamily="34" charset="0"/>
              </a:rPr>
              <a:t>μέσα, όπως </a:t>
            </a:r>
            <a:r>
              <a:rPr lang="en-US" sz="2000" dirty="0" smtClean="0">
                <a:latin typeface="Arial Black" pitchFamily="34" charset="0"/>
              </a:rPr>
              <a:t>TV spots, PPC Ads, Posters </a:t>
            </a:r>
            <a:r>
              <a:rPr lang="el-GR" sz="2000" dirty="0" smtClean="0">
                <a:latin typeface="Arial Black" pitchFamily="34" charset="0"/>
              </a:rPr>
              <a:t>κλπ.</a:t>
            </a:r>
            <a:endParaRPr lang="en-US" sz="2000" dirty="0" smtClean="0">
              <a:latin typeface="Arial Black" pitchFamily="34" charset="0"/>
            </a:endParaRPr>
          </a:p>
          <a:p>
            <a:pPr>
              <a:spcAft>
                <a:spcPts val="600"/>
              </a:spcAft>
              <a:buFont typeface="Arial" pitchFamily="34" charset="0"/>
              <a:buNone/>
              <a:defRPr/>
            </a:pPr>
            <a:r>
              <a:rPr lang="en-US" sz="2000" dirty="0" smtClean="0">
                <a:solidFill>
                  <a:srgbClr val="0000FF"/>
                </a:solidFill>
                <a:latin typeface="Arial Black" pitchFamily="34" charset="0"/>
              </a:rPr>
              <a:t>Owned</a:t>
            </a:r>
            <a:r>
              <a:rPr lang="el-GR" sz="2000" dirty="0" smtClean="0">
                <a:solidFill>
                  <a:srgbClr val="0000FF"/>
                </a:solidFill>
                <a:latin typeface="Arial Black" pitchFamily="34" charset="0"/>
              </a:rPr>
              <a:t>:</a:t>
            </a:r>
          </a:p>
          <a:p>
            <a:pPr>
              <a:spcAft>
                <a:spcPts val="600"/>
              </a:spcAft>
              <a:buFont typeface="Arial" pitchFamily="34" charset="0"/>
              <a:buNone/>
              <a:defRPr/>
            </a:pPr>
            <a:r>
              <a:rPr lang="el-GR" sz="2000" dirty="0" smtClean="0">
                <a:latin typeface="Arial Black" pitchFamily="34" charset="0"/>
              </a:rPr>
              <a:t>Ελεγχόμενα πληροφοριακά κυρίως μέσα όπως </a:t>
            </a:r>
            <a:r>
              <a:rPr lang="en-US" sz="2000" dirty="0" smtClean="0">
                <a:latin typeface="Arial Black" pitchFamily="34" charset="0"/>
              </a:rPr>
              <a:t>Web Page,</a:t>
            </a:r>
          </a:p>
          <a:p>
            <a:pPr>
              <a:spcAft>
                <a:spcPts val="600"/>
              </a:spcAft>
              <a:buFont typeface="Arial" pitchFamily="34" charset="0"/>
              <a:buNone/>
              <a:defRPr/>
            </a:pPr>
            <a:r>
              <a:rPr lang="en-US" sz="2000" dirty="0" smtClean="0">
                <a:latin typeface="Arial Black" pitchFamily="34" charset="0"/>
              </a:rPr>
              <a:t>Blogs, Apps, </a:t>
            </a:r>
            <a:r>
              <a:rPr lang="en-US" sz="2000" dirty="0" err="1" smtClean="0">
                <a:latin typeface="Arial Black" pitchFamily="34" charset="0"/>
              </a:rPr>
              <a:t>Facebook</a:t>
            </a:r>
            <a:r>
              <a:rPr lang="en-US" sz="2000" dirty="0" smtClean="0">
                <a:latin typeface="Arial Black" pitchFamily="34" charset="0"/>
              </a:rPr>
              <a:t> page </a:t>
            </a:r>
            <a:r>
              <a:rPr lang="el-GR" sz="2000" dirty="0" smtClean="0">
                <a:latin typeface="Arial Black" pitchFamily="34" charset="0"/>
              </a:rPr>
              <a:t>κλπ.</a:t>
            </a:r>
            <a:endParaRPr lang="en-US" sz="2000" dirty="0" smtClean="0">
              <a:latin typeface="Arial Black" pitchFamily="34" charset="0"/>
            </a:endParaRPr>
          </a:p>
          <a:p>
            <a:pPr>
              <a:spcAft>
                <a:spcPts val="600"/>
              </a:spcAft>
              <a:buFont typeface="Arial" pitchFamily="34" charset="0"/>
              <a:buNone/>
              <a:defRPr/>
            </a:pPr>
            <a:r>
              <a:rPr lang="en-US" sz="2000" dirty="0" smtClean="0">
                <a:solidFill>
                  <a:srgbClr val="0000FF"/>
                </a:solidFill>
                <a:latin typeface="Arial Black" pitchFamily="34" charset="0"/>
              </a:rPr>
              <a:t>Earned</a:t>
            </a:r>
            <a:r>
              <a:rPr lang="el-GR" sz="2000" dirty="0" smtClean="0">
                <a:solidFill>
                  <a:srgbClr val="0000FF"/>
                </a:solidFill>
                <a:latin typeface="Arial Black" pitchFamily="34" charset="0"/>
              </a:rPr>
              <a:t>:</a:t>
            </a:r>
          </a:p>
          <a:p>
            <a:pPr>
              <a:spcAft>
                <a:spcPts val="600"/>
              </a:spcAft>
              <a:buFont typeface="Arial" pitchFamily="34" charset="0"/>
              <a:buNone/>
              <a:defRPr/>
            </a:pPr>
            <a:r>
              <a:rPr lang="el-GR" sz="2000" dirty="0" smtClean="0">
                <a:latin typeface="Arial Black" pitchFamily="34" charset="0"/>
              </a:rPr>
              <a:t>Μη ελεγχόμενα κοινωνικά μέσα όπως </a:t>
            </a:r>
            <a:r>
              <a:rPr lang="en-US" sz="2000" dirty="0" smtClean="0">
                <a:latin typeface="Arial Black" pitchFamily="34" charset="0"/>
              </a:rPr>
              <a:t>Re-tweets,</a:t>
            </a:r>
            <a:endParaRPr lang="el-GR" sz="2000" dirty="0" smtClean="0">
              <a:latin typeface="Arial Black" pitchFamily="34" charset="0"/>
            </a:endParaRPr>
          </a:p>
          <a:p>
            <a:pPr>
              <a:spcAft>
                <a:spcPts val="600"/>
              </a:spcAft>
              <a:buFont typeface="Arial" pitchFamily="34" charset="0"/>
              <a:buNone/>
              <a:defRPr/>
            </a:pPr>
            <a:r>
              <a:rPr lang="en-US" sz="2000" dirty="0" err="1" smtClean="0">
                <a:latin typeface="Arial Black" pitchFamily="34" charset="0"/>
              </a:rPr>
              <a:t>Facebook</a:t>
            </a:r>
            <a:r>
              <a:rPr lang="en-US" sz="2000" dirty="0" smtClean="0">
                <a:latin typeface="Arial Black" pitchFamily="34" charset="0"/>
              </a:rPr>
              <a:t>, word-of-mouth </a:t>
            </a:r>
            <a:r>
              <a:rPr lang="el-GR" sz="2000" dirty="0" smtClean="0">
                <a:latin typeface="Arial Black" pitchFamily="34" charset="0"/>
              </a:rPr>
              <a:t>κλπ.</a:t>
            </a:r>
          </a:p>
          <a:p>
            <a:pPr>
              <a:spcAft>
                <a:spcPts val="600"/>
              </a:spcAft>
              <a:buFont typeface="Arial" pitchFamily="34" charset="0"/>
              <a:buNone/>
              <a:defRPr/>
            </a:pPr>
            <a:r>
              <a:rPr lang="el-GR" sz="2000" dirty="0" smtClean="0">
                <a:latin typeface="Arial Black" pitchFamily="34" charset="0"/>
              </a:rPr>
              <a:t> </a:t>
            </a:r>
            <a:endParaRPr lang="en-US" sz="2000" dirty="0" smtClean="0">
              <a:latin typeface="Arial Black" pitchFamily="34" charset="0"/>
            </a:endParaRPr>
          </a:p>
          <a:p>
            <a:pPr>
              <a:buFont typeface="Arial" pitchFamily="34" charset="0"/>
              <a:buNone/>
              <a:defRPr/>
            </a:pPr>
            <a:r>
              <a:rPr lang="el-GR" sz="2000" b="1" dirty="0" smtClean="0">
                <a:latin typeface="Arial Black" pitchFamily="34" charset="0"/>
              </a:rPr>
              <a:t> </a:t>
            </a:r>
          </a:p>
          <a:p>
            <a:pPr marL="0" indent="0">
              <a:buFont typeface="Arial" charset="0"/>
              <a:buNone/>
              <a:defRPr/>
            </a:pPr>
            <a:endParaRPr lang="el-GR" sz="20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EF85FAA5-4130-4729-B8D4-DFE0887FC850}"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12A50882-698F-43CB-BF4E-7935F5E1CAE2}" type="slidenum">
              <a:rPr lang="el-GR" smtClean="0"/>
              <a:pPr>
                <a:defRPr/>
              </a:pPr>
              <a:t>21</a:t>
            </a:fld>
            <a:endParaRPr lang="el-GR"/>
          </a:p>
        </p:txBody>
      </p:sp>
      <p:pic>
        <p:nvPicPr>
          <p:cNvPr id="3277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2775" name="1 - Τίτλος"/>
          <p:cNvSpPr txBox="1">
            <a:spLocks/>
          </p:cNvSpPr>
          <p:nvPr/>
        </p:nvSpPr>
        <p:spPr bwMode="auto">
          <a:xfrm>
            <a:off x="3347868" y="116632"/>
            <a:ext cx="5324475" cy="792162"/>
          </a:xfrm>
          <a:prstGeom prst="rect">
            <a:avLst/>
          </a:prstGeom>
          <a:noFill/>
          <a:ln w="9525">
            <a:noFill/>
            <a:miter lim="800000"/>
            <a:headEnd/>
            <a:tailEnd/>
          </a:ln>
        </p:spPr>
        <p:txBody>
          <a:bodyPr anchor="ctr"/>
          <a:lstStyle/>
          <a:p>
            <a:pPr algn="r"/>
            <a:r>
              <a:rPr lang="el-GR" altLang="el-GR" sz="2000" b="1" dirty="0">
                <a:solidFill>
                  <a:srgbClr val="AC0000"/>
                </a:solidFill>
                <a:latin typeface="Arial Black" pitchFamily="34" charset="0"/>
              </a:rPr>
              <a:t>Από τα 4Ρ</a:t>
            </a:r>
            <a:r>
              <a:rPr lang="en-US" altLang="el-GR" sz="2000" b="1" dirty="0">
                <a:solidFill>
                  <a:srgbClr val="AC0000"/>
                </a:solidFill>
                <a:latin typeface="Arial Black" pitchFamily="34" charset="0"/>
              </a:rPr>
              <a:t> </a:t>
            </a:r>
            <a:r>
              <a:rPr lang="el-GR" altLang="el-GR" sz="2000" b="1" dirty="0">
                <a:solidFill>
                  <a:srgbClr val="AC0000"/>
                </a:solidFill>
                <a:latin typeface="Arial Black" pitchFamily="34" charset="0"/>
              </a:rPr>
              <a:t>του </a:t>
            </a:r>
            <a:r>
              <a:rPr lang="en-US" altLang="el-GR" sz="2000" b="1" dirty="0">
                <a:solidFill>
                  <a:srgbClr val="AC0000"/>
                </a:solidFill>
                <a:latin typeface="Arial Black" pitchFamily="34" charset="0"/>
              </a:rPr>
              <a:t>Marketing Mix</a:t>
            </a:r>
            <a:r>
              <a:rPr lang="el-GR" altLang="el-GR" sz="2000" b="1" dirty="0">
                <a:solidFill>
                  <a:srgbClr val="AC0000"/>
                </a:solidFill>
                <a:latin typeface="Arial Black" pitchFamily="34" charset="0"/>
              </a:rPr>
              <a:t> στο </a:t>
            </a:r>
            <a:r>
              <a:rPr lang="en-US" altLang="el-GR" sz="2000" b="1" dirty="0">
                <a:solidFill>
                  <a:srgbClr val="AC0000"/>
                </a:solidFill>
                <a:latin typeface="Arial Black" pitchFamily="34" charset="0"/>
              </a:rPr>
              <a:t>Business Model Canvas</a:t>
            </a:r>
            <a:endParaRPr lang="el-GR" altLang="el-GR" sz="2000" b="1" dirty="0">
              <a:solidFill>
                <a:srgbClr val="AC0000"/>
              </a:solidFill>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457200" y="274638"/>
            <a:ext cx="7931224" cy="706090"/>
          </a:xfrm>
        </p:spPr>
        <p:txBody>
          <a:bodyPr/>
          <a:lstStyle/>
          <a:p>
            <a:pPr algn="r"/>
            <a:r>
              <a:rPr lang="en-US" altLang="el-GR" sz="2000" b="1" dirty="0" smtClean="0">
                <a:solidFill>
                  <a:srgbClr val="AC0000"/>
                </a:solidFill>
                <a:latin typeface="Arial Black" pitchFamily="34" charset="0"/>
              </a:rPr>
              <a:t>                                                       </a:t>
            </a:r>
            <a:br>
              <a:rPr lang="en-US" altLang="el-GR" sz="2000" b="1" dirty="0" smtClean="0">
                <a:solidFill>
                  <a:srgbClr val="AC0000"/>
                </a:solidFill>
                <a:latin typeface="Arial Black" pitchFamily="34" charset="0"/>
              </a:rPr>
            </a:br>
            <a:r>
              <a:rPr lang="en-US" altLang="el-GR" sz="2000" b="1" dirty="0" smtClean="0">
                <a:solidFill>
                  <a:srgbClr val="AC0000"/>
                </a:solidFill>
                <a:latin typeface="Arial Black" pitchFamily="34" charset="0"/>
              </a:rPr>
              <a:t/>
            </a:r>
            <a:br>
              <a:rPr lang="en-US" altLang="el-GR" sz="2000" b="1" dirty="0" smtClean="0">
                <a:solidFill>
                  <a:srgbClr val="AC0000"/>
                </a:solidFill>
                <a:latin typeface="Arial Black" pitchFamily="34" charset="0"/>
              </a:rPr>
            </a:b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b="1" dirty="0" smtClean="0">
                <a:solidFill>
                  <a:srgbClr val="AC0000"/>
                </a:solidFill>
                <a:latin typeface="Arial Black" pitchFamily="34" charset="0"/>
              </a:rPr>
              <a:t/>
            </a:r>
            <a:br>
              <a:rPr lang="el-GR" altLang="el-GR" b="1" dirty="0" smtClean="0">
                <a:solidFill>
                  <a:srgbClr val="AC0000"/>
                </a:solidFill>
                <a:latin typeface="Arial Black" pitchFamily="34" charset="0"/>
              </a:rPr>
            </a:br>
            <a:endParaRPr lang="el-GR" dirty="0" smtClean="0"/>
          </a:p>
        </p:txBody>
      </p:sp>
      <p:sp>
        <p:nvSpPr>
          <p:cNvPr id="4099" name="2 - Θέση περιεχομένου"/>
          <p:cNvSpPr>
            <a:spLocks noGrp="1"/>
          </p:cNvSpPr>
          <p:nvPr>
            <p:ph idx="1"/>
          </p:nvPr>
        </p:nvSpPr>
        <p:spPr>
          <a:xfrm>
            <a:off x="457200" y="1484786"/>
            <a:ext cx="8229600" cy="4608512"/>
          </a:xfrm>
        </p:spPr>
        <p:txBody>
          <a:bodyPr/>
          <a:lstStyle/>
          <a:p>
            <a:endParaRPr lang="el-GR" sz="1200" dirty="0" smtClean="0"/>
          </a:p>
          <a:p>
            <a:endParaRPr lang="el-GR" sz="1200" dirty="0" smtClean="0"/>
          </a:p>
        </p:txBody>
      </p:sp>
      <p:sp>
        <p:nvSpPr>
          <p:cNvPr id="4" name="3 - Θέση ημερομηνίας"/>
          <p:cNvSpPr>
            <a:spLocks noGrp="1"/>
          </p:cNvSpPr>
          <p:nvPr>
            <p:ph type="dt" sz="quarter" idx="10"/>
          </p:nvPr>
        </p:nvSpPr>
        <p:spPr>
          <a:xfrm>
            <a:off x="457200" y="6453339"/>
            <a:ext cx="2133600" cy="268139"/>
          </a:xfrm>
        </p:spPr>
        <p:txBody>
          <a:bodyPr/>
          <a:lstStyle/>
          <a:p>
            <a:pPr>
              <a:defRPr/>
            </a:pPr>
            <a:fld id="{93D41BC2-0B85-4861-A657-4639CAFCBF1A}"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3438955E-4EA3-43D2-A28F-50A5F01417E7}" type="slidenum">
              <a:rPr lang="el-GR" smtClean="0"/>
              <a:pPr>
                <a:defRPr/>
              </a:pPr>
              <a:t>22</a:t>
            </a:fld>
            <a:endParaRPr lang="el-GR"/>
          </a:p>
        </p:txBody>
      </p:sp>
      <p:graphicFrame>
        <p:nvGraphicFramePr>
          <p:cNvPr id="6" name="5 - Πίνακας"/>
          <p:cNvGraphicFramePr>
            <a:graphicFrameLocks noGrp="1"/>
          </p:cNvGraphicFramePr>
          <p:nvPr/>
        </p:nvGraphicFramePr>
        <p:xfrm>
          <a:off x="1043612" y="1340768"/>
          <a:ext cx="6768751" cy="5091684"/>
        </p:xfrm>
        <a:graphic>
          <a:graphicData uri="http://schemas.openxmlformats.org/drawingml/2006/table">
            <a:tbl>
              <a:tblPr firstRow="1" bandRow="1">
                <a:tableStyleId>{5C22544A-7EE6-4342-B048-85BDC9FD1C3A}</a:tableStyleId>
              </a:tblPr>
              <a:tblGrid>
                <a:gridCol w="1106284"/>
                <a:gridCol w="1106284"/>
                <a:gridCol w="1106284"/>
                <a:gridCol w="1106284"/>
                <a:gridCol w="1167513"/>
                <a:gridCol w="1176102"/>
              </a:tblGrid>
              <a:tr h="822960">
                <a:tc>
                  <a:txBody>
                    <a:bodyPr/>
                    <a:lstStyle/>
                    <a:p>
                      <a:r>
                        <a:rPr lang="en-US" sz="1200" b="1" kern="1200" dirty="0" smtClean="0">
                          <a:solidFill>
                            <a:schemeClr val="lt1"/>
                          </a:solidFill>
                          <a:latin typeface="+mn-lt"/>
                          <a:ea typeface="+mn-ea"/>
                          <a:cs typeface="+mn-cs"/>
                        </a:rPr>
                        <a:t>Customer Journey/Life Cycle Mapping</a:t>
                      </a:r>
                      <a:endParaRPr lang="el-GR" sz="1200" dirty="0"/>
                    </a:p>
                  </a:txBody>
                  <a:tcPr>
                    <a:solidFill>
                      <a:srgbClr val="5887C0"/>
                    </a:solidFill>
                  </a:tcPr>
                </a:tc>
                <a:tc gridSpan="2">
                  <a:txBody>
                    <a:bodyPr/>
                    <a:lstStyle/>
                    <a:p>
                      <a:pPr algn="ctr"/>
                      <a:endParaRPr lang="en-US" sz="1000" b="1" kern="1200" dirty="0" smtClean="0">
                        <a:solidFill>
                          <a:schemeClr val="lt1"/>
                        </a:solidFill>
                        <a:latin typeface="+mn-lt"/>
                        <a:ea typeface="+mn-ea"/>
                        <a:cs typeface="+mn-cs"/>
                      </a:endParaRPr>
                    </a:p>
                    <a:p>
                      <a:pPr algn="ctr"/>
                      <a:r>
                        <a:rPr lang="en-US" sz="1400" b="1" kern="1200" dirty="0" smtClean="0">
                          <a:solidFill>
                            <a:schemeClr val="lt1"/>
                          </a:solidFill>
                          <a:latin typeface="+mn-lt"/>
                          <a:ea typeface="+mn-ea"/>
                          <a:cs typeface="+mn-cs"/>
                        </a:rPr>
                        <a:t>Before Purchase</a:t>
                      </a:r>
                      <a:endParaRPr lang="el-GR" sz="1400" dirty="0"/>
                    </a:p>
                  </a:txBody>
                  <a:tcPr>
                    <a:solidFill>
                      <a:srgbClr val="5887C0"/>
                    </a:solidFill>
                  </a:tcPr>
                </a:tc>
                <a:tc hMerge="1">
                  <a:txBody>
                    <a:bodyPr/>
                    <a:lstStyle/>
                    <a:p>
                      <a:endParaRPr lang="el-GR" sz="1000" dirty="0"/>
                    </a:p>
                  </a:txBody>
                  <a:tcPr/>
                </a:tc>
                <a:tc>
                  <a:txBody>
                    <a:bodyPr/>
                    <a:lstStyle/>
                    <a:p>
                      <a:endParaRPr lang="en-US" sz="1100" b="1" kern="1200" dirty="0" smtClean="0">
                        <a:solidFill>
                          <a:schemeClr val="lt1"/>
                        </a:solidFill>
                        <a:latin typeface="+mn-lt"/>
                        <a:ea typeface="+mn-ea"/>
                        <a:cs typeface="+mn-cs"/>
                      </a:endParaRPr>
                    </a:p>
                    <a:p>
                      <a:pPr algn="ctr"/>
                      <a:r>
                        <a:rPr lang="en-US" sz="1400" b="1" kern="1200" dirty="0" smtClean="0">
                          <a:solidFill>
                            <a:schemeClr val="lt1"/>
                          </a:solidFill>
                          <a:latin typeface="+mn-lt"/>
                          <a:ea typeface="+mn-ea"/>
                          <a:cs typeface="+mn-cs"/>
                        </a:rPr>
                        <a:t>Purchase</a:t>
                      </a:r>
                      <a:endParaRPr lang="el-GR" sz="1400" dirty="0"/>
                    </a:p>
                  </a:txBody>
                  <a:tcPr>
                    <a:solidFill>
                      <a:srgbClr val="5887C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After </a:t>
                      </a:r>
                      <a:r>
                        <a:rPr lang="en-US" sz="1400" b="1" kern="1200" dirty="0" smtClean="0">
                          <a:solidFill>
                            <a:schemeClr val="lt1"/>
                          </a:solidFill>
                          <a:latin typeface="+mn-lt"/>
                          <a:ea typeface="+mn-ea"/>
                          <a:cs typeface="+mn-cs"/>
                        </a:rPr>
                        <a:t>Purchase</a:t>
                      </a:r>
                      <a:endParaRPr lang="el-GR" sz="1400" dirty="0" smtClean="0"/>
                    </a:p>
                    <a:p>
                      <a:pPr algn="r"/>
                      <a:endParaRPr lang="el-GR" sz="1100" dirty="0"/>
                    </a:p>
                  </a:txBody>
                  <a:tcPr>
                    <a:solidFill>
                      <a:srgbClr val="5887C0"/>
                    </a:solidFill>
                  </a:tcPr>
                </a:tc>
                <a:tc hMerge="1">
                  <a:txBody>
                    <a:bodyPr/>
                    <a:lstStyle/>
                    <a:p>
                      <a:endParaRPr lang="el-GR"/>
                    </a:p>
                  </a:txBody>
                  <a:tcPr/>
                </a:tc>
              </a:tr>
              <a:tr h="237592">
                <a:tc>
                  <a:txBody>
                    <a:bodyPr/>
                    <a:lstStyle/>
                    <a:p>
                      <a:pPr algn="ctr">
                        <a:lnSpc>
                          <a:spcPct val="115000"/>
                        </a:lnSpc>
                        <a:spcAft>
                          <a:spcPts val="0"/>
                        </a:spcAft>
                      </a:pPr>
                      <a:r>
                        <a:rPr lang="en-US" sz="1400" b="1" dirty="0" smtClean="0">
                          <a:solidFill>
                            <a:schemeClr val="bg1"/>
                          </a:solidFill>
                          <a:latin typeface="Calibri"/>
                          <a:ea typeface="Calibri"/>
                          <a:cs typeface="Times New Roman"/>
                        </a:rPr>
                        <a:t>Touch</a:t>
                      </a:r>
                      <a:r>
                        <a:rPr lang="el-GR" sz="1400" b="1" dirty="0" smtClean="0">
                          <a:solidFill>
                            <a:schemeClr val="bg1"/>
                          </a:solidFill>
                          <a:latin typeface="Calibri"/>
                          <a:ea typeface="Calibri"/>
                          <a:cs typeface="Times New Roman"/>
                        </a:rPr>
                        <a:t> </a:t>
                      </a:r>
                      <a:r>
                        <a:rPr lang="en-US" sz="1400" b="1" dirty="0" smtClean="0">
                          <a:solidFill>
                            <a:schemeClr val="bg1"/>
                          </a:solidFill>
                          <a:latin typeface="Calibri"/>
                          <a:ea typeface="Calibri"/>
                          <a:cs typeface="Times New Roman"/>
                        </a:rPr>
                        <a:t>Points</a:t>
                      </a:r>
                      <a:endParaRPr lang="el-GR" sz="1400" b="1"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Awareness</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Evaluation</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Purchase</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Usage</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Loyalty</a:t>
                      </a:r>
                      <a:endParaRPr lang="el-GR" sz="1400" dirty="0">
                        <a:solidFill>
                          <a:schemeClr val="bg1"/>
                        </a:solidFill>
                        <a:latin typeface="Calibri"/>
                        <a:ea typeface="Calibri"/>
                        <a:cs typeface="Times New Roman"/>
                      </a:endParaRPr>
                    </a:p>
                  </a:txBody>
                  <a:tcPr marL="68580" marR="68580" marT="0" marB="0" anchor="ctr">
                    <a:solidFill>
                      <a:srgbClr val="5887C0"/>
                    </a:solidFill>
                  </a:tcPr>
                </a:tc>
              </a:tr>
              <a:tr h="365760">
                <a:tc>
                  <a:txBody>
                    <a:bodyPr/>
                    <a:lstStyle/>
                    <a:p>
                      <a:pPr algn="ctr">
                        <a:lnSpc>
                          <a:spcPct val="115000"/>
                        </a:lnSpc>
                        <a:spcAft>
                          <a:spcPts val="0"/>
                        </a:spcAft>
                      </a:pPr>
                      <a:r>
                        <a:rPr lang="en-US" sz="1100" b="1" dirty="0">
                          <a:latin typeface="Calibri"/>
                          <a:ea typeface="Calibri"/>
                          <a:cs typeface="Times New Roman"/>
                        </a:rPr>
                        <a:t>Website</a:t>
                      </a:r>
                      <a:endParaRPr lang="el-GR" sz="1100" dirty="0">
                        <a:latin typeface="Calibri"/>
                        <a:ea typeface="Calibri"/>
                        <a:cs typeface="Times New Roman"/>
                      </a:endParaRPr>
                    </a:p>
                  </a:txBody>
                  <a:tcPr marL="68580" marR="68580" marT="0" marB="0" anchor="ct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dirty="0">
                          <a:latin typeface="Calibri"/>
                          <a:ea typeface="Calibri"/>
                          <a:cs typeface="Times New Roman"/>
                        </a:rPr>
                        <a:t>E-Shop</a:t>
                      </a:r>
                      <a:endParaRPr lang="el-GR" sz="1100" dirty="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dirty="0">
                          <a:latin typeface="Calibri"/>
                          <a:ea typeface="Calibri"/>
                          <a:cs typeface="Times New Roman"/>
                        </a:rPr>
                        <a:t>Face to Face</a:t>
                      </a:r>
                      <a:endParaRPr lang="el-GR" sz="1100" dirty="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In-Store</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Call Center</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Facebook</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Reviews</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Web Forums</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Email</a:t>
                      </a:r>
                      <a:endParaRPr lang="el-GR" sz="1100">
                        <a:latin typeface="Calibri"/>
                        <a:ea typeface="Calibri"/>
                        <a:cs typeface="Times New Roman"/>
                      </a:endParaRPr>
                    </a:p>
                  </a:txBody>
                  <a:tcPr marL="68580" marR="68580" marT="0" marB="0" anchor="ctr"/>
                </a:tc>
                <a:tc>
                  <a:txBody>
                    <a:bodyPr/>
                    <a:lstStyle/>
                    <a:p>
                      <a:endParaRPr lang="el-GR" sz="1800" dirty="0"/>
                    </a:p>
                  </a:txBody>
                  <a:tcP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a:latin typeface="Calibri"/>
                          <a:ea typeface="Calibri"/>
                          <a:cs typeface="Times New Roman"/>
                        </a:rPr>
                        <a:t>Post</a:t>
                      </a:r>
                      <a:endParaRPr lang="el-GR" sz="1100">
                        <a:latin typeface="Calibri"/>
                        <a:ea typeface="Calibri"/>
                        <a:cs typeface="Times New Roman"/>
                      </a:endParaRPr>
                    </a:p>
                  </a:txBody>
                  <a:tcPr marL="68580" marR="68580" marT="0" marB="0" anchor="ctr"/>
                </a:tc>
                <a:tc>
                  <a:txBody>
                    <a:bodyPr/>
                    <a:lstStyle/>
                    <a:p>
                      <a:endParaRPr lang="el-GR" sz="1800"/>
                    </a:p>
                  </a:txBody>
                  <a:tcPr/>
                </a:tc>
                <a:tc>
                  <a:txBody>
                    <a:bodyPr/>
                    <a:lstStyle/>
                    <a:p>
                      <a:endParaRPr lang="el-GR" sz="180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r>
              <a:tr h="365760">
                <a:tc>
                  <a:txBody>
                    <a:bodyPr/>
                    <a:lstStyle/>
                    <a:p>
                      <a:pPr algn="ctr">
                        <a:lnSpc>
                          <a:spcPct val="115000"/>
                        </a:lnSpc>
                        <a:spcAft>
                          <a:spcPts val="0"/>
                        </a:spcAft>
                      </a:pPr>
                      <a:r>
                        <a:rPr lang="en-US" sz="1100" b="1" dirty="0" smtClean="0">
                          <a:latin typeface="Calibri"/>
                          <a:ea typeface="Calibri"/>
                          <a:cs typeface="Times New Roman"/>
                        </a:rPr>
                        <a:t>Print/TV</a:t>
                      </a:r>
                      <a:r>
                        <a:rPr lang="el-GR" sz="1100" b="1" dirty="0" smtClean="0">
                          <a:latin typeface="Calibri"/>
                          <a:ea typeface="Calibri"/>
                          <a:cs typeface="Times New Roman"/>
                        </a:rPr>
                        <a:t> κλπ.</a:t>
                      </a:r>
                      <a:endParaRPr lang="el-GR" sz="1100" dirty="0">
                        <a:latin typeface="Calibri"/>
                        <a:ea typeface="Calibri"/>
                        <a:cs typeface="Times New Roman"/>
                      </a:endParaRPr>
                    </a:p>
                  </a:txBody>
                  <a:tcPr marL="68580" marR="68580" marT="0" marB="0" anchor="ctr"/>
                </a:tc>
                <a:tc>
                  <a:txBody>
                    <a:bodyPr/>
                    <a:lstStyle/>
                    <a:p>
                      <a:endParaRPr lang="el-GR" sz="1800" dirty="0"/>
                    </a:p>
                  </a:txBody>
                  <a:tcPr/>
                </a:tc>
                <a:tc>
                  <a:txBody>
                    <a:bodyPr/>
                    <a:lstStyle/>
                    <a:p>
                      <a:endParaRPr lang="el-GR" sz="1800"/>
                    </a:p>
                  </a:txBody>
                  <a:tcPr/>
                </a:tc>
                <a:tc>
                  <a:txBody>
                    <a:bodyPr/>
                    <a:lstStyle/>
                    <a:p>
                      <a:endParaRPr lang="el-GR" sz="1800" dirty="0"/>
                    </a:p>
                  </a:txBody>
                  <a:tcPr/>
                </a:tc>
                <a:tc>
                  <a:txBody>
                    <a:bodyPr/>
                    <a:lstStyle/>
                    <a:p>
                      <a:endParaRPr lang="el-GR" sz="1800" dirty="0"/>
                    </a:p>
                  </a:txBody>
                  <a:tcPr/>
                </a:tc>
                <a:tc>
                  <a:txBody>
                    <a:bodyPr/>
                    <a:lstStyle/>
                    <a:p>
                      <a:endParaRPr lang="el-GR" sz="1800" dirty="0"/>
                    </a:p>
                  </a:txBody>
                  <a:tcPr/>
                </a:tc>
              </a:tr>
            </a:tbl>
          </a:graphicData>
        </a:graphic>
      </p:graphicFrame>
      <p:sp>
        <p:nvSpPr>
          <p:cNvPr id="4200" name="1 - Τίτλος"/>
          <p:cNvSpPr txBox="1">
            <a:spLocks/>
          </p:cNvSpPr>
          <p:nvPr/>
        </p:nvSpPr>
        <p:spPr bwMode="auto">
          <a:xfrm>
            <a:off x="323850" y="260351"/>
            <a:ext cx="8064574" cy="864394"/>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sp>
        <p:nvSpPr>
          <p:cNvPr id="4201" name="1 - Τίτλος"/>
          <p:cNvSpPr txBox="1">
            <a:spLocks/>
          </p:cNvSpPr>
          <p:nvPr/>
        </p:nvSpPr>
        <p:spPr bwMode="auto">
          <a:xfrm>
            <a:off x="914400" y="476250"/>
            <a:ext cx="82296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pic>
        <p:nvPicPr>
          <p:cNvPr id="42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404815"/>
            <a:ext cx="2016125" cy="503237"/>
          </a:xfrm>
          <a:prstGeom prst="rect">
            <a:avLst/>
          </a:prstGeom>
          <a:noFill/>
          <a:ln w="9525">
            <a:noFill/>
            <a:miter lim="800000"/>
            <a:headEnd/>
            <a:tailEnd/>
          </a:ln>
        </p:spPr>
      </p:pic>
      <p:sp>
        <p:nvSpPr>
          <p:cNvPr id="4203" name="1 - Τίτλος"/>
          <p:cNvSpPr txBox="1">
            <a:spLocks/>
          </p:cNvSpPr>
          <p:nvPr/>
        </p:nvSpPr>
        <p:spPr bwMode="auto">
          <a:xfrm>
            <a:off x="1066800" y="628650"/>
            <a:ext cx="82296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sp>
        <p:nvSpPr>
          <p:cNvPr id="4204" name="1 - Τίτλος"/>
          <p:cNvSpPr txBox="1">
            <a:spLocks/>
          </p:cNvSpPr>
          <p:nvPr/>
        </p:nvSpPr>
        <p:spPr bwMode="auto">
          <a:xfrm>
            <a:off x="755650" y="333376"/>
            <a:ext cx="87122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cxnSp>
        <p:nvCxnSpPr>
          <p:cNvPr id="13" name="5 - Ευθεία γραμμή σύνδεσης"/>
          <p:cNvCxnSpPr/>
          <p:nvPr/>
        </p:nvCxnSpPr>
        <p:spPr>
          <a:xfrm>
            <a:off x="395540" y="1124744"/>
            <a:ext cx="8353177"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ctrTitle"/>
          </p:nvPr>
        </p:nvSpPr>
        <p:spPr>
          <a:xfrm>
            <a:off x="5003804" y="333376"/>
            <a:ext cx="3668713" cy="647700"/>
          </a:xfrm>
        </p:spPr>
        <p:txBody>
          <a:bodyPr/>
          <a:lstStyle/>
          <a:p>
            <a:pPr algn="r" eaLnBrk="1" hangingPunct="1"/>
            <a:r>
              <a:rPr lang="en-US" altLang="el-GR" sz="2000" b="1" dirty="0" smtClean="0">
                <a:solidFill>
                  <a:srgbClr val="AC0000"/>
                </a:solidFill>
                <a:latin typeface="Arial Black" pitchFamily="34" charset="0"/>
              </a:rPr>
              <a:t>Business Model Canvas    </a:t>
            </a:r>
            <a:endParaRPr lang="el-GR" sz="2000" b="1" dirty="0" smtClean="0">
              <a:solidFill>
                <a:srgbClr val="C00000"/>
              </a:solidFill>
            </a:endParaRPr>
          </a:p>
        </p:txBody>
      </p:sp>
      <p:pic>
        <p:nvPicPr>
          <p:cNvPr id="3789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D0D8F795-B85C-4798-A50D-110D0340A0F1}" type="slidenum">
              <a:rPr lang="el-GR"/>
              <a:pPr>
                <a:defRPr/>
              </a:pPr>
              <a:t>23</a:t>
            </a:fld>
            <a:endParaRPr lang="el-GR" dirty="0"/>
          </a:p>
        </p:txBody>
      </p:sp>
      <p:sp>
        <p:nvSpPr>
          <p:cNvPr id="9223" name="10 - Ορθογώνιο"/>
          <p:cNvSpPr>
            <a:spLocks noChangeArrowheads="1"/>
          </p:cNvSpPr>
          <p:nvPr/>
        </p:nvSpPr>
        <p:spPr bwMode="auto">
          <a:xfrm>
            <a:off x="468313" y="2492896"/>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sp>
        <p:nvSpPr>
          <p:cNvPr id="37895" name="9 - TextBox"/>
          <p:cNvSpPr txBox="1">
            <a:spLocks noChangeArrowheads="1"/>
          </p:cNvSpPr>
          <p:nvPr/>
        </p:nvSpPr>
        <p:spPr bwMode="auto">
          <a:xfrm>
            <a:off x="468317" y="1052514"/>
            <a:ext cx="7991475" cy="1631216"/>
          </a:xfrm>
          <a:prstGeom prst="rect">
            <a:avLst/>
          </a:prstGeom>
          <a:noFill/>
          <a:ln w="9525">
            <a:noFill/>
            <a:miter lim="800000"/>
            <a:headEnd/>
            <a:tailEnd/>
          </a:ln>
        </p:spPr>
        <p:txBody>
          <a:bodyPr>
            <a:spAutoFit/>
          </a:bodyPr>
          <a:lstStyle/>
          <a:p>
            <a:pPr algn="ctr"/>
            <a:r>
              <a:rPr lang="en-US" sz="2000" b="1" dirty="0" smtClean="0">
                <a:latin typeface="Arial Black" pitchFamily="34" charset="0"/>
              </a:rPr>
              <a:t>Channels, Customer Relationship, Customer Journey Touch point Mapping.</a:t>
            </a:r>
            <a:endParaRPr lang="el-GR" sz="2000" b="1" dirty="0" smtClean="0">
              <a:latin typeface="Arial Black" pitchFamily="34" charset="0"/>
            </a:endParaRPr>
          </a:p>
          <a:p>
            <a:pPr algn="ctr"/>
            <a:r>
              <a:rPr lang="el-GR" sz="2000" b="1" dirty="0" smtClean="0">
                <a:latin typeface="Arial Black" pitchFamily="34" charset="0"/>
              </a:rPr>
              <a:t>Το παράδειγμα αγοράς μιας Ψησταριάς Υγραερίου</a:t>
            </a:r>
            <a:r>
              <a:rPr lang="en-US" sz="2000" b="1" dirty="0" smtClean="0">
                <a:latin typeface="Arial Black" pitchFamily="34" charset="0"/>
              </a:rPr>
              <a:t>.</a:t>
            </a:r>
            <a:endParaRPr lang="el-GR" sz="2000" b="1" dirty="0" smtClean="0">
              <a:latin typeface="Arial Black" pitchFamily="34" charset="0"/>
            </a:endParaRPr>
          </a:p>
          <a:p>
            <a:pPr algn="ctr"/>
            <a:endParaRPr lang="en-US" sz="2000" b="1" dirty="0" smtClean="0">
              <a:latin typeface="Arial Black" pitchFamily="34" charset="0"/>
            </a:endParaRPr>
          </a:p>
          <a:p>
            <a:pPr algn="ctr"/>
            <a:r>
              <a:rPr lang="en-US" sz="2000" b="1" dirty="0" smtClean="0">
                <a:latin typeface="Arial Black" pitchFamily="34" charset="0"/>
              </a:rPr>
              <a:t> </a:t>
            </a:r>
            <a:r>
              <a:rPr lang="el-GR" sz="2000" b="1" dirty="0" smtClean="0">
                <a:latin typeface="Arial Black" pitchFamily="34" charset="0"/>
              </a:rPr>
              <a:t> </a:t>
            </a:r>
            <a:r>
              <a:rPr lang="en-US" sz="2000" b="1" dirty="0" smtClean="0">
                <a:latin typeface="Arial Black" pitchFamily="34" charset="0"/>
              </a:rPr>
              <a:t> </a:t>
            </a:r>
            <a:endParaRPr lang="el-GR" sz="2000" b="1" dirty="0">
              <a:latin typeface="Arial Black" pitchFamily="34" charset="0"/>
            </a:endParaRP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26/11/2015</a:t>
            </a:fld>
            <a:endParaRPr lang="el-GR"/>
          </a:p>
        </p:txBody>
      </p:sp>
      <p:pic>
        <p:nvPicPr>
          <p:cNvPr id="11266" name="Picture 2"/>
          <p:cNvPicPr>
            <a:picLocks noChangeAspect="1" noChangeArrowheads="1"/>
          </p:cNvPicPr>
          <p:nvPr/>
        </p:nvPicPr>
        <p:blipFill>
          <a:blip r:embed="rId3" cstate="print"/>
          <a:srcRect/>
          <a:stretch>
            <a:fillRect/>
          </a:stretch>
        </p:blipFill>
        <p:spPr bwMode="auto">
          <a:xfrm>
            <a:off x="2655888" y="2622451"/>
            <a:ext cx="3832225" cy="3398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a:xfrm>
            <a:off x="457200" y="274638"/>
            <a:ext cx="7931224" cy="706090"/>
          </a:xfrm>
        </p:spPr>
        <p:txBody>
          <a:bodyPr/>
          <a:lstStyle/>
          <a:p>
            <a:pPr algn="r"/>
            <a:r>
              <a:rPr lang="en-US" altLang="el-GR" sz="2000" b="1" dirty="0" smtClean="0">
                <a:solidFill>
                  <a:srgbClr val="AC0000"/>
                </a:solidFill>
                <a:latin typeface="Arial Black" pitchFamily="34" charset="0"/>
              </a:rPr>
              <a:t>                                                       </a:t>
            </a:r>
            <a:br>
              <a:rPr lang="en-US" altLang="el-GR" sz="2000" b="1" dirty="0" smtClean="0">
                <a:solidFill>
                  <a:srgbClr val="AC0000"/>
                </a:solidFill>
                <a:latin typeface="Arial Black" pitchFamily="34" charset="0"/>
              </a:rPr>
            </a:br>
            <a:r>
              <a:rPr lang="en-US" altLang="el-GR" sz="2000" b="1" dirty="0" smtClean="0">
                <a:solidFill>
                  <a:srgbClr val="AC0000"/>
                </a:solidFill>
                <a:latin typeface="Arial Black" pitchFamily="34" charset="0"/>
              </a:rPr>
              <a:t/>
            </a:r>
            <a:br>
              <a:rPr lang="en-US" altLang="el-GR" sz="2000" b="1" dirty="0" smtClean="0">
                <a:solidFill>
                  <a:srgbClr val="AC0000"/>
                </a:solidFill>
                <a:latin typeface="Arial Black" pitchFamily="34" charset="0"/>
              </a:rPr>
            </a:b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r>
              <a:rPr lang="el-GR" altLang="el-GR" sz="2000" b="1" dirty="0" smtClean="0">
                <a:solidFill>
                  <a:srgbClr val="AC0000"/>
                </a:solidFill>
                <a:latin typeface="Arial Black" pitchFamily="34" charset="0"/>
              </a:rPr>
              <a:t/>
            </a:r>
            <a:br>
              <a:rPr lang="el-GR" altLang="el-GR" sz="2000" b="1" dirty="0" smtClean="0">
                <a:solidFill>
                  <a:srgbClr val="AC0000"/>
                </a:solidFill>
                <a:latin typeface="Arial Black" pitchFamily="34" charset="0"/>
              </a:rPr>
            </a:br>
            <a:r>
              <a:rPr lang="el-GR" altLang="el-GR" b="1" dirty="0" smtClean="0">
                <a:solidFill>
                  <a:srgbClr val="AC0000"/>
                </a:solidFill>
                <a:latin typeface="Arial Black" pitchFamily="34" charset="0"/>
              </a:rPr>
              <a:t/>
            </a:r>
            <a:br>
              <a:rPr lang="el-GR" altLang="el-GR" b="1" dirty="0" smtClean="0">
                <a:solidFill>
                  <a:srgbClr val="AC0000"/>
                </a:solidFill>
                <a:latin typeface="Arial Black" pitchFamily="34" charset="0"/>
              </a:rPr>
            </a:br>
            <a:endParaRPr lang="el-GR" dirty="0" smtClean="0"/>
          </a:p>
        </p:txBody>
      </p:sp>
      <p:sp>
        <p:nvSpPr>
          <p:cNvPr id="4099" name="2 - Θέση περιεχομένου"/>
          <p:cNvSpPr>
            <a:spLocks noGrp="1"/>
          </p:cNvSpPr>
          <p:nvPr>
            <p:ph idx="1"/>
          </p:nvPr>
        </p:nvSpPr>
        <p:spPr>
          <a:xfrm>
            <a:off x="457200" y="1484786"/>
            <a:ext cx="8229600" cy="4608512"/>
          </a:xfrm>
        </p:spPr>
        <p:txBody>
          <a:bodyPr/>
          <a:lstStyle/>
          <a:p>
            <a:endParaRPr lang="el-GR" sz="1200" dirty="0" smtClean="0"/>
          </a:p>
          <a:p>
            <a:endParaRPr lang="el-GR" sz="1200" dirty="0" smtClean="0"/>
          </a:p>
        </p:txBody>
      </p:sp>
      <p:sp>
        <p:nvSpPr>
          <p:cNvPr id="4" name="3 - Θέση ημερομηνίας"/>
          <p:cNvSpPr>
            <a:spLocks noGrp="1"/>
          </p:cNvSpPr>
          <p:nvPr>
            <p:ph type="dt" sz="quarter" idx="10"/>
          </p:nvPr>
        </p:nvSpPr>
        <p:spPr>
          <a:xfrm>
            <a:off x="457200" y="6453339"/>
            <a:ext cx="2133600" cy="268139"/>
          </a:xfrm>
        </p:spPr>
        <p:txBody>
          <a:bodyPr/>
          <a:lstStyle/>
          <a:p>
            <a:pPr>
              <a:defRPr/>
            </a:pPr>
            <a:fld id="{93D41BC2-0B85-4861-A657-4639CAFCBF1A}"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3438955E-4EA3-43D2-A28F-50A5F01417E7}" type="slidenum">
              <a:rPr lang="el-GR" smtClean="0"/>
              <a:pPr>
                <a:defRPr/>
              </a:pPr>
              <a:t>24</a:t>
            </a:fld>
            <a:endParaRPr lang="el-GR"/>
          </a:p>
        </p:txBody>
      </p:sp>
      <p:graphicFrame>
        <p:nvGraphicFramePr>
          <p:cNvPr id="6" name="5 - Πίνακας"/>
          <p:cNvGraphicFramePr>
            <a:graphicFrameLocks noGrp="1"/>
          </p:cNvGraphicFramePr>
          <p:nvPr/>
        </p:nvGraphicFramePr>
        <p:xfrm>
          <a:off x="0" y="1241374"/>
          <a:ext cx="9144000" cy="5616626"/>
        </p:xfrm>
        <a:graphic>
          <a:graphicData uri="http://schemas.openxmlformats.org/drawingml/2006/table">
            <a:tbl>
              <a:tblPr firstRow="1" bandRow="1">
                <a:tableStyleId>{5C22544A-7EE6-4342-B048-85BDC9FD1C3A}</a:tableStyleId>
              </a:tblPr>
              <a:tblGrid>
                <a:gridCol w="1494494"/>
                <a:gridCol w="1494494"/>
                <a:gridCol w="1494494"/>
                <a:gridCol w="1494494"/>
                <a:gridCol w="1577210"/>
                <a:gridCol w="1588814"/>
              </a:tblGrid>
              <a:tr h="711402">
                <a:tc>
                  <a:txBody>
                    <a:bodyPr/>
                    <a:lstStyle/>
                    <a:p>
                      <a:r>
                        <a:rPr lang="en-US" sz="1200" b="1" kern="1200" dirty="0" smtClean="0">
                          <a:solidFill>
                            <a:schemeClr val="lt1"/>
                          </a:solidFill>
                          <a:latin typeface="+mn-lt"/>
                          <a:ea typeface="+mn-ea"/>
                          <a:cs typeface="+mn-cs"/>
                        </a:rPr>
                        <a:t>Customer Journey/Life Cycle Mapping</a:t>
                      </a:r>
                      <a:endParaRPr lang="el-GR" sz="1200" dirty="0"/>
                    </a:p>
                  </a:txBody>
                  <a:tcPr>
                    <a:solidFill>
                      <a:srgbClr val="5887C0"/>
                    </a:solidFill>
                  </a:tcPr>
                </a:tc>
                <a:tc gridSpan="2">
                  <a:txBody>
                    <a:bodyPr/>
                    <a:lstStyle/>
                    <a:p>
                      <a:pPr algn="ctr"/>
                      <a:endParaRPr lang="en-US" sz="1000" b="1" kern="1200" dirty="0" smtClean="0">
                        <a:solidFill>
                          <a:schemeClr val="lt1"/>
                        </a:solidFill>
                        <a:latin typeface="+mn-lt"/>
                        <a:ea typeface="+mn-ea"/>
                        <a:cs typeface="+mn-cs"/>
                      </a:endParaRPr>
                    </a:p>
                    <a:p>
                      <a:pPr algn="ctr"/>
                      <a:r>
                        <a:rPr lang="en-US" sz="1400" b="1" kern="1200" dirty="0" smtClean="0">
                          <a:solidFill>
                            <a:schemeClr val="lt1"/>
                          </a:solidFill>
                          <a:latin typeface="+mn-lt"/>
                          <a:ea typeface="+mn-ea"/>
                          <a:cs typeface="+mn-cs"/>
                        </a:rPr>
                        <a:t>Before Purchase</a:t>
                      </a:r>
                      <a:endParaRPr lang="el-GR" sz="1400" dirty="0"/>
                    </a:p>
                  </a:txBody>
                  <a:tcPr>
                    <a:solidFill>
                      <a:srgbClr val="5887C0"/>
                    </a:solidFill>
                  </a:tcPr>
                </a:tc>
                <a:tc hMerge="1">
                  <a:txBody>
                    <a:bodyPr/>
                    <a:lstStyle/>
                    <a:p>
                      <a:endParaRPr lang="el-GR" sz="1000" dirty="0"/>
                    </a:p>
                  </a:txBody>
                  <a:tcPr/>
                </a:tc>
                <a:tc>
                  <a:txBody>
                    <a:bodyPr/>
                    <a:lstStyle/>
                    <a:p>
                      <a:endParaRPr lang="en-US" sz="1100" b="1" kern="1200" dirty="0" smtClean="0">
                        <a:solidFill>
                          <a:schemeClr val="lt1"/>
                        </a:solidFill>
                        <a:latin typeface="+mn-lt"/>
                        <a:ea typeface="+mn-ea"/>
                        <a:cs typeface="+mn-cs"/>
                      </a:endParaRPr>
                    </a:p>
                    <a:p>
                      <a:pPr algn="ctr"/>
                      <a:r>
                        <a:rPr lang="en-US" sz="1400" b="1" kern="1200" dirty="0" smtClean="0">
                          <a:solidFill>
                            <a:schemeClr val="lt1"/>
                          </a:solidFill>
                          <a:latin typeface="+mn-lt"/>
                          <a:ea typeface="+mn-ea"/>
                          <a:cs typeface="+mn-cs"/>
                        </a:rPr>
                        <a:t>Purchase</a:t>
                      </a:r>
                      <a:endParaRPr lang="el-GR" sz="1400" dirty="0"/>
                    </a:p>
                  </a:txBody>
                  <a:tcPr>
                    <a:solidFill>
                      <a:srgbClr val="5887C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After </a:t>
                      </a:r>
                      <a:r>
                        <a:rPr lang="en-US" sz="1400" b="1" kern="1200" dirty="0" smtClean="0">
                          <a:solidFill>
                            <a:schemeClr val="lt1"/>
                          </a:solidFill>
                          <a:latin typeface="+mn-lt"/>
                          <a:ea typeface="+mn-ea"/>
                          <a:cs typeface="+mn-cs"/>
                        </a:rPr>
                        <a:t>Purchase</a:t>
                      </a:r>
                      <a:endParaRPr lang="el-GR" sz="1400" dirty="0" smtClean="0"/>
                    </a:p>
                    <a:p>
                      <a:pPr algn="r"/>
                      <a:endParaRPr lang="el-GR" sz="1100" dirty="0"/>
                    </a:p>
                  </a:txBody>
                  <a:tcPr>
                    <a:solidFill>
                      <a:srgbClr val="5887C0"/>
                    </a:solidFill>
                  </a:tcPr>
                </a:tc>
                <a:tc hMerge="1">
                  <a:txBody>
                    <a:bodyPr/>
                    <a:lstStyle/>
                    <a:p>
                      <a:endParaRPr lang="el-GR"/>
                    </a:p>
                  </a:txBody>
                  <a:tcPr/>
                </a:tc>
              </a:tr>
              <a:tr h="258852">
                <a:tc>
                  <a:txBody>
                    <a:bodyPr/>
                    <a:lstStyle/>
                    <a:p>
                      <a:pPr algn="ctr">
                        <a:lnSpc>
                          <a:spcPct val="115000"/>
                        </a:lnSpc>
                        <a:spcAft>
                          <a:spcPts val="0"/>
                        </a:spcAft>
                      </a:pPr>
                      <a:r>
                        <a:rPr lang="en-US" sz="1400" b="1" dirty="0" smtClean="0">
                          <a:solidFill>
                            <a:schemeClr val="bg1"/>
                          </a:solidFill>
                          <a:latin typeface="Calibri"/>
                          <a:ea typeface="Calibri"/>
                          <a:cs typeface="Times New Roman"/>
                        </a:rPr>
                        <a:t>Touch</a:t>
                      </a:r>
                      <a:r>
                        <a:rPr lang="el-GR" sz="1400" b="1" dirty="0" smtClean="0">
                          <a:solidFill>
                            <a:schemeClr val="bg1"/>
                          </a:solidFill>
                          <a:latin typeface="Calibri"/>
                          <a:ea typeface="Calibri"/>
                          <a:cs typeface="Times New Roman"/>
                        </a:rPr>
                        <a:t> </a:t>
                      </a:r>
                      <a:r>
                        <a:rPr lang="en-US" sz="1400" b="1" dirty="0" smtClean="0">
                          <a:solidFill>
                            <a:schemeClr val="bg1"/>
                          </a:solidFill>
                          <a:latin typeface="Calibri"/>
                          <a:ea typeface="Calibri"/>
                          <a:cs typeface="Times New Roman"/>
                        </a:rPr>
                        <a:t>Points</a:t>
                      </a:r>
                      <a:endParaRPr lang="el-GR" sz="1400" b="1"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Awareness</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Evaluation</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Purchase</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Usage</a:t>
                      </a:r>
                      <a:endParaRPr lang="el-GR" sz="1400" dirty="0">
                        <a:solidFill>
                          <a:schemeClr val="bg1"/>
                        </a:solidFill>
                        <a:latin typeface="Calibri"/>
                        <a:ea typeface="Calibri"/>
                        <a:cs typeface="Times New Roman"/>
                      </a:endParaRPr>
                    </a:p>
                  </a:txBody>
                  <a:tcPr marL="68580" marR="68580" marT="0" marB="0" anchor="ctr">
                    <a:solidFill>
                      <a:srgbClr val="5887C0"/>
                    </a:solidFill>
                  </a:tcPr>
                </a:tc>
                <a:tc>
                  <a:txBody>
                    <a:bodyPr/>
                    <a:lstStyle/>
                    <a:p>
                      <a:pPr algn="ctr">
                        <a:lnSpc>
                          <a:spcPct val="115000"/>
                        </a:lnSpc>
                        <a:spcAft>
                          <a:spcPts val="0"/>
                        </a:spcAft>
                      </a:pPr>
                      <a:r>
                        <a:rPr lang="en-US" sz="1400" b="1" dirty="0">
                          <a:solidFill>
                            <a:schemeClr val="bg1"/>
                          </a:solidFill>
                          <a:latin typeface="Calibri"/>
                          <a:ea typeface="Calibri"/>
                          <a:cs typeface="Times New Roman"/>
                        </a:rPr>
                        <a:t>Loyalty</a:t>
                      </a:r>
                      <a:endParaRPr lang="el-GR" sz="1400" dirty="0">
                        <a:solidFill>
                          <a:schemeClr val="bg1"/>
                        </a:solidFill>
                        <a:latin typeface="Calibri"/>
                        <a:ea typeface="Calibri"/>
                        <a:cs typeface="Times New Roman"/>
                      </a:endParaRPr>
                    </a:p>
                  </a:txBody>
                  <a:tcPr marL="68580" marR="68580" marT="0" marB="0" anchor="ctr">
                    <a:solidFill>
                      <a:srgbClr val="5887C0"/>
                    </a:solidFill>
                  </a:tcPr>
                </a:tc>
              </a:tr>
              <a:tr h="627033">
                <a:tc>
                  <a:txBody>
                    <a:bodyPr/>
                    <a:lstStyle/>
                    <a:p>
                      <a:pPr algn="ctr">
                        <a:lnSpc>
                          <a:spcPct val="115000"/>
                        </a:lnSpc>
                        <a:spcAft>
                          <a:spcPts val="0"/>
                        </a:spcAft>
                      </a:pPr>
                      <a:r>
                        <a:rPr lang="en-US" sz="1100" b="1" dirty="0">
                          <a:latin typeface="Calibri"/>
                          <a:ea typeface="Calibri"/>
                          <a:cs typeface="Times New Roman"/>
                        </a:rPr>
                        <a:t>Website</a:t>
                      </a:r>
                      <a:endParaRPr lang="el-GR" sz="1100" dirty="0">
                        <a:latin typeface="Calibri"/>
                        <a:ea typeface="Calibri"/>
                        <a:cs typeface="Times New Roman"/>
                      </a:endParaRPr>
                    </a:p>
                  </a:txBody>
                  <a:tcPr marL="68580" marR="68580" marT="0" marB="0" anchor="ctr"/>
                </a:tc>
                <a:tc>
                  <a:txBody>
                    <a:bodyPr/>
                    <a:lstStyle/>
                    <a:p>
                      <a:r>
                        <a:rPr lang="en-US" sz="1100" dirty="0" err="1" smtClean="0"/>
                        <a:t>LeRoi</a:t>
                      </a:r>
                      <a:r>
                        <a:rPr lang="en-US" sz="1100" dirty="0" smtClean="0"/>
                        <a:t> Marlin, </a:t>
                      </a:r>
                      <a:r>
                        <a:rPr lang="en-US" sz="1100" dirty="0" err="1" smtClean="0"/>
                        <a:t>Praktiker</a:t>
                      </a:r>
                      <a:r>
                        <a:rPr lang="en-US" sz="1100" dirty="0" smtClean="0"/>
                        <a:t>, Media </a:t>
                      </a:r>
                      <a:r>
                        <a:rPr lang="en-US" sz="1100" dirty="0" err="1" smtClean="0"/>
                        <a:t>Markt</a:t>
                      </a:r>
                      <a:r>
                        <a:rPr lang="el-GR" sz="1100" dirty="0" smtClean="0"/>
                        <a:t> κλπ.</a:t>
                      </a:r>
                      <a:endParaRPr lang="el-GR" sz="1100" dirty="0"/>
                    </a:p>
                  </a:txBody>
                  <a:tcPr/>
                </a:tc>
                <a:tc>
                  <a:txBody>
                    <a:bodyPr/>
                    <a:lstStyle/>
                    <a:p>
                      <a:endParaRPr lang="el-GR" sz="1200" dirty="0"/>
                    </a:p>
                  </a:txBody>
                  <a:tcPr/>
                </a:tc>
                <a:tc>
                  <a:txBody>
                    <a:bodyPr/>
                    <a:lstStyle/>
                    <a:p>
                      <a:endParaRPr lang="el-GR" sz="1200" dirty="0"/>
                    </a:p>
                  </a:txBody>
                  <a:tcPr/>
                </a:tc>
                <a:tc>
                  <a:txBody>
                    <a:bodyPr/>
                    <a:lstStyle/>
                    <a:p>
                      <a:r>
                        <a:rPr lang="en-US" sz="1200" dirty="0" smtClean="0"/>
                        <a:t>Installation</a:t>
                      </a:r>
                      <a:r>
                        <a:rPr lang="en-US" sz="1200" baseline="0" dirty="0" smtClean="0"/>
                        <a:t> Video</a:t>
                      </a:r>
                      <a:endParaRPr lang="el-GR" sz="1200" dirty="0"/>
                    </a:p>
                  </a:txBody>
                  <a:tcPr/>
                </a:tc>
                <a:tc>
                  <a:txBody>
                    <a:bodyPr/>
                    <a:lstStyle/>
                    <a:p>
                      <a:endParaRPr lang="el-GR" sz="1200" dirty="0"/>
                    </a:p>
                  </a:txBody>
                  <a:tcPr/>
                </a:tc>
              </a:tr>
              <a:tr h="482333">
                <a:tc>
                  <a:txBody>
                    <a:bodyPr/>
                    <a:lstStyle/>
                    <a:p>
                      <a:pPr algn="ctr">
                        <a:lnSpc>
                          <a:spcPct val="115000"/>
                        </a:lnSpc>
                        <a:spcAft>
                          <a:spcPts val="0"/>
                        </a:spcAft>
                      </a:pPr>
                      <a:r>
                        <a:rPr lang="en-US" sz="1100" b="1" dirty="0">
                          <a:latin typeface="Calibri"/>
                          <a:ea typeface="Calibri"/>
                          <a:cs typeface="Times New Roman"/>
                        </a:rPr>
                        <a:t>E-Shop</a:t>
                      </a:r>
                      <a:endParaRPr lang="el-GR" sz="1100" dirty="0">
                        <a:latin typeface="Calibri"/>
                        <a:ea typeface="Calibri"/>
                        <a:cs typeface="Times New Roman"/>
                      </a:endParaRPr>
                    </a:p>
                  </a:txBody>
                  <a:tcPr marL="68580" marR="68580" marT="0" marB="0" anchor="ctr"/>
                </a:tc>
                <a:tc>
                  <a:txBody>
                    <a:bodyPr/>
                    <a:lstStyle/>
                    <a:p>
                      <a:r>
                        <a:rPr lang="en-US" sz="1200" dirty="0" err="1" smtClean="0"/>
                        <a:t>Salonica</a:t>
                      </a:r>
                      <a:r>
                        <a:rPr lang="en-US" sz="1200" dirty="0" smtClean="0"/>
                        <a:t> e-shop</a:t>
                      </a:r>
                      <a:r>
                        <a:rPr lang="en-US" sz="1200" baseline="0" dirty="0" smtClean="0"/>
                        <a:t> </a:t>
                      </a:r>
                      <a:r>
                        <a:rPr lang="en-US" sz="1200" dirty="0" smtClean="0"/>
                        <a:t>, </a:t>
                      </a:r>
                      <a:r>
                        <a:rPr lang="el-GR" sz="1200" dirty="0" smtClean="0"/>
                        <a:t>άλλα</a:t>
                      </a:r>
                      <a:r>
                        <a:rPr lang="en-US" sz="1200" dirty="0" smtClean="0"/>
                        <a:t> shops</a:t>
                      </a:r>
                      <a:endParaRPr lang="el-GR" sz="1200" dirty="0"/>
                    </a:p>
                  </a:txBody>
                  <a:tcPr/>
                </a:tc>
                <a:tc>
                  <a:txBody>
                    <a:bodyPr/>
                    <a:lstStyle/>
                    <a:p>
                      <a:r>
                        <a:rPr lang="en-US" sz="1200" dirty="0" smtClean="0"/>
                        <a:t>King</a:t>
                      </a:r>
                      <a:r>
                        <a:rPr lang="en-US" sz="1200" baseline="0" dirty="0" smtClean="0"/>
                        <a:t> Broil</a:t>
                      </a:r>
                      <a:endParaRPr lang="el-GR" sz="1200" dirty="0"/>
                    </a:p>
                  </a:txBody>
                  <a:tcPr/>
                </a:tc>
                <a:tc>
                  <a:txBody>
                    <a:bodyPr/>
                    <a:lstStyle/>
                    <a:p>
                      <a:r>
                        <a:rPr lang="en-US" sz="1200" dirty="0" err="1" smtClean="0"/>
                        <a:t>Salonica</a:t>
                      </a:r>
                      <a:r>
                        <a:rPr lang="en-US" sz="1200" baseline="0" dirty="0" smtClean="0"/>
                        <a:t> e-shop</a:t>
                      </a:r>
                      <a:r>
                        <a:rPr lang="en-US" sz="1200" dirty="0" smtClean="0"/>
                        <a:t> </a:t>
                      </a:r>
                      <a:r>
                        <a:rPr lang="el-GR" sz="1200" dirty="0" smtClean="0"/>
                        <a:t>ειδική</a:t>
                      </a:r>
                      <a:r>
                        <a:rPr lang="el-GR" sz="1200" baseline="0" dirty="0" smtClean="0"/>
                        <a:t> προσφορά</a:t>
                      </a:r>
                      <a:endParaRPr lang="el-GR" sz="1200" dirty="0"/>
                    </a:p>
                  </a:txBody>
                  <a:tcPr/>
                </a:tc>
                <a:tc>
                  <a:txBody>
                    <a:bodyPr/>
                    <a:lstStyle/>
                    <a:p>
                      <a:endParaRPr lang="el-GR" sz="1200" dirty="0"/>
                    </a:p>
                  </a:txBody>
                  <a:tcPr/>
                </a:tc>
                <a:tc>
                  <a:txBody>
                    <a:bodyPr/>
                    <a:lstStyle/>
                    <a:p>
                      <a:endParaRPr lang="el-GR" sz="1200" dirty="0"/>
                    </a:p>
                  </a:txBody>
                  <a:tcPr/>
                </a:tc>
              </a:tr>
              <a:tr h="482333">
                <a:tc>
                  <a:txBody>
                    <a:bodyPr/>
                    <a:lstStyle/>
                    <a:p>
                      <a:pPr algn="ctr">
                        <a:lnSpc>
                          <a:spcPct val="115000"/>
                        </a:lnSpc>
                        <a:spcAft>
                          <a:spcPts val="0"/>
                        </a:spcAft>
                      </a:pPr>
                      <a:r>
                        <a:rPr lang="en-US" sz="1100" b="1" dirty="0">
                          <a:latin typeface="Calibri"/>
                          <a:ea typeface="Calibri"/>
                          <a:cs typeface="Times New Roman"/>
                        </a:rPr>
                        <a:t>Face to Face</a:t>
                      </a:r>
                      <a:endParaRPr lang="el-GR" sz="1100" dirty="0">
                        <a:latin typeface="Calibri"/>
                        <a:ea typeface="Calibri"/>
                        <a:cs typeface="Times New Roman"/>
                      </a:endParaRPr>
                    </a:p>
                  </a:txBody>
                  <a:tcPr marL="68580" marR="68580" marT="0" marB="0" anchor="ctr"/>
                </a:tc>
                <a:tc>
                  <a:txBody>
                    <a:bodyPr/>
                    <a:lstStyle/>
                    <a:p>
                      <a:r>
                        <a:rPr lang="el-GR" sz="1200" dirty="0" smtClean="0"/>
                        <a:t>Φίλος</a:t>
                      </a:r>
                      <a:endParaRPr lang="en-US" sz="1200" dirty="0" smtClean="0"/>
                    </a:p>
                    <a:p>
                      <a:r>
                        <a:rPr lang="en-US" sz="1200" dirty="0" err="1" smtClean="0"/>
                        <a:t>Chalandri</a:t>
                      </a:r>
                      <a:r>
                        <a:rPr lang="en-US" sz="1200" dirty="0" smtClean="0"/>
                        <a:t> Shop</a:t>
                      </a:r>
                      <a:endParaRPr lang="el-GR" sz="1200" dirty="0"/>
                    </a:p>
                  </a:txBody>
                  <a:tcPr/>
                </a:tc>
                <a:tc>
                  <a:txBody>
                    <a:bodyPr/>
                    <a:lstStyle/>
                    <a:p>
                      <a:endParaRPr lang="el-GR" sz="1200" dirty="0"/>
                    </a:p>
                  </a:txBody>
                  <a:tcPr/>
                </a:tc>
                <a:tc>
                  <a:txBody>
                    <a:bodyPr/>
                    <a:lstStyle/>
                    <a:p>
                      <a:endParaRPr lang="el-GR" sz="1200" dirty="0"/>
                    </a:p>
                  </a:txBody>
                  <a:tcPr/>
                </a:tc>
                <a:tc>
                  <a:txBody>
                    <a:bodyPr/>
                    <a:lstStyle/>
                    <a:p>
                      <a:r>
                        <a:rPr lang="el-GR" sz="1200" smtClean="0"/>
                        <a:t>Παραλαβή/</a:t>
                      </a:r>
                      <a:endParaRPr lang="el-GR" sz="1200" dirty="0" smtClean="0"/>
                    </a:p>
                    <a:p>
                      <a:r>
                        <a:rPr lang="el-GR" sz="1200" dirty="0" smtClean="0"/>
                        <a:t>Συναρμολόγηση</a:t>
                      </a:r>
                      <a:endParaRPr lang="el-GR" sz="1200" dirty="0"/>
                    </a:p>
                  </a:txBody>
                  <a:tcPr/>
                </a:tc>
                <a:tc>
                  <a:txBody>
                    <a:bodyPr/>
                    <a:lstStyle/>
                    <a:p>
                      <a:endParaRPr lang="el-GR" sz="1200" dirty="0"/>
                    </a:p>
                  </a:txBody>
                  <a:tcPr/>
                </a:tc>
              </a:tr>
              <a:tr h="482333">
                <a:tc>
                  <a:txBody>
                    <a:bodyPr/>
                    <a:lstStyle/>
                    <a:p>
                      <a:pPr algn="ctr">
                        <a:lnSpc>
                          <a:spcPct val="115000"/>
                        </a:lnSpc>
                        <a:spcAft>
                          <a:spcPts val="0"/>
                        </a:spcAft>
                      </a:pPr>
                      <a:r>
                        <a:rPr lang="en-US" sz="1100" b="1">
                          <a:latin typeface="Calibri"/>
                          <a:ea typeface="Calibri"/>
                          <a:cs typeface="Times New Roman"/>
                        </a:rPr>
                        <a:t>In-Store</a:t>
                      </a:r>
                      <a:endParaRPr lang="el-GR" sz="1100">
                        <a:latin typeface="Calibri"/>
                        <a:ea typeface="Calibri"/>
                        <a:cs typeface="Times New Roman"/>
                      </a:endParaRPr>
                    </a:p>
                  </a:txBody>
                  <a:tcPr marL="68580" marR="68580" marT="0" marB="0" anchor="ctr"/>
                </a:tc>
                <a:tc>
                  <a:txBody>
                    <a:bodyPr/>
                    <a:lstStyle/>
                    <a:p>
                      <a:endParaRPr lang="el-GR" sz="1200" dirty="0"/>
                    </a:p>
                  </a:txBody>
                  <a:tcPr/>
                </a:tc>
                <a:tc>
                  <a:txBody>
                    <a:bodyPr/>
                    <a:lstStyle/>
                    <a:p>
                      <a:r>
                        <a:rPr lang="en-US" sz="1200" dirty="0" err="1" smtClean="0"/>
                        <a:t>LeRoi</a:t>
                      </a:r>
                      <a:r>
                        <a:rPr lang="en-US" sz="1200" dirty="0" smtClean="0"/>
                        <a:t> Merlin</a:t>
                      </a:r>
                      <a:r>
                        <a:rPr lang="el-GR" sz="1200" dirty="0" smtClean="0"/>
                        <a:t>,</a:t>
                      </a:r>
                      <a:r>
                        <a:rPr lang="en-US" sz="1200" dirty="0" smtClean="0"/>
                        <a:t>Media</a:t>
                      </a:r>
                    </a:p>
                    <a:p>
                      <a:r>
                        <a:rPr lang="en-US" sz="1200" dirty="0" err="1" smtClean="0"/>
                        <a:t>Markt</a:t>
                      </a:r>
                      <a:r>
                        <a:rPr lang="en-US" sz="1200" dirty="0" smtClean="0"/>
                        <a:t>, </a:t>
                      </a:r>
                      <a:r>
                        <a:rPr lang="en-US" sz="1200" dirty="0" err="1" smtClean="0"/>
                        <a:t>Chalandri</a:t>
                      </a:r>
                      <a:endParaRPr lang="el-GR" sz="1200" dirty="0"/>
                    </a:p>
                  </a:txBody>
                  <a:tcPr/>
                </a:tc>
                <a:tc>
                  <a:txBody>
                    <a:bodyPr/>
                    <a:lstStyle/>
                    <a:p>
                      <a:endParaRPr lang="el-GR" sz="1200" dirty="0"/>
                    </a:p>
                  </a:txBody>
                  <a:tcPr/>
                </a:tc>
                <a:tc>
                  <a:txBody>
                    <a:bodyPr/>
                    <a:lstStyle/>
                    <a:p>
                      <a:endParaRPr lang="el-GR" sz="1200" dirty="0"/>
                    </a:p>
                  </a:txBody>
                  <a:tcPr/>
                </a:tc>
                <a:tc>
                  <a:txBody>
                    <a:bodyPr/>
                    <a:lstStyle/>
                    <a:p>
                      <a:endParaRPr lang="el-GR" sz="1200" dirty="0"/>
                    </a:p>
                  </a:txBody>
                  <a:tcPr/>
                </a:tc>
              </a:tr>
              <a:tr h="316179">
                <a:tc>
                  <a:txBody>
                    <a:bodyPr/>
                    <a:lstStyle/>
                    <a:p>
                      <a:pPr algn="ctr">
                        <a:lnSpc>
                          <a:spcPct val="115000"/>
                        </a:lnSpc>
                        <a:spcAft>
                          <a:spcPts val="0"/>
                        </a:spcAft>
                      </a:pPr>
                      <a:r>
                        <a:rPr lang="en-US" sz="1100" b="1">
                          <a:latin typeface="Calibri"/>
                          <a:ea typeface="Calibri"/>
                          <a:cs typeface="Times New Roman"/>
                        </a:rPr>
                        <a:t>Call Center</a:t>
                      </a:r>
                      <a:endParaRPr lang="el-GR" sz="1100">
                        <a:latin typeface="Calibri"/>
                        <a:ea typeface="Calibri"/>
                        <a:cs typeface="Times New Roman"/>
                      </a:endParaRPr>
                    </a:p>
                  </a:txBody>
                  <a:tcPr marL="68580" marR="68580" marT="0" marB="0" anchor="ctr"/>
                </a:tc>
                <a:tc>
                  <a:txBody>
                    <a:bodyPr/>
                    <a:lstStyle/>
                    <a:p>
                      <a:endParaRPr lang="el-GR" sz="1200"/>
                    </a:p>
                  </a:txBody>
                  <a:tcPr/>
                </a:tc>
                <a:tc>
                  <a:txBody>
                    <a:bodyPr/>
                    <a:lstStyle/>
                    <a:p>
                      <a:endParaRPr lang="el-GR" sz="1200" dirty="0"/>
                    </a:p>
                  </a:txBody>
                  <a:tcPr/>
                </a:tc>
                <a:tc>
                  <a:txBody>
                    <a:bodyPr/>
                    <a:lstStyle/>
                    <a:p>
                      <a:r>
                        <a:rPr lang="el-GR" sz="1200" dirty="0" smtClean="0"/>
                        <a:t>Εντολή/Αγορά</a:t>
                      </a:r>
                      <a:endParaRPr lang="el-GR" sz="1200" dirty="0"/>
                    </a:p>
                  </a:txBody>
                  <a:tcPr/>
                </a:tc>
                <a:tc>
                  <a:txBody>
                    <a:bodyPr/>
                    <a:lstStyle/>
                    <a:p>
                      <a:endParaRPr lang="el-GR" sz="1200" dirty="0"/>
                    </a:p>
                  </a:txBody>
                  <a:tcPr/>
                </a:tc>
                <a:tc>
                  <a:txBody>
                    <a:bodyPr/>
                    <a:lstStyle/>
                    <a:p>
                      <a:endParaRPr lang="el-GR" sz="1200" dirty="0"/>
                    </a:p>
                  </a:txBody>
                  <a:tcPr/>
                </a:tc>
              </a:tr>
              <a:tr h="316179">
                <a:tc>
                  <a:txBody>
                    <a:bodyPr/>
                    <a:lstStyle/>
                    <a:p>
                      <a:pPr algn="ctr">
                        <a:lnSpc>
                          <a:spcPct val="115000"/>
                        </a:lnSpc>
                        <a:spcAft>
                          <a:spcPts val="0"/>
                        </a:spcAft>
                      </a:pPr>
                      <a:r>
                        <a:rPr lang="en-US" sz="1100" b="1">
                          <a:latin typeface="Calibri"/>
                          <a:ea typeface="Calibri"/>
                          <a:cs typeface="Times New Roman"/>
                        </a:rPr>
                        <a:t>Facebook</a:t>
                      </a:r>
                      <a:endParaRPr lang="el-GR" sz="1100">
                        <a:latin typeface="Calibri"/>
                        <a:ea typeface="Calibri"/>
                        <a:cs typeface="Times New Roman"/>
                      </a:endParaRPr>
                    </a:p>
                  </a:txBody>
                  <a:tcPr marL="68580" marR="68580" marT="0" marB="0" anchor="ctr"/>
                </a:tc>
                <a:tc>
                  <a:txBody>
                    <a:bodyPr/>
                    <a:lstStyle/>
                    <a:p>
                      <a:endParaRPr lang="el-GR" sz="1200"/>
                    </a:p>
                  </a:txBody>
                  <a:tcPr/>
                </a:tc>
                <a:tc>
                  <a:txBody>
                    <a:bodyPr/>
                    <a:lstStyle/>
                    <a:p>
                      <a:endParaRPr lang="el-GR" sz="1200"/>
                    </a:p>
                  </a:txBody>
                  <a:tcPr/>
                </a:tc>
                <a:tc>
                  <a:txBody>
                    <a:bodyPr/>
                    <a:lstStyle/>
                    <a:p>
                      <a:endParaRPr lang="el-GR" sz="1200" dirty="0"/>
                    </a:p>
                  </a:txBody>
                  <a:tcPr/>
                </a:tc>
                <a:tc>
                  <a:txBody>
                    <a:bodyPr/>
                    <a:lstStyle/>
                    <a:p>
                      <a:endParaRPr lang="el-GR" sz="1200" dirty="0"/>
                    </a:p>
                  </a:txBody>
                  <a:tcPr/>
                </a:tc>
                <a:tc>
                  <a:txBody>
                    <a:bodyPr/>
                    <a:lstStyle/>
                    <a:p>
                      <a:endParaRPr lang="el-GR" sz="1200" dirty="0"/>
                    </a:p>
                  </a:txBody>
                  <a:tcPr/>
                </a:tc>
              </a:tr>
              <a:tr h="675266">
                <a:tc>
                  <a:txBody>
                    <a:bodyPr/>
                    <a:lstStyle/>
                    <a:p>
                      <a:pPr algn="ctr">
                        <a:lnSpc>
                          <a:spcPct val="115000"/>
                        </a:lnSpc>
                        <a:spcAft>
                          <a:spcPts val="0"/>
                        </a:spcAft>
                      </a:pPr>
                      <a:r>
                        <a:rPr lang="en-US" sz="1100" b="1" dirty="0">
                          <a:latin typeface="Calibri"/>
                          <a:ea typeface="Calibri"/>
                          <a:cs typeface="Times New Roman"/>
                        </a:rPr>
                        <a:t>Reviews</a:t>
                      </a:r>
                      <a:endParaRPr lang="el-GR" sz="1100" dirty="0">
                        <a:latin typeface="Calibri"/>
                        <a:ea typeface="Calibri"/>
                        <a:cs typeface="Times New Roman"/>
                      </a:endParaRPr>
                    </a:p>
                  </a:txBody>
                  <a:tcPr marL="68580" marR="68580" marT="0" marB="0" anchor="ctr"/>
                </a:tc>
                <a:tc>
                  <a:txBody>
                    <a:bodyPr/>
                    <a:lstStyle/>
                    <a:p>
                      <a:r>
                        <a:rPr lang="en-US" sz="1200" dirty="0" smtClean="0"/>
                        <a:t>Amazon</a:t>
                      </a:r>
                      <a:r>
                        <a:rPr lang="el-GR" sz="1200" smtClean="0"/>
                        <a:t>,</a:t>
                      </a:r>
                      <a:r>
                        <a:rPr lang="en-US" sz="1200" smtClean="0"/>
                        <a:t> </a:t>
                      </a:r>
                      <a:r>
                        <a:rPr lang="en-US" sz="1200" dirty="0" smtClean="0"/>
                        <a:t>Various Brands </a:t>
                      </a:r>
                    </a:p>
                    <a:p>
                      <a:endParaRPr lang="el-GR" sz="1200" dirty="0"/>
                    </a:p>
                  </a:txBody>
                  <a:tcPr/>
                </a:tc>
                <a:tc>
                  <a:txBody>
                    <a:bodyPr/>
                    <a:lstStyle/>
                    <a:p>
                      <a:r>
                        <a:rPr lang="en-US" sz="1200" dirty="0" err="1" smtClean="0"/>
                        <a:t>Skroutz</a:t>
                      </a:r>
                      <a:r>
                        <a:rPr lang="el-GR" sz="1200" dirty="0" smtClean="0"/>
                        <a:t>/Τιμ</a:t>
                      </a:r>
                      <a:r>
                        <a:rPr lang="el-GR" sz="1200" baseline="0" dirty="0" smtClean="0"/>
                        <a:t>ές</a:t>
                      </a:r>
                      <a:r>
                        <a:rPr lang="el-GR" sz="1200" dirty="0" smtClean="0"/>
                        <a:t>, αξιολόγηση</a:t>
                      </a:r>
                      <a:endParaRPr lang="el-GR" sz="1200" dirty="0"/>
                    </a:p>
                  </a:txBody>
                  <a:tcPr/>
                </a:tc>
                <a:tc>
                  <a:txBody>
                    <a:bodyPr/>
                    <a:lstStyle/>
                    <a:p>
                      <a:endParaRPr lang="el-GR" sz="1200" dirty="0"/>
                    </a:p>
                  </a:txBody>
                  <a:tcPr/>
                </a:tc>
                <a:tc>
                  <a:txBody>
                    <a:bodyPr/>
                    <a:lstStyle/>
                    <a:p>
                      <a:endParaRPr lang="el-GR" sz="1200" dirty="0"/>
                    </a:p>
                  </a:txBody>
                  <a:tcPr/>
                </a:tc>
                <a:tc>
                  <a:txBody>
                    <a:bodyPr/>
                    <a:lstStyle/>
                    <a:p>
                      <a:endParaRPr lang="el-GR" sz="1200" dirty="0"/>
                    </a:p>
                  </a:txBody>
                  <a:tcPr/>
                </a:tc>
              </a:tr>
              <a:tr h="316179">
                <a:tc>
                  <a:txBody>
                    <a:bodyPr/>
                    <a:lstStyle/>
                    <a:p>
                      <a:pPr algn="ctr">
                        <a:lnSpc>
                          <a:spcPct val="115000"/>
                        </a:lnSpc>
                        <a:spcAft>
                          <a:spcPts val="0"/>
                        </a:spcAft>
                      </a:pPr>
                      <a:r>
                        <a:rPr lang="en-US" sz="1100" b="1" dirty="0">
                          <a:latin typeface="Calibri"/>
                          <a:ea typeface="Calibri"/>
                          <a:cs typeface="Times New Roman"/>
                        </a:rPr>
                        <a:t>Web Forums</a:t>
                      </a:r>
                      <a:endParaRPr lang="el-GR" sz="1100" dirty="0">
                        <a:latin typeface="Calibri"/>
                        <a:ea typeface="Calibri"/>
                        <a:cs typeface="Times New Roman"/>
                      </a:endParaRPr>
                    </a:p>
                  </a:txBody>
                  <a:tcPr marL="68580" marR="68580" marT="0" marB="0" anchor="ctr"/>
                </a:tc>
                <a:tc>
                  <a:txBody>
                    <a:bodyPr/>
                    <a:lstStyle/>
                    <a:p>
                      <a:endParaRPr lang="el-GR" sz="1200"/>
                    </a:p>
                  </a:txBody>
                  <a:tcPr/>
                </a:tc>
                <a:tc>
                  <a:txBody>
                    <a:bodyPr/>
                    <a:lstStyle/>
                    <a:p>
                      <a:endParaRPr lang="el-GR" sz="1200"/>
                    </a:p>
                  </a:txBody>
                  <a:tcPr/>
                </a:tc>
                <a:tc>
                  <a:txBody>
                    <a:bodyPr/>
                    <a:lstStyle/>
                    <a:p>
                      <a:endParaRPr lang="el-GR" sz="1200" dirty="0"/>
                    </a:p>
                  </a:txBody>
                  <a:tcPr/>
                </a:tc>
                <a:tc>
                  <a:txBody>
                    <a:bodyPr/>
                    <a:lstStyle/>
                    <a:p>
                      <a:endParaRPr lang="el-GR" sz="1200" dirty="0"/>
                    </a:p>
                  </a:txBody>
                  <a:tcPr/>
                </a:tc>
                <a:tc>
                  <a:txBody>
                    <a:bodyPr/>
                    <a:lstStyle/>
                    <a:p>
                      <a:endParaRPr lang="el-GR" sz="1200" dirty="0"/>
                    </a:p>
                  </a:txBody>
                  <a:tcPr/>
                </a:tc>
              </a:tr>
              <a:tr h="316179">
                <a:tc>
                  <a:txBody>
                    <a:bodyPr/>
                    <a:lstStyle/>
                    <a:p>
                      <a:pPr algn="ctr">
                        <a:lnSpc>
                          <a:spcPct val="115000"/>
                        </a:lnSpc>
                        <a:spcAft>
                          <a:spcPts val="0"/>
                        </a:spcAft>
                      </a:pPr>
                      <a:r>
                        <a:rPr lang="en-US" sz="1100" b="1">
                          <a:latin typeface="Calibri"/>
                          <a:ea typeface="Calibri"/>
                          <a:cs typeface="Times New Roman"/>
                        </a:rPr>
                        <a:t>Email</a:t>
                      </a:r>
                      <a:endParaRPr lang="el-GR" sz="1100">
                        <a:latin typeface="Calibri"/>
                        <a:ea typeface="Calibri"/>
                        <a:cs typeface="Times New Roman"/>
                      </a:endParaRPr>
                    </a:p>
                  </a:txBody>
                  <a:tcPr marL="68580" marR="68580" marT="0" marB="0" anchor="ctr"/>
                </a:tc>
                <a:tc>
                  <a:txBody>
                    <a:bodyPr/>
                    <a:lstStyle/>
                    <a:p>
                      <a:endParaRPr lang="el-GR" sz="1200" dirty="0"/>
                    </a:p>
                  </a:txBody>
                  <a:tcPr/>
                </a:tc>
                <a:tc>
                  <a:txBody>
                    <a:bodyPr/>
                    <a:lstStyle/>
                    <a:p>
                      <a:endParaRPr lang="el-GR" sz="1200"/>
                    </a:p>
                  </a:txBody>
                  <a:tcPr/>
                </a:tc>
                <a:tc>
                  <a:txBody>
                    <a:bodyPr/>
                    <a:lstStyle/>
                    <a:p>
                      <a:endParaRPr lang="el-GR" sz="1200"/>
                    </a:p>
                  </a:txBody>
                  <a:tcPr/>
                </a:tc>
                <a:tc>
                  <a:txBody>
                    <a:bodyPr/>
                    <a:lstStyle/>
                    <a:p>
                      <a:r>
                        <a:rPr lang="el-GR" sz="1200" dirty="0" smtClean="0"/>
                        <a:t>Ευχαριστήριο </a:t>
                      </a:r>
                      <a:r>
                        <a:rPr lang="en-US" sz="1200" dirty="0" smtClean="0"/>
                        <a:t>email </a:t>
                      </a:r>
                      <a:endParaRPr lang="el-GR" sz="1200" dirty="0"/>
                    </a:p>
                  </a:txBody>
                  <a:tcPr/>
                </a:tc>
                <a:tc>
                  <a:txBody>
                    <a:bodyPr/>
                    <a:lstStyle/>
                    <a:p>
                      <a:r>
                        <a:rPr lang="el-GR" sz="1200" dirty="0" smtClean="0"/>
                        <a:t>Συνταγές</a:t>
                      </a:r>
                      <a:r>
                        <a:rPr lang="en-US" sz="1200" dirty="0" smtClean="0"/>
                        <a:t>/ tips.</a:t>
                      </a:r>
                      <a:endParaRPr lang="el-GR" sz="1200" dirty="0"/>
                    </a:p>
                  </a:txBody>
                  <a:tcPr/>
                </a:tc>
              </a:tr>
              <a:tr h="316179">
                <a:tc>
                  <a:txBody>
                    <a:bodyPr/>
                    <a:lstStyle/>
                    <a:p>
                      <a:pPr algn="ctr">
                        <a:lnSpc>
                          <a:spcPct val="115000"/>
                        </a:lnSpc>
                        <a:spcAft>
                          <a:spcPts val="0"/>
                        </a:spcAft>
                      </a:pPr>
                      <a:r>
                        <a:rPr lang="en-US" sz="1100" b="1">
                          <a:latin typeface="Calibri"/>
                          <a:ea typeface="Calibri"/>
                          <a:cs typeface="Times New Roman"/>
                        </a:rPr>
                        <a:t>Post</a:t>
                      </a:r>
                      <a:endParaRPr lang="el-GR" sz="1100">
                        <a:latin typeface="Calibri"/>
                        <a:ea typeface="Calibri"/>
                        <a:cs typeface="Times New Roman"/>
                      </a:endParaRPr>
                    </a:p>
                  </a:txBody>
                  <a:tcPr marL="68580" marR="68580" marT="0" marB="0" anchor="ctr"/>
                </a:tc>
                <a:tc>
                  <a:txBody>
                    <a:bodyPr/>
                    <a:lstStyle/>
                    <a:p>
                      <a:endParaRPr lang="el-GR" sz="1200"/>
                    </a:p>
                  </a:txBody>
                  <a:tcPr/>
                </a:tc>
                <a:tc>
                  <a:txBody>
                    <a:bodyPr/>
                    <a:lstStyle/>
                    <a:p>
                      <a:endParaRPr lang="el-GR" sz="1200"/>
                    </a:p>
                  </a:txBody>
                  <a:tcPr/>
                </a:tc>
                <a:tc>
                  <a:txBody>
                    <a:bodyPr/>
                    <a:lstStyle/>
                    <a:p>
                      <a:r>
                        <a:rPr lang="el-GR" sz="1200" dirty="0" smtClean="0"/>
                        <a:t>Αποστολή/</a:t>
                      </a:r>
                      <a:r>
                        <a:rPr lang="en-US" sz="1200" dirty="0" err="1" smtClean="0"/>
                        <a:t>Courrier</a:t>
                      </a:r>
                      <a:r>
                        <a:rPr lang="en-US" sz="1200" dirty="0" smtClean="0"/>
                        <a:t> </a:t>
                      </a:r>
                      <a:endParaRPr lang="el-GR" sz="1200" dirty="0"/>
                    </a:p>
                  </a:txBody>
                  <a:tcPr/>
                </a:tc>
                <a:tc>
                  <a:txBody>
                    <a:bodyPr/>
                    <a:lstStyle/>
                    <a:p>
                      <a:endParaRPr lang="el-GR" sz="1200" dirty="0"/>
                    </a:p>
                  </a:txBody>
                  <a:tcPr/>
                </a:tc>
                <a:tc>
                  <a:txBody>
                    <a:bodyPr/>
                    <a:lstStyle/>
                    <a:p>
                      <a:endParaRPr lang="el-GR" sz="1200" dirty="0"/>
                    </a:p>
                  </a:txBody>
                  <a:tcPr/>
                </a:tc>
              </a:tr>
              <a:tr h="316179">
                <a:tc>
                  <a:txBody>
                    <a:bodyPr/>
                    <a:lstStyle/>
                    <a:p>
                      <a:pPr algn="ctr">
                        <a:lnSpc>
                          <a:spcPct val="115000"/>
                        </a:lnSpc>
                        <a:spcAft>
                          <a:spcPts val="0"/>
                        </a:spcAft>
                      </a:pPr>
                      <a:r>
                        <a:rPr lang="en-US" sz="1100" b="1" dirty="0" smtClean="0">
                          <a:latin typeface="Calibri"/>
                          <a:ea typeface="Calibri"/>
                          <a:cs typeface="Times New Roman"/>
                        </a:rPr>
                        <a:t>Print/TV</a:t>
                      </a:r>
                      <a:r>
                        <a:rPr lang="el-GR" sz="1100" b="1" dirty="0" smtClean="0">
                          <a:latin typeface="Calibri"/>
                          <a:ea typeface="Calibri"/>
                          <a:cs typeface="Times New Roman"/>
                        </a:rPr>
                        <a:t> κλπ.</a:t>
                      </a:r>
                      <a:endParaRPr lang="el-GR" sz="1100" dirty="0">
                        <a:latin typeface="Calibri"/>
                        <a:ea typeface="Calibri"/>
                        <a:cs typeface="Times New Roman"/>
                      </a:endParaRPr>
                    </a:p>
                  </a:txBody>
                  <a:tcPr marL="68580" marR="68580" marT="0" marB="0" anchor="ctr"/>
                </a:tc>
                <a:tc>
                  <a:txBody>
                    <a:bodyPr/>
                    <a:lstStyle/>
                    <a:p>
                      <a:endParaRPr lang="el-GR" sz="1200" dirty="0"/>
                    </a:p>
                  </a:txBody>
                  <a:tcPr/>
                </a:tc>
                <a:tc>
                  <a:txBody>
                    <a:bodyPr/>
                    <a:lstStyle/>
                    <a:p>
                      <a:endParaRPr lang="el-GR" sz="1200"/>
                    </a:p>
                  </a:txBody>
                  <a:tcPr/>
                </a:tc>
                <a:tc>
                  <a:txBody>
                    <a:bodyPr/>
                    <a:lstStyle/>
                    <a:p>
                      <a:endParaRPr lang="el-GR" sz="1200" dirty="0"/>
                    </a:p>
                  </a:txBody>
                  <a:tcPr/>
                </a:tc>
                <a:tc>
                  <a:txBody>
                    <a:bodyPr/>
                    <a:lstStyle/>
                    <a:p>
                      <a:endParaRPr lang="el-GR" sz="1200" dirty="0"/>
                    </a:p>
                  </a:txBody>
                  <a:tcPr/>
                </a:tc>
                <a:tc>
                  <a:txBody>
                    <a:bodyPr/>
                    <a:lstStyle/>
                    <a:p>
                      <a:endParaRPr lang="el-GR" sz="1200" dirty="0"/>
                    </a:p>
                  </a:txBody>
                  <a:tcPr/>
                </a:tc>
              </a:tr>
            </a:tbl>
          </a:graphicData>
        </a:graphic>
      </p:graphicFrame>
      <p:sp>
        <p:nvSpPr>
          <p:cNvPr id="4200" name="1 - Τίτλος"/>
          <p:cNvSpPr txBox="1">
            <a:spLocks/>
          </p:cNvSpPr>
          <p:nvPr/>
        </p:nvSpPr>
        <p:spPr bwMode="auto">
          <a:xfrm>
            <a:off x="323850" y="260351"/>
            <a:ext cx="8064574" cy="864394"/>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sp>
        <p:nvSpPr>
          <p:cNvPr id="4201" name="1 - Τίτλος"/>
          <p:cNvSpPr txBox="1">
            <a:spLocks/>
          </p:cNvSpPr>
          <p:nvPr/>
        </p:nvSpPr>
        <p:spPr bwMode="auto">
          <a:xfrm>
            <a:off x="914400" y="476250"/>
            <a:ext cx="82296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pic>
        <p:nvPicPr>
          <p:cNvPr id="42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404815"/>
            <a:ext cx="2016125" cy="503237"/>
          </a:xfrm>
          <a:prstGeom prst="rect">
            <a:avLst/>
          </a:prstGeom>
          <a:noFill/>
          <a:ln w="9525">
            <a:noFill/>
            <a:miter lim="800000"/>
            <a:headEnd/>
            <a:tailEnd/>
          </a:ln>
        </p:spPr>
      </p:pic>
      <p:sp>
        <p:nvSpPr>
          <p:cNvPr id="4203" name="1 - Τίτλος"/>
          <p:cNvSpPr txBox="1">
            <a:spLocks/>
          </p:cNvSpPr>
          <p:nvPr/>
        </p:nvSpPr>
        <p:spPr bwMode="auto">
          <a:xfrm>
            <a:off x="1066800" y="628650"/>
            <a:ext cx="82296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sp>
        <p:nvSpPr>
          <p:cNvPr id="4204" name="1 - Τίτλος"/>
          <p:cNvSpPr txBox="1">
            <a:spLocks/>
          </p:cNvSpPr>
          <p:nvPr/>
        </p:nvSpPr>
        <p:spPr bwMode="auto">
          <a:xfrm>
            <a:off x="755650" y="333376"/>
            <a:ext cx="8712200" cy="1143000"/>
          </a:xfrm>
          <a:prstGeom prst="rect">
            <a:avLst/>
          </a:prstGeom>
          <a:noFill/>
          <a:ln w="9525">
            <a:noFill/>
            <a:miter lim="800000"/>
            <a:headEnd/>
            <a:tailEnd/>
          </a:ln>
        </p:spPr>
        <p:txBody>
          <a:bodyPr anchor="ctr"/>
          <a:lstStyle/>
          <a:p>
            <a:pPr algn="r"/>
            <a:endParaRPr lang="el-GR" altLang="el-GR" sz="2000" b="1">
              <a:solidFill>
                <a:srgbClr val="AC0000"/>
              </a:solidFill>
              <a:latin typeface="Arial Black" pitchFamily="34" charset="0"/>
            </a:endParaRPr>
          </a:p>
        </p:txBody>
      </p:sp>
      <p:cxnSp>
        <p:nvCxnSpPr>
          <p:cNvPr id="13" name="5 - Ευθεία γραμμή σύνδεσης"/>
          <p:cNvCxnSpPr/>
          <p:nvPr/>
        </p:nvCxnSpPr>
        <p:spPr>
          <a:xfrm>
            <a:off x="395540" y="1124744"/>
            <a:ext cx="8353177"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pPr>
              <a:defRPr/>
            </a:pPr>
            <a:r>
              <a:rPr lang="en-US" dirty="0" smtClean="0"/>
              <a:t>   </a:t>
            </a:r>
            <a:r>
              <a:rPr lang="el-GR" dirty="0" smtClean="0"/>
              <a:t>  </a:t>
            </a:r>
            <a:fld id="{764704FF-DF9A-4806-9BDF-F2815809F9E1}" type="slidenum">
              <a:rPr lang="el-GR" smtClean="0"/>
              <a:pPr>
                <a:defRPr/>
              </a:pPr>
              <a:t>25</a:t>
            </a:fld>
            <a:endParaRPr lang="el-GR" dirty="0"/>
          </a:p>
        </p:txBody>
      </p:sp>
      <p:pic>
        <p:nvPicPr>
          <p:cNvPr id="215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6"/>
            <a:ext cx="1989137" cy="503238"/>
          </a:xfrm>
          <a:prstGeom prst="rect">
            <a:avLst/>
          </a:prstGeom>
          <a:noFill/>
          <a:ln w="9525">
            <a:noFill/>
            <a:miter lim="800000"/>
            <a:headEnd/>
            <a:tailEnd/>
          </a:ln>
        </p:spPr>
      </p:pic>
      <p:cxnSp>
        <p:nvCxnSpPr>
          <p:cNvPr id="20" name="19 - Ευθεία γραμμή σύνδεσης"/>
          <p:cNvCxnSpPr/>
          <p:nvPr/>
        </p:nvCxnSpPr>
        <p:spPr>
          <a:xfrm>
            <a:off x="468315" y="10525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510" name="1 - Τίτλος"/>
          <p:cNvSpPr txBox="1">
            <a:spLocks/>
          </p:cNvSpPr>
          <p:nvPr/>
        </p:nvSpPr>
        <p:spPr bwMode="auto">
          <a:xfrm>
            <a:off x="3348042" y="260352"/>
            <a:ext cx="5324475" cy="792163"/>
          </a:xfrm>
          <a:prstGeom prst="rect">
            <a:avLst/>
          </a:prstGeom>
          <a:noFill/>
          <a:ln w="9525">
            <a:noFill/>
            <a:miter lim="800000"/>
            <a:headEnd/>
            <a:tailEnd/>
          </a:ln>
        </p:spPr>
        <p:txBody>
          <a:bodyPr anchor="ctr"/>
          <a:lstStyle/>
          <a:p>
            <a:pPr algn="r"/>
            <a:r>
              <a:rPr lang="el-GR" altLang="el-GR" sz="2000" b="1" dirty="0">
                <a:solidFill>
                  <a:srgbClr val="AC0000"/>
                </a:solidFill>
                <a:latin typeface="Arial Black" pitchFamily="34" charset="0"/>
              </a:rPr>
              <a:t>Από τα 4Ρ</a:t>
            </a:r>
            <a:r>
              <a:rPr lang="en-US" altLang="el-GR" sz="2000" b="1" dirty="0">
                <a:solidFill>
                  <a:srgbClr val="AC0000"/>
                </a:solidFill>
                <a:latin typeface="Arial Black" pitchFamily="34" charset="0"/>
              </a:rPr>
              <a:t> </a:t>
            </a:r>
            <a:r>
              <a:rPr lang="el-GR" altLang="el-GR" sz="2000" b="1" dirty="0">
                <a:solidFill>
                  <a:srgbClr val="AC0000"/>
                </a:solidFill>
                <a:latin typeface="Arial Black" pitchFamily="34" charset="0"/>
              </a:rPr>
              <a:t>του </a:t>
            </a:r>
            <a:r>
              <a:rPr lang="en-US" altLang="el-GR" sz="2000" b="1" dirty="0">
                <a:solidFill>
                  <a:srgbClr val="AC0000"/>
                </a:solidFill>
                <a:latin typeface="Arial Black" pitchFamily="34" charset="0"/>
              </a:rPr>
              <a:t>Marketing Mix</a:t>
            </a:r>
            <a:r>
              <a:rPr lang="el-GR" altLang="el-GR" sz="2000" b="1" dirty="0">
                <a:solidFill>
                  <a:srgbClr val="AC0000"/>
                </a:solidFill>
                <a:latin typeface="Arial Black" pitchFamily="34" charset="0"/>
              </a:rPr>
              <a:t> στο </a:t>
            </a:r>
            <a:r>
              <a:rPr lang="en-US" altLang="el-GR" sz="2000" b="1" dirty="0">
                <a:solidFill>
                  <a:srgbClr val="AC0000"/>
                </a:solidFill>
                <a:latin typeface="Arial Black" pitchFamily="34" charset="0"/>
              </a:rPr>
              <a:t>Business Model Canvas</a:t>
            </a:r>
            <a:endParaRPr lang="el-GR" altLang="el-GR" sz="2000" b="1" dirty="0">
              <a:solidFill>
                <a:srgbClr val="AC0000"/>
              </a:solidFill>
              <a:latin typeface="Arial Black" pitchFamily="34" charset="0"/>
            </a:endParaRPr>
          </a:p>
        </p:txBody>
      </p:sp>
      <p:cxnSp>
        <p:nvCxnSpPr>
          <p:cNvPr id="9" name="8 - Ευθεία γραμμή σύνδεσης"/>
          <p:cNvCxnSpPr/>
          <p:nvPr/>
        </p:nvCxnSpPr>
        <p:spPr>
          <a:xfrm>
            <a:off x="468315" y="10525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 Θέση περιεχομένου"/>
          <p:cNvSpPr>
            <a:spLocks noGrp="1"/>
          </p:cNvSpPr>
          <p:nvPr>
            <p:ph idx="1"/>
          </p:nvPr>
        </p:nvSpPr>
        <p:spPr>
          <a:xfrm>
            <a:off x="457200" y="1268762"/>
            <a:ext cx="8229600" cy="5256584"/>
          </a:xfrm>
        </p:spPr>
        <p:txBody>
          <a:bodyPr/>
          <a:lstStyle/>
          <a:p>
            <a:pPr>
              <a:buNone/>
            </a:pPr>
            <a:endParaRPr lang="el-GR" sz="2000" dirty="0" smtClean="0">
              <a:solidFill>
                <a:srgbClr val="0000FF"/>
              </a:solidFill>
              <a:latin typeface="Arial Black" pitchFamily="34" charset="0"/>
            </a:endParaRPr>
          </a:p>
          <a:p>
            <a:pPr>
              <a:buNone/>
            </a:pPr>
            <a:r>
              <a:rPr lang="el-GR" sz="2000" dirty="0" smtClean="0">
                <a:solidFill>
                  <a:srgbClr val="0000FF"/>
                </a:solidFill>
                <a:latin typeface="Arial Black" pitchFamily="34" charset="0"/>
              </a:rPr>
              <a:t>Από τα 4Ρ του </a:t>
            </a:r>
            <a:r>
              <a:rPr lang="en-US" sz="2000" dirty="0" smtClean="0">
                <a:solidFill>
                  <a:srgbClr val="0000FF"/>
                </a:solidFill>
                <a:latin typeface="Arial Black" pitchFamily="34" charset="0"/>
              </a:rPr>
              <a:t>Marketing Mix </a:t>
            </a:r>
            <a:r>
              <a:rPr lang="el-GR" sz="2000" dirty="0" smtClean="0">
                <a:solidFill>
                  <a:srgbClr val="0000FF"/>
                </a:solidFill>
                <a:latin typeface="Arial Black" pitchFamily="34" charset="0"/>
              </a:rPr>
              <a:t>στο </a:t>
            </a:r>
            <a:r>
              <a:rPr lang="en-US" sz="2000" dirty="0" smtClean="0">
                <a:solidFill>
                  <a:srgbClr val="0000FF"/>
                </a:solidFill>
                <a:latin typeface="Arial Black" pitchFamily="34" charset="0"/>
              </a:rPr>
              <a:t>SAVE</a:t>
            </a:r>
            <a:endParaRPr lang="el-GR" sz="2000" dirty="0" smtClean="0">
              <a:solidFill>
                <a:srgbClr val="0000FF"/>
              </a:solidFill>
              <a:latin typeface="Arial Black" pitchFamily="34" charset="0"/>
            </a:endParaRPr>
          </a:p>
          <a:p>
            <a:pPr>
              <a:buNone/>
            </a:pPr>
            <a:endParaRPr lang="el-GR"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Στον Επιχειρηματικό και τον Ακαδημαϊκό χώρο έγιναν σημαντικές</a:t>
            </a:r>
            <a:endParaRPr lang="en-US"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προσπάθειες για την υποκατάσταση των 4Ρ από μια εναλλακτική</a:t>
            </a:r>
            <a:endParaRPr lang="en-US"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πελατοκεντρική οπτική</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όπως: </a:t>
            </a:r>
          </a:p>
          <a:p>
            <a:pPr>
              <a:buNone/>
            </a:pPr>
            <a:r>
              <a:rPr lang="el-GR" sz="1600" dirty="0" smtClean="0">
                <a:solidFill>
                  <a:srgbClr val="002060"/>
                </a:solidFill>
                <a:latin typeface="Arial Black" pitchFamily="34" charset="0"/>
              </a:rPr>
              <a:t>    - 4</a:t>
            </a:r>
            <a:r>
              <a:rPr lang="en-US" sz="1600" dirty="0" smtClean="0">
                <a:solidFill>
                  <a:srgbClr val="002060"/>
                </a:solidFill>
                <a:latin typeface="Arial Black" pitchFamily="34" charset="0"/>
              </a:rPr>
              <a:t>C’s (Consumer, Convenience, Cost, Communication),</a:t>
            </a:r>
            <a:r>
              <a:rPr lang="el-GR" sz="1600" dirty="0" smtClean="0">
                <a:solidFill>
                  <a:srgbClr val="002060"/>
                </a:solidFill>
                <a:latin typeface="Arial Black" pitchFamily="34" charset="0"/>
              </a:rPr>
              <a:t> </a:t>
            </a:r>
          </a:p>
          <a:p>
            <a:pPr>
              <a:buNone/>
            </a:pPr>
            <a:r>
              <a:rPr lang="el-GR" sz="1600" dirty="0" smtClean="0">
                <a:solidFill>
                  <a:srgbClr val="002060"/>
                </a:solidFill>
                <a:latin typeface="Arial Black" pitchFamily="34" charset="0"/>
              </a:rPr>
              <a:t>    - </a:t>
            </a:r>
            <a:r>
              <a:rPr lang="en-US" sz="1600" dirty="0" smtClean="0">
                <a:solidFill>
                  <a:srgbClr val="002060"/>
                </a:solidFill>
                <a:latin typeface="Arial Black" pitchFamily="34" charset="0"/>
              </a:rPr>
              <a:t>4E’s (Experience, Everywhere, Exchange, Evangelism), </a:t>
            </a:r>
            <a:r>
              <a:rPr lang="el-GR" sz="1600" dirty="0" smtClean="0">
                <a:solidFill>
                  <a:srgbClr val="002060"/>
                </a:solidFill>
                <a:latin typeface="Arial Black" pitchFamily="34" charset="0"/>
              </a:rPr>
              <a:t> </a:t>
            </a:r>
          </a:p>
          <a:p>
            <a:pPr>
              <a:buNone/>
            </a:pPr>
            <a:r>
              <a:rPr lang="el-GR" sz="1600" dirty="0" smtClean="0">
                <a:solidFill>
                  <a:srgbClr val="002060"/>
                </a:solidFill>
                <a:latin typeface="Arial Black" pitchFamily="34" charset="0"/>
              </a:rPr>
              <a:t>    - </a:t>
            </a:r>
            <a:r>
              <a:rPr lang="en-US" sz="1600" dirty="0" smtClean="0">
                <a:solidFill>
                  <a:srgbClr val="002060"/>
                </a:solidFill>
                <a:latin typeface="Arial Black" pitchFamily="34" charset="0"/>
              </a:rPr>
              <a:t>SIVA (Solution, Information, Value, Access)</a:t>
            </a:r>
            <a:r>
              <a:rPr lang="el-GR" sz="1600" dirty="0" smtClean="0">
                <a:solidFill>
                  <a:srgbClr val="002060"/>
                </a:solidFill>
                <a:latin typeface="Arial Black" pitchFamily="34" charset="0"/>
              </a:rPr>
              <a:t>,</a:t>
            </a:r>
            <a:r>
              <a:rPr lang="en-US" sz="1600" dirty="0" smtClean="0">
                <a:solidFill>
                  <a:srgbClr val="002060"/>
                </a:solidFill>
                <a:latin typeface="Arial Black" pitchFamily="34" charset="0"/>
              </a:rPr>
              <a:t> </a:t>
            </a:r>
            <a:endParaRPr lang="el-GR"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    - </a:t>
            </a:r>
            <a:r>
              <a:rPr lang="en-US" sz="1600" dirty="0" smtClean="0">
                <a:solidFill>
                  <a:srgbClr val="002060"/>
                </a:solidFill>
                <a:latin typeface="Arial Black" pitchFamily="34" charset="0"/>
              </a:rPr>
              <a:t>SAVE (Solution, Access, Value, Education/Engagement)</a:t>
            </a:r>
            <a:r>
              <a:rPr lang="el-GR" sz="1600" dirty="0" smtClean="0">
                <a:solidFill>
                  <a:srgbClr val="002060"/>
                </a:solidFill>
                <a:latin typeface="Arial Black" pitchFamily="34" charset="0"/>
              </a:rPr>
              <a:t>. </a:t>
            </a:r>
            <a:endParaRPr lang="en-US"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Το 2013 στο </a:t>
            </a:r>
            <a:r>
              <a:rPr lang="en-US" sz="1600" dirty="0" smtClean="0">
                <a:solidFill>
                  <a:srgbClr val="002060"/>
                </a:solidFill>
                <a:latin typeface="Arial Black" pitchFamily="34" charset="0"/>
              </a:rPr>
              <a:t>Harvard</a:t>
            </a:r>
            <a:r>
              <a:rPr lang="el-GR" sz="1600" dirty="0" smtClean="0">
                <a:solidFill>
                  <a:srgbClr val="002060"/>
                </a:solidFill>
                <a:latin typeface="Arial Black" pitchFamily="34" charset="0"/>
              </a:rPr>
              <a:t> </a:t>
            </a:r>
            <a:r>
              <a:rPr lang="en-US" sz="1600" dirty="0" smtClean="0">
                <a:solidFill>
                  <a:srgbClr val="002060"/>
                </a:solidFill>
                <a:latin typeface="Arial Black" pitchFamily="34" charset="0"/>
              </a:rPr>
              <a:t>Business Review </a:t>
            </a:r>
            <a:r>
              <a:rPr lang="el-GR" sz="1600" dirty="0" smtClean="0">
                <a:solidFill>
                  <a:srgbClr val="002060"/>
                </a:solidFill>
                <a:latin typeface="Arial Black" pitchFamily="34" charset="0"/>
              </a:rPr>
              <a:t>δημοσιεύτηκε το άρθρο</a:t>
            </a:r>
            <a:endParaRPr lang="en-US" sz="1600" dirty="0" smtClean="0">
              <a:solidFill>
                <a:srgbClr val="002060"/>
              </a:solidFill>
              <a:latin typeface="Arial Black" pitchFamily="34" charset="0"/>
            </a:endParaRPr>
          </a:p>
          <a:p>
            <a:pPr>
              <a:buNone/>
            </a:pPr>
            <a:r>
              <a:rPr lang="en-US" sz="1600" dirty="0" smtClean="0">
                <a:solidFill>
                  <a:srgbClr val="002060"/>
                </a:solidFill>
                <a:latin typeface="Arial Black" pitchFamily="34" charset="0"/>
              </a:rPr>
              <a:t>Rethinking the 4P’s, </a:t>
            </a:r>
            <a:r>
              <a:rPr lang="el-GR" sz="1600" dirty="0" smtClean="0">
                <a:solidFill>
                  <a:srgbClr val="002060"/>
                </a:solidFill>
                <a:latin typeface="Arial Black" pitchFamily="34" charset="0"/>
              </a:rPr>
              <a:t>και αναφερόταν στην ανάγκη αναθεώρησης των</a:t>
            </a:r>
          </a:p>
          <a:p>
            <a:pPr>
              <a:buNone/>
            </a:pPr>
            <a:r>
              <a:rPr lang="el-GR" sz="1600" dirty="0" smtClean="0">
                <a:solidFill>
                  <a:srgbClr val="002060"/>
                </a:solidFill>
                <a:latin typeface="Arial Black" pitchFamily="34" charset="0"/>
              </a:rPr>
              <a:t>4Ρ’ς, με το σκεπτικό ότι </a:t>
            </a:r>
            <a:r>
              <a:rPr lang="en-US" sz="1600" dirty="0" smtClean="0">
                <a:solidFill>
                  <a:srgbClr val="002060"/>
                </a:solidFill>
                <a:latin typeface="Arial Black" pitchFamily="34" charset="0"/>
              </a:rPr>
              <a:t>“</a:t>
            </a:r>
            <a:r>
              <a:rPr lang="en-US" sz="1600" dirty="0" smtClean="0">
                <a:solidFill>
                  <a:srgbClr val="002060"/>
                </a:solidFill>
                <a:latin typeface="Arial" pitchFamily="34" charset="0"/>
                <a:cs typeface="Arial" pitchFamily="34" charset="0"/>
              </a:rPr>
              <a:t>Yields narrow, product-focused strategies that are</a:t>
            </a:r>
            <a:endParaRPr lang="el-GR" sz="1600" dirty="0" smtClean="0">
              <a:solidFill>
                <a:srgbClr val="002060"/>
              </a:solidFill>
              <a:latin typeface="Arial" pitchFamily="34" charset="0"/>
              <a:cs typeface="Arial" pitchFamily="34" charset="0"/>
            </a:endParaRPr>
          </a:p>
          <a:p>
            <a:pPr>
              <a:buNone/>
            </a:pPr>
            <a:r>
              <a:rPr lang="en-US" sz="1600" dirty="0" smtClean="0">
                <a:solidFill>
                  <a:srgbClr val="002060"/>
                </a:solidFill>
                <a:latin typeface="Arial" pitchFamily="34" charset="0"/>
                <a:cs typeface="Arial" pitchFamily="34" charset="0"/>
              </a:rPr>
              <a:t>increasingly at</a:t>
            </a:r>
            <a:r>
              <a:rPr lang="el-GR" sz="1600" dirty="0" smtClean="0">
                <a:solidFill>
                  <a:srgbClr val="002060"/>
                </a:solidFill>
                <a:latin typeface="Arial" pitchFamily="34" charset="0"/>
                <a:cs typeface="Arial" pitchFamily="34" charset="0"/>
              </a:rPr>
              <a:t> </a:t>
            </a:r>
            <a:r>
              <a:rPr lang="en-US" sz="1600" dirty="0" smtClean="0">
                <a:solidFill>
                  <a:srgbClr val="002060"/>
                </a:solidFill>
                <a:latin typeface="Arial" pitchFamily="34" charset="0"/>
                <a:cs typeface="Arial" pitchFamily="34" charset="0"/>
              </a:rPr>
              <a:t>odds with the imperative to deliver solutions</a:t>
            </a:r>
            <a:r>
              <a:rPr lang="en-US" sz="1600" dirty="0" smtClean="0">
                <a:solidFill>
                  <a:srgbClr val="002060"/>
                </a:solidFill>
                <a:latin typeface="Arial Black" pitchFamily="34" charset="0"/>
              </a:rPr>
              <a:t>”.</a:t>
            </a:r>
            <a:endParaRPr lang="el-GR"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Στο άρθρο πρότεινε ως υποκατάστατο τ</a:t>
            </a:r>
            <a:r>
              <a:rPr lang="en-US" sz="1600" dirty="0" smtClean="0">
                <a:solidFill>
                  <a:srgbClr val="002060"/>
                </a:solidFill>
                <a:latin typeface="Arial Black" pitchFamily="34" charset="0"/>
              </a:rPr>
              <a:t>o</a:t>
            </a:r>
            <a:r>
              <a:rPr lang="el-GR" sz="1600" dirty="0" smtClean="0">
                <a:solidFill>
                  <a:srgbClr val="002060"/>
                </a:solidFill>
                <a:latin typeface="Arial Black" pitchFamily="34" charset="0"/>
              </a:rPr>
              <a:t> </a:t>
            </a:r>
            <a:r>
              <a:rPr lang="en-US" sz="1600" dirty="0" smtClean="0">
                <a:solidFill>
                  <a:srgbClr val="002060"/>
                </a:solidFill>
                <a:latin typeface="Arial Black" pitchFamily="34" charset="0"/>
              </a:rPr>
              <a:t>SAVE</a:t>
            </a:r>
            <a:r>
              <a:rPr lang="el-GR" sz="1600" dirty="0" smtClean="0">
                <a:solidFill>
                  <a:srgbClr val="002060"/>
                </a:solidFill>
                <a:latin typeface="Arial Black" pitchFamily="34" charset="0"/>
              </a:rPr>
              <a:t> το οποίο</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ξεκίνησε από την</a:t>
            </a:r>
          </a:p>
          <a:p>
            <a:pPr>
              <a:buNone/>
            </a:pPr>
            <a:r>
              <a:rPr lang="en-US" sz="1600" dirty="0" smtClean="0">
                <a:solidFill>
                  <a:srgbClr val="002060"/>
                </a:solidFill>
                <a:latin typeface="Arial Black" pitchFamily="34" charset="0"/>
              </a:rPr>
              <a:t>Motorola</a:t>
            </a:r>
            <a:r>
              <a:rPr lang="el-GR" sz="1600" dirty="0" smtClean="0">
                <a:solidFill>
                  <a:srgbClr val="002060"/>
                </a:solidFill>
                <a:latin typeface="Arial Black" pitchFamily="34" charset="0"/>
              </a:rPr>
              <a:t> ως εργαλείο </a:t>
            </a:r>
            <a:r>
              <a:rPr lang="en-US" sz="1600" dirty="0" smtClean="0">
                <a:solidFill>
                  <a:srgbClr val="002060"/>
                </a:solidFill>
                <a:latin typeface="Arial Black" pitchFamily="34" charset="0"/>
              </a:rPr>
              <a:t>Business to Business, </a:t>
            </a:r>
            <a:r>
              <a:rPr lang="el-GR" sz="1600" dirty="0" smtClean="0">
                <a:solidFill>
                  <a:srgbClr val="002060"/>
                </a:solidFill>
                <a:latin typeface="Arial Black" pitchFamily="34" charset="0"/>
              </a:rPr>
              <a:t>κα</a:t>
            </a:r>
            <a:r>
              <a:rPr lang="en-US" sz="1600" dirty="0" err="1" smtClean="0">
                <a:solidFill>
                  <a:srgbClr val="002060"/>
                </a:solidFill>
                <a:latin typeface="Arial Black" pitchFamily="34" charset="0"/>
              </a:rPr>
              <a:t>i</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θεωρείται σήμερα ως το</a:t>
            </a:r>
            <a:endParaRPr lang="en-US" sz="1600" dirty="0" smtClean="0">
              <a:solidFill>
                <a:srgbClr val="002060"/>
              </a:solidFill>
              <a:latin typeface="Arial Black" pitchFamily="34" charset="0"/>
            </a:endParaRPr>
          </a:p>
          <a:p>
            <a:pPr>
              <a:buNone/>
            </a:pPr>
            <a:r>
              <a:rPr lang="el-GR" sz="1600" dirty="0" smtClean="0">
                <a:solidFill>
                  <a:srgbClr val="002060"/>
                </a:solidFill>
                <a:latin typeface="Arial Black" pitchFamily="34" charset="0"/>
              </a:rPr>
              <a:t>πλέον δημοφιλές</a:t>
            </a:r>
            <a:r>
              <a:rPr lang="en-US" sz="1600" dirty="0" smtClean="0">
                <a:solidFill>
                  <a:srgbClr val="002060"/>
                </a:solidFill>
                <a:latin typeface="Arial Black" pitchFamily="34" charset="0"/>
              </a:rPr>
              <a:t> </a:t>
            </a:r>
            <a:r>
              <a:rPr lang="el-GR" sz="1600" dirty="0" smtClean="0">
                <a:solidFill>
                  <a:srgbClr val="002060"/>
                </a:solidFill>
                <a:latin typeface="Arial Black" pitchFamily="34" charset="0"/>
              </a:rPr>
              <a:t>υποκατάστατο των 4</a:t>
            </a:r>
            <a:r>
              <a:rPr lang="en-US" sz="1600" dirty="0" smtClean="0">
                <a:solidFill>
                  <a:srgbClr val="002060"/>
                </a:solidFill>
                <a:latin typeface="Arial Black" pitchFamily="34" charset="0"/>
              </a:rPr>
              <a:t>P’s </a:t>
            </a:r>
            <a:r>
              <a:rPr lang="el-GR" sz="1600" dirty="0" smtClean="0">
                <a:solidFill>
                  <a:srgbClr val="002060"/>
                </a:solidFill>
                <a:latin typeface="Arial Black" pitchFamily="34" charset="0"/>
              </a:rPr>
              <a:t>και στον τομέα Β2</a:t>
            </a:r>
            <a:r>
              <a:rPr lang="en-US" sz="1600" dirty="0" smtClean="0">
                <a:solidFill>
                  <a:srgbClr val="002060"/>
                </a:solidFill>
                <a:latin typeface="Arial Black" pitchFamily="34" charset="0"/>
              </a:rPr>
              <a:t>C .</a:t>
            </a:r>
            <a:endParaRPr lang="el-GR" sz="1600" dirty="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323854" y="188913"/>
            <a:ext cx="8424863" cy="1008062"/>
          </a:xfrm>
        </p:spPr>
        <p:txBody>
          <a:bodyPr/>
          <a:lstStyle/>
          <a:p>
            <a:pPr algn="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στο </a:t>
            </a:r>
            <a:r>
              <a:rPr lang="en-US" altLang="el-GR" sz="2000" b="1" dirty="0" smtClean="0">
                <a:solidFill>
                  <a:srgbClr val="AC0000"/>
                </a:solidFill>
                <a:latin typeface="Arial Black" pitchFamily="34" charset="0"/>
              </a:rPr>
              <a:t>Business Model Canvas</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3" name="2 - Θέση περιεχομένου"/>
          <p:cNvSpPr>
            <a:spLocks noGrp="1"/>
          </p:cNvSpPr>
          <p:nvPr>
            <p:ph idx="1"/>
          </p:nvPr>
        </p:nvSpPr>
        <p:spPr>
          <a:xfrm>
            <a:off x="755654" y="1052739"/>
            <a:ext cx="7129463" cy="2952328"/>
          </a:xfrm>
        </p:spPr>
        <p:txBody>
          <a:bodyPr/>
          <a:lstStyle/>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n-US" sz="1800" dirty="0" smtClean="0">
              <a:solidFill>
                <a:srgbClr val="AC0000"/>
              </a:solidFill>
              <a:latin typeface="Arial Black" pitchFamily="34" charset="0"/>
            </a:endParaRPr>
          </a:p>
          <a:p>
            <a:pPr>
              <a:spcBef>
                <a:spcPts val="0"/>
              </a:spcBef>
              <a:spcAft>
                <a:spcPts val="800"/>
              </a:spcAft>
              <a:buFont typeface="Arial" charset="0"/>
              <a:buNone/>
              <a:defRPr/>
            </a:pPr>
            <a:endParaRPr lang="el-GR" sz="1800" dirty="0" smtClean="0">
              <a:solidFill>
                <a:srgbClr val="AC0000"/>
              </a:solidFill>
              <a:latin typeface="Arial Black" pitchFamily="34" charset="0"/>
            </a:endParaRPr>
          </a:p>
          <a:p>
            <a:pPr>
              <a:spcBef>
                <a:spcPts val="0"/>
              </a:spcBef>
              <a:spcAft>
                <a:spcPts val="800"/>
              </a:spcAft>
              <a:buFont typeface="Arial" charset="0"/>
              <a:buNone/>
              <a:defRPr/>
            </a:pPr>
            <a:r>
              <a:rPr lang="el-GR" sz="1600" dirty="0" smtClean="0">
                <a:latin typeface="Arial Black" pitchFamily="34" charset="0"/>
              </a:rPr>
              <a:t>Ειδικά στον τομέα </a:t>
            </a:r>
            <a:r>
              <a:rPr lang="en-US" sz="1600" dirty="0" smtClean="0">
                <a:latin typeface="Arial Black" pitchFamily="34" charset="0"/>
              </a:rPr>
              <a:t>B2C </a:t>
            </a:r>
            <a:r>
              <a:rPr lang="el-GR" sz="1600" dirty="0" smtClean="0">
                <a:latin typeface="Arial Black" pitchFamily="34" charset="0"/>
              </a:rPr>
              <a:t>η εξίσωση Πωλήσεων</a:t>
            </a:r>
            <a:r>
              <a:rPr lang="en-US" sz="1600" dirty="0" smtClean="0">
                <a:latin typeface="Arial Black" pitchFamily="34" charset="0"/>
              </a:rPr>
              <a:t>  </a:t>
            </a:r>
            <a:r>
              <a:rPr lang="el-GR" sz="1600" dirty="0" smtClean="0">
                <a:latin typeface="Arial Black" pitchFamily="34" charset="0"/>
              </a:rPr>
              <a:t>που είναι </a:t>
            </a:r>
            <a:endParaRPr lang="en-US" sz="1600" dirty="0" smtClean="0">
              <a:latin typeface="Arial Black" pitchFamily="34" charset="0"/>
            </a:endParaRPr>
          </a:p>
          <a:p>
            <a:pPr>
              <a:spcBef>
                <a:spcPts val="0"/>
              </a:spcBef>
              <a:spcAft>
                <a:spcPts val="800"/>
              </a:spcAft>
              <a:buFont typeface="Arial" charset="0"/>
              <a:buNone/>
              <a:defRPr/>
            </a:pPr>
            <a:r>
              <a:rPr lang="en-US" sz="1600" dirty="0" smtClean="0">
                <a:latin typeface="Arial Black" pitchFamily="34" charset="0"/>
              </a:rPr>
              <a:t>(Sales = Performance + Emotion/Price</a:t>
            </a:r>
            <a:r>
              <a:rPr lang="el-GR" sz="1600" dirty="0" smtClean="0">
                <a:latin typeface="Arial Black" pitchFamily="34" charset="0"/>
              </a:rPr>
              <a:t>)</a:t>
            </a:r>
            <a:r>
              <a:rPr lang="en-US" sz="1600" dirty="0" smtClean="0">
                <a:latin typeface="Arial Black" pitchFamily="34" charset="0"/>
              </a:rPr>
              <a:t>,</a:t>
            </a:r>
            <a:r>
              <a:rPr lang="el-GR" sz="1600" dirty="0" smtClean="0">
                <a:latin typeface="Arial Black" pitchFamily="34" charset="0"/>
              </a:rPr>
              <a:t> </a:t>
            </a:r>
          </a:p>
          <a:p>
            <a:pPr>
              <a:spcBef>
                <a:spcPts val="0"/>
              </a:spcBef>
              <a:spcAft>
                <a:spcPts val="800"/>
              </a:spcAft>
              <a:buFont typeface="Arial" charset="0"/>
              <a:buNone/>
              <a:defRPr/>
            </a:pPr>
            <a:r>
              <a:rPr lang="el-GR" sz="1600" dirty="0" smtClean="0">
                <a:latin typeface="Arial Black" pitchFamily="34" charset="0"/>
              </a:rPr>
              <a:t>απαιτεί διαφορετική έμφαση προς</a:t>
            </a:r>
            <a:r>
              <a:rPr lang="en-US" sz="1600" dirty="0" smtClean="0">
                <a:latin typeface="Arial Black" pitchFamily="34" charset="0"/>
              </a:rPr>
              <a:t> </a:t>
            </a:r>
            <a:r>
              <a:rPr lang="el-GR" sz="1600" dirty="0" smtClean="0">
                <a:latin typeface="Arial Black" pitchFamily="34" charset="0"/>
              </a:rPr>
              <a:t>την λογική</a:t>
            </a:r>
            <a:r>
              <a:rPr lang="en-US" sz="1600" dirty="0" smtClean="0">
                <a:latin typeface="Arial Black" pitchFamily="34" charset="0"/>
              </a:rPr>
              <a:t> </a:t>
            </a:r>
            <a:r>
              <a:rPr lang="el-GR" sz="1600" dirty="0" smtClean="0">
                <a:latin typeface="Arial Black" pitchFamily="34" charset="0"/>
              </a:rPr>
              <a:t>και το</a:t>
            </a:r>
          </a:p>
          <a:p>
            <a:pPr>
              <a:spcBef>
                <a:spcPts val="0"/>
              </a:spcBef>
              <a:spcAft>
                <a:spcPts val="800"/>
              </a:spcAft>
              <a:buFont typeface="Arial" charset="0"/>
              <a:buNone/>
              <a:defRPr/>
            </a:pPr>
            <a:r>
              <a:rPr lang="el-GR" sz="1600" dirty="0" smtClean="0">
                <a:latin typeface="Arial Black" pitchFamily="34" charset="0"/>
              </a:rPr>
              <a:t>συναίσθημα του πελάτη, που αντίστοιχα απαιτούν διαφορετικό</a:t>
            </a:r>
          </a:p>
          <a:p>
            <a:pPr>
              <a:spcBef>
                <a:spcPts val="0"/>
              </a:spcBef>
              <a:spcAft>
                <a:spcPts val="800"/>
              </a:spcAft>
              <a:buFont typeface="Arial" charset="0"/>
              <a:buNone/>
              <a:defRPr/>
            </a:pPr>
            <a:r>
              <a:rPr lang="el-GR" sz="1600" dirty="0" smtClean="0">
                <a:latin typeface="Arial Black" pitchFamily="34" charset="0"/>
              </a:rPr>
              <a:t>επικοινωνιακό μίγμα</a:t>
            </a:r>
            <a:r>
              <a:rPr lang="en-US" sz="1600" dirty="0" smtClean="0">
                <a:latin typeface="Arial Black" pitchFamily="34" charset="0"/>
              </a:rPr>
              <a:t> </a:t>
            </a:r>
            <a:r>
              <a:rPr lang="el-GR" sz="1600" dirty="0" smtClean="0">
                <a:latin typeface="Arial Black" pitchFamily="34" charset="0"/>
              </a:rPr>
              <a:t>εκπαίδευσης και συναισθηματικής</a:t>
            </a:r>
            <a:endParaRPr lang="en-US" sz="1600" dirty="0" smtClean="0">
              <a:latin typeface="Arial Black" pitchFamily="34" charset="0"/>
            </a:endParaRPr>
          </a:p>
          <a:p>
            <a:pPr>
              <a:spcBef>
                <a:spcPts val="0"/>
              </a:spcBef>
              <a:spcAft>
                <a:spcPts val="800"/>
              </a:spcAft>
              <a:buFont typeface="Arial" charset="0"/>
              <a:buNone/>
              <a:defRPr/>
            </a:pPr>
            <a:r>
              <a:rPr lang="el-GR" sz="1600" dirty="0" smtClean="0">
                <a:latin typeface="Arial Black" pitchFamily="34" charset="0"/>
              </a:rPr>
              <a:t>εμπλοκής</a:t>
            </a:r>
            <a:r>
              <a:rPr lang="en-US" sz="1600" dirty="0" smtClean="0">
                <a:latin typeface="Arial Black" pitchFamily="34" charset="0"/>
              </a:rPr>
              <a:t> (Engagement)</a:t>
            </a:r>
            <a:r>
              <a:rPr lang="el-GR" sz="1600" dirty="0" smtClean="0">
                <a:latin typeface="Arial Black" pitchFamily="34" charset="0"/>
              </a:rPr>
              <a:t>,</a:t>
            </a:r>
            <a:r>
              <a:rPr lang="en-US" sz="1600" dirty="0" smtClean="0">
                <a:latin typeface="Arial Black" pitchFamily="34" charset="0"/>
              </a:rPr>
              <a:t> </a:t>
            </a:r>
            <a:r>
              <a:rPr lang="el-GR" sz="1600" dirty="0" smtClean="0">
                <a:latin typeface="Arial Black" pitchFamily="34" charset="0"/>
              </a:rPr>
              <a:t>κάτι που προστέθηκε στο </a:t>
            </a:r>
            <a:r>
              <a:rPr lang="en-US" sz="1600" dirty="0" smtClean="0">
                <a:latin typeface="Arial Black" pitchFamily="34" charset="0"/>
              </a:rPr>
              <a:t>SAVE.</a:t>
            </a:r>
          </a:p>
          <a:p>
            <a:pPr>
              <a:spcBef>
                <a:spcPts val="0"/>
              </a:spcBef>
              <a:spcAft>
                <a:spcPts val="800"/>
              </a:spcAft>
              <a:buFont typeface="Arial" charset="0"/>
              <a:buNone/>
              <a:defRPr/>
            </a:pPr>
            <a:endParaRPr lang="en-US" sz="1800" b="1" dirty="0" smtClean="0">
              <a:solidFill>
                <a:srgbClr val="AC0000"/>
              </a:solidFill>
              <a:latin typeface="Arial Black" pitchFamily="34" charset="0"/>
            </a:endParaRPr>
          </a:p>
          <a:p>
            <a:pPr>
              <a:spcBef>
                <a:spcPts val="0"/>
              </a:spcBef>
              <a:spcAft>
                <a:spcPts val="800"/>
              </a:spcAft>
              <a:buFont typeface="Arial" charset="0"/>
              <a:buNone/>
              <a:defRPr/>
            </a:pPr>
            <a:endParaRPr lang="en-US" sz="1800" b="1" dirty="0" smtClean="0">
              <a:solidFill>
                <a:srgbClr val="AC0000"/>
              </a:solidFill>
              <a:latin typeface="Arial Black" pitchFamily="34" charset="0"/>
            </a:endParaRPr>
          </a:p>
          <a:p>
            <a:pPr>
              <a:spcBef>
                <a:spcPts val="0"/>
              </a:spcBef>
              <a:spcAft>
                <a:spcPts val="800"/>
              </a:spcAft>
              <a:buFont typeface="Arial" charset="0"/>
              <a:buNone/>
              <a:defRPr/>
            </a:pPr>
            <a:endParaRPr lang="en-US" sz="1800" b="1" dirty="0" smtClean="0">
              <a:solidFill>
                <a:srgbClr val="AC0000"/>
              </a:solidFill>
              <a:latin typeface="Arial Black" pitchFamily="34" charset="0"/>
            </a:endParaRPr>
          </a:p>
          <a:p>
            <a:pPr>
              <a:spcBef>
                <a:spcPts val="0"/>
              </a:spcBef>
              <a:spcAft>
                <a:spcPts val="800"/>
              </a:spcAft>
              <a:buFont typeface="Arial" charset="0"/>
              <a:buNone/>
              <a:defRPr/>
            </a:pPr>
            <a:endParaRPr lang="en-US" sz="1800" b="1" dirty="0" smtClean="0">
              <a:solidFill>
                <a:srgbClr val="AC0000"/>
              </a:solidFill>
              <a:latin typeface="Arial Black" pitchFamily="34" charset="0"/>
            </a:endParaRPr>
          </a:p>
          <a:p>
            <a:pPr>
              <a:spcBef>
                <a:spcPts val="0"/>
              </a:spcBef>
              <a:spcAft>
                <a:spcPts val="800"/>
              </a:spcAft>
              <a:buFont typeface="Arial" charset="0"/>
              <a:buNone/>
              <a:defRPr/>
            </a:pPr>
            <a:endParaRPr lang="en-US" sz="1800" b="1" dirty="0" smtClean="0">
              <a:solidFill>
                <a:srgbClr val="AC0000"/>
              </a:solidFill>
              <a:latin typeface="Arial Black" pitchFamily="34" charset="0"/>
            </a:endParaRPr>
          </a:p>
          <a:p>
            <a:pPr>
              <a:spcBef>
                <a:spcPts val="0"/>
              </a:spcBef>
              <a:spcAft>
                <a:spcPts val="800"/>
              </a:spcAft>
              <a:buFont typeface="Arial" charset="0"/>
              <a:buNone/>
              <a:defRPr/>
            </a:pPr>
            <a:endParaRPr lang="el-GR" sz="1800" dirty="0" smtClean="0">
              <a:solidFill>
                <a:srgbClr val="AC0000"/>
              </a:solidFill>
              <a:latin typeface="Arial Black" pitchFamily="34" charset="0"/>
            </a:endParaRPr>
          </a:p>
          <a:p>
            <a:pPr>
              <a:spcBef>
                <a:spcPts val="0"/>
              </a:spcBef>
              <a:spcAft>
                <a:spcPts val="800"/>
              </a:spcAft>
              <a:buFont typeface="Arial" charset="0"/>
              <a:buNone/>
              <a:defRPr/>
            </a:pPr>
            <a:r>
              <a:rPr lang="el-GR" sz="1650" dirty="0" smtClean="0">
                <a:latin typeface="Arial Black" pitchFamily="34" charset="0"/>
              </a:rPr>
              <a:t>     </a:t>
            </a:r>
          </a:p>
          <a:p>
            <a:pPr>
              <a:spcBef>
                <a:spcPts val="0"/>
              </a:spcBef>
              <a:spcAft>
                <a:spcPts val="800"/>
              </a:spcAft>
              <a:buFont typeface="Arial" charset="0"/>
              <a:buNone/>
              <a:defRPr/>
            </a:pPr>
            <a:endParaRPr lang="el-GR" sz="1650" dirty="0" smtClean="0">
              <a:latin typeface="Arial Black" pitchFamily="34" charset="0"/>
            </a:endParaRPr>
          </a:p>
          <a:p>
            <a:pPr>
              <a:defRPr/>
            </a:pPr>
            <a:endParaRPr lang="el-GR" dirty="0"/>
          </a:p>
        </p:txBody>
      </p:sp>
      <p:sp>
        <p:nvSpPr>
          <p:cNvPr id="4" name="3 - Θέση ημερομηνίας"/>
          <p:cNvSpPr>
            <a:spLocks noGrp="1"/>
          </p:cNvSpPr>
          <p:nvPr>
            <p:ph type="dt" sz="quarter" idx="10"/>
          </p:nvPr>
        </p:nvSpPr>
        <p:spPr/>
        <p:txBody>
          <a:bodyPr/>
          <a:lstStyle/>
          <a:p>
            <a:pPr>
              <a:defRPr/>
            </a:pPr>
            <a:fld id="{5581EA55-2726-4A95-B927-72728B99F9D3}"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8BB200A6-8A53-46BD-BA99-7B2ACC02F53C}" type="slidenum">
              <a:rPr lang="el-GR" smtClean="0"/>
              <a:pPr>
                <a:defRPr/>
              </a:pPr>
              <a:t>26</a:t>
            </a:fld>
            <a:endParaRPr lang="el-GR"/>
          </a:p>
        </p:txBody>
      </p:sp>
      <p:pic>
        <p:nvPicPr>
          <p:cNvPr id="245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4" cstate="print"/>
          <a:srcRect/>
          <a:stretch>
            <a:fillRect/>
          </a:stretch>
        </p:blipFill>
        <p:spPr bwMode="auto">
          <a:xfrm>
            <a:off x="971600" y="965820"/>
            <a:ext cx="7140575" cy="35433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8864" y="274638"/>
            <a:ext cx="8229600" cy="922114"/>
          </a:xfrm>
        </p:spPr>
        <p:txBody>
          <a:bodyPr/>
          <a:lstStyle/>
          <a:p>
            <a:pPr algn="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στο </a:t>
            </a:r>
            <a:r>
              <a:rPr lang="en-US" altLang="el-GR" sz="2000" b="1" dirty="0" smtClean="0">
                <a:solidFill>
                  <a:srgbClr val="AC0000"/>
                </a:solidFill>
                <a:latin typeface="Arial Black" pitchFamily="34" charset="0"/>
              </a:rPr>
              <a:t>Business Model Canvas</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a:p>
        </p:txBody>
      </p:sp>
      <p:sp>
        <p:nvSpPr>
          <p:cNvPr id="3" name="2 - Θέση περιεχομένου"/>
          <p:cNvSpPr>
            <a:spLocks noGrp="1"/>
          </p:cNvSpPr>
          <p:nvPr>
            <p:ph idx="1"/>
          </p:nvPr>
        </p:nvSpPr>
        <p:spPr>
          <a:xfrm>
            <a:off x="457200" y="1124746"/>
            <a:ext cx="8229600" cy="5001419"/>
          </a:xfrm>
        </p:spPr>
        <p:txBody>
          <a:bodyPr/>
          <a:lstStyle/>
          <a:p>
            <a:pPr>
              <a:spcBef>
                <a:spcPts val="0"/>
              </a:spcBef>
              <a:spcAft>
                <a:spcPts val="800"/>
              </a:spcAft>
              <a:buNone/>
            </a:pPr>
            <a:r>
              <a:rPr lang="el-GR" sz="1800" dirty="0" smtClean="0">
                <a:solidFill>
                  <a:srgbClr val="0000FF"/>
                </a:solidFill>
                <a:latin typeface="Arial Black" pitchFamily="34" charset="0"/>
              </a:rPr>
              <a:t>Αντί για το προϊόν (</a:t>
            </a:r>
            <a:r>
              <a:rPr lang="en-US" sz="1800" dirty="0" smtClean="0">
                <a:solidFill>
                  <a:srgbClr val="0000FF"/>
                </a:solidFill>
                <a:latin typeface="Arial Black" pitchFamily="34" charset="0"/>
              </a:rPr>
              <a:t>product),</a:t>
            </a:r>
            <a:r>
              <a:rPr lang="el-GR" sz="1800" dirty="0" smtClean="0">
                <a:solidFill>
                  <a:srgbClr val="0000FF"/>
                </a:solidFill>
                <a:latin typeface="Arial Black" pitchFamily="34" charset="0"/>
              </a:rPr>
              <a:t> εστιάστε στην Λύση </a:t>
            </a:r>
            <a:r>
              <a:rPr lang="el-GR" sz="1800" b="1" dirty="0" smtClean="0">
                <a:solidFill>
                  <a:srgbClr val="0000FF"/>
                </a:solidFill>
                <a:latin typeface="Arial Black" pitchFamily="34" charset="0"/>
              </a:rPr>
              <a:t>(</a:t>
            </a:r>
            <a:r>
              <a:rPr lang="en-US" sz="1800" b="1" dirty="0" smtClean="0">
                <a:solidFill>
                  <a:srgbClr val="0000FF"/>
                </a:solidFill>
                <a:latin typeface="Arial Black" pitchFamily="34" charset="0"/>
              </a:rPr>
              <a:t>Solution</a:t>
            </a:r>
            <a:r>
              <a:rPr lang="el-GR" sz="1800" b="1" dirty="0" smtClean="0">
                <a:solidFill>
                  <a:srgbClr val="0000FF"/>
                </a:solidFill>
                <a:latin typeface="Arial Black" pitchFamily="34" charset="0"/>
              </a:rPr>
              <a:t>)</a:t>
            </a:r>
            <a:endParaRPr lang="el-GR" sz="1800" dirty="0" smtClean="0">
              <a:solidFill>
                <a:srgbClr val="0000FF"/>
              </a:solidFill>
              <a:latin typeface="Arial Black" pitchFamily="34" charset="0"/>
            </a:endParaRPr>
          </a:p>
          <a:p>
            <a:pPr>
              <a:spcBef>
                <a:spcPts val="0"/>
              </a:spcBef>
              <a:spcAft>
                <a:spcPts val="800"/>
              </a:spcAft>
              <a:buNone/>
            </a:pPr>
            <a:r>
              <a:rPr lang="el-GR" sz="1650" dirty="0" smtClean="0">
                <a:latin typeface="Arial Black" pitchFamily="34" charset="0"/>
              </a:rPr>
              <a:t>     Προσδιορίστε την προσφορά σε σχέση με  καλυπτόμενες ανάγκες/λύσεις, όχι ιδιότητες, λειτουργίες και τεχνικά χαρακτηριστικά.</a:t>
            </a:r>
          </a:p>
          <a:p>
            <a:pPr>
              <a:spcBef>
                <a:spcPts val="0"/>
              </a:spcBef>
              <a:spcAft>
                <a:spcPts val="800"/>
              </a:spcAft>
              <a:buNone/>
            </a:pPr>
            <a:endParaRPr lang="el-GR" sz="1650" dirty="0" smtClean="0">
              <a:latin typeface="Arial Black" pitchFamily="34" charset="0"/>
            </a:endParaRPr>
          </a:p>
          <a:p>
            <a:endParaRPr lang="el-GR" dirty="0"/>
          </a:p>
        </p:txBody>
      </p:sp>
      <p:sp>
        <p:nvSpPr>
          <p:cNvPr id="4" name="3 - Θέση ημερομηνίας"/>
          <p:cNvSpPr>
            <a:spLocks noGrp="1"/>
          </p:cNvSpPr>
          <p:nvPr>
            <p:ph type="dt" sz="half" idx="10"/>
          </p:nvPr>
        </p:nvSpPr>
        <p:spPr/>
        <p:txBody>
          <a:bodyPr/>
          <a:lstStyle/>
          <a:p>
            <a:pPr>
              <a:defRPr/>
            </a:pPr>
            <a:fld id="{5581EA55-2726-4A95-B927-72728B99F9D3}"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8CA36AFE-113F-4649-96C4-5936CAA9546B}" type="slidenum">
              <a:rPr lang="el-GR" smtClean="0"/>
              <a:pPr>
                <a:defRPr/>
              </a:pPr>
              <a:t>27</a:t>
            </a:fld>
            <a:endParaRPr lang="el-G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3" cstate="print"/>
          <a:srcRect/>
          <a:stretch>
            <a:fillRect/>
          </a:stretch>
        </p:blipFill>
        <p:spPr bwMode="auto">
          <a:xfrm>
            <a:off x="2643188" y="2402607"/>
            <a:ext cx="3856037" cy="412273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7"/>
            <a:ext cx="8229600" cy="922114"/>
          </a:xfrm>
        </p:spPr>
        <p:txBody>
          <a:bodyPr/>
          <a:lstStyle/>
          <a:p>
            <a:pPr algn="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στο </a:t>
            </a:r>
            <a:r>
              <a:rPr lang="en-US" altLang="el-GR" sz="2000" b="1" dirty="0" smtClean="0">
                <a:solidFill>
                  <a:srgbClr val="AC0000"/>
                </a:solidFill>
                <a:latin typeface="Arial Black" pitchFamily="34" charset="0"/>
              </a:rPr>
              <a:t>Business Model Canvas</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a:p>
        </p:txBody>
      </p:sp>
      <p:sp>
        <p:nvSpPr>
          <p:cNvPr id="3" name="2 - Θέση περιεχομένου"/>
          <p:cNvSpPr>
            <a:spLocks noGrp="1"/>
          </p:cNvSpPr>
          <p:nvPr>
            <p:ph idx="1"/>
          </p:nvPr>
        </p:nvSpPr>
        <p:spPr>
          <a:xfrm>
            <a:off x="457200" y="1268760"/>
            <a:ext cx="8229600" cy="4857403"/>
          </a:xfrm>
        </p:spPr>
        <p:txBody>
          <a:bodyPr/>
          <a:lstStyle/>
          <a:p>
            <a:pPr>
              <a:spcBef>
                <a:spcPts val="0"/>
              </a:spcBef>
              <a:spcAft>
                <a:spcPts val="800"/>
              </a:spcAft>
              <a:buNone/>
            </a:pPr>
            <a:r>
              <a:rPr lang="el-GR" sz="1800" dirty="0" smtClean="0">
                <a:solidFill>
                  <a:srgbClr val="0000FF"/>
                </a:solidFill>
                <a:latin typeface="Arial Black" pitchFamily="34" charset="0"/>
              </a:rPr>
              <a:t>Αντί για την διανομή</a:t>
            </a:r>
            <a:r>
              <a:rPr lang="en-US" sz="1800" dirty="0" smtClean="0">
                <a:solidFill>
                  <a:srgbClr val="0000FF"/>
                </a:solidFill>
                <a:latin typeface="Arial Black" pitchFamily="34" charset="0"/>
              </a:rPr>
              <a:t> </a:t>
            </a:r>
            <a:r>
              <a:rPr lang="el-GR" sz="1800" dirty="0" smtClean="0">
                <a:solidFill>
                  <a:srgbClr val="0000FF"/>
                </a:solidFill>
                <a:latin typeface="Arial Black" pitchFamily="34" charset="0"/>
              </a:rPr>
              <a:t>(</a:t>
            </a:r>
            <a:r>
              <a:rPr lang="en-US" sz="1800" dirty="0" smtClean="0">
                <a:solidFill>
                  <a:srgbClr val="0000FF"/>
                </a:solidFill>
                <a:latin typeface="Arial Black" pitchFamily="34" charset="0"/>
              </a:rPr>
              <a:t>place),</a:t>
            </a:r>
            <a:r>
              <a:rPr lang="el-GR" sz="1800" dirty="0" smtClean="0">
                <a:solidFill>
                  <a:srgbClr val="0000FF"/>
                </a:solidFill>
                <a:latin typeface="Arial Black" pitchFamily="34" charset="0"/>
              </a:rPr>
              <a:t> εστιάστε στην Πρόσβαση </a:t>
            </a:r>
            <a:r>
              <a:rPr lang="el-GR" sz="1800" b="1" dirty="0" smtClean="0">
                <a:solidFill>
                  <a:srgbClr val="0000FF"/>
                </a:solidFill>
                <a:latin typeface="Arial Black" pitchFamily="34" charset="0"/>
              </a:rPr>
              <a:t>(</a:t>
            </a:r>
            <a:r>
              <a:rPr lang="en-US" sz="1800" b="1" dirty="0" smtClean="0">
                <a:solidFill>
                  <a:srgbClr val="0000FF"/>
                </a:solidFill>
                <a:latin typeface="Arial Black" pitchFamily="34" charset="0"/>
              </a:rPr>
              <a:t>Access</a:t>
            </a:r>
            <a:r>
              <a:rPr lang="el-GR" sz="1800" b="1" dirty="0" smtClean="0">
                <a:solidFill>
                  <a:srgbClr val="0000FF"/>
                </a:solidFill>
                <a:latin typeface="Arial Black" pitchFamily="34" charset="0"/>
              </a:rPr>
              <a:t>)</a:t>
            </a:r>
            <a:endParaRPr lang="el-GR" sz="1800" dirty="0" smtClean="0">
              <a:solidFill>
                <a:srgbClr val="0000FF"/>
              </a:solidFill>
              <a:latin typeface="Arial Black" pitchFamily="34" charset="0"/>
            </a:endParaRPr>
          </a:p>
          <a:p>
            <a:pPr>
              <a:spcBef>
                <a:spcPts val="0"/>
              </a:spcBef>
              <a:spcAft>
                <a:spcPts val="800"/>
              </a:spcAft>
              <a:buNone/>
            </a:pPr>
            <a:r>
              <a:rPr lang="el-GR" sz="1800" dirty="0" smtClean="0">
                <a:latin typeface="Arial Black" pitchFamily="34" charset="0"/>
              </a:rPr>
              <a:t>     </a:t>
            </a:r>
            <a:r>
              <a:rPr lang="el-GR" sz="1600" dirty="0" smtClean="0">
                <a:latin typeface="Arial Black" pitchFamily="34" charset="0"/>
              </a:rPr>
              <a:t>Δημιουργήστε ένα ολοκληρωμένο σύστημα εταιρικής παρουσίας στα κανάλια, με βάση το συνολικό «αγοραστικό </a:t>
            </a:r>
            <a:r>
              <a:rPr lang="el-GR" sz="1600" dirty="0" err="1" smtClean="0">
                <a:latin typeface="Arial Black" pitchFamily="34" charset="0"/>
              </a:rPr>
              <a:t>ταξείδι</a:t>
            </a:r>
            <a:r>
              <a:rPr lang="el-GR" sz="1600" dirty="0" smtClean="0">
                <a:latin typeface="Arial Black" pitchFamily="34" charset="0"/>
              </a:rPr>
              <a:t>» του πελάτη, αντί να δώσετε έμφαση σε μεμονωμένα σημεία διανομής και κανάλια επικοινωνίας.</a:t>
            </a:r>
          </a:p>
          <a:p>
            <a:endParaRPr lang="el-GR" sz="1800" dirty="0"/>
          </a:p>
        </p:txBody>
      </p:sp>
      <p:sp>
        <p:nvSpPr>
          <p:cNvPr id="4" name="3 - Θέση ημερομηνίας"/>
          <p:cNvSpPr>
            <a:spLocks noGrp="1"/>
          </p:cNvSpPr>
          <p:nvPr>
            <p:ph type="dt" sz="half" idx="10"/>
          </p:nvPr>
        </p:nvSpPr>
        <p:spPr/>
        <p:txBody>
          <a:bodyPr/>
          <a:lstStyle/>
          <a:p>
            <a:pPr>
              <a:defRPr/>
            </a:pPr>
            <a:fld id="{5581EA55-2726-4A95-B927-72728B99F9D3}"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8CA36AFE-113F-4649-96C4-5936CAA9546B}" type="slidenum">
              <a:rPr lang="el-GR" smtClean="0"/>
              <a:pPr>
                <a:defRPr/>
              </a:pPr>
              <a:t>28</a:t>
            </a:fld>
            <a:endParaRPr lang="el-G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536" y="980728"/>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3" cstate="print"/>
          <a:srcRect/>
          <a:stretch>
            <a:fillRect/>
          </a:stretch>
        </p:blipFill>
        <p:spPr bwMode="auto">
          <a:xfrm>
            <a:off x="1538288" y="2762275"/>
            <a:ext cx="6065837" cy="347503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50106"/>
          </a:xfrm>
        </p:spPr>
        <p:txBody>
          <a:bodyPr/>
          <a:lstStyle/>
          <a:p>
            <a:pPr algn="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στο </a:t>
            </a:r>
            <a:r>
              <a:rPr lang="en-US" altLang="el-GR" sz="2000" b="1" dirty="0" smtClean="0">
                <a:solidFill>
                  <a:srgbClr val="AC0000"/>
                </a:solidFill>
                <a:latin typeface="Arial Black" pitchFamily="34" charset="0"/>
              </a:rPr>
              <a:t>Business Model Canvas </a:t>
            </a:r>
            <a:r>
              <a:rPr lang="el-GR" sz="2400" dirty="0" smtClean="0"/>
              <a:t/>
            </a:r>
            <a:br>
              <a:rPr lang="el-GR" sz="2400" dirty="0" smtClean="0"/>
            </a:br>
            <a:endParaRPr lang="el-GR" sz="2400" dirty="0"/>
          </a:p>
        </p:txBody>
      </p:sp>
      <p:sp>
        <p:nvSpPr>
          <p:cNvPr id="3" name="2 - Θέση περιεχομένου"/>
          <p:cNvSpPr>
            <a:spLocks noGrp="1"/>
          </p:cNvSpPr>
          <p:nvPr>
            <p:ph idx="1"/>
          </p:nvPr>
        </p:nvSpPr>
        <p:spPr>
          <a:xfrm>
            <a:off x="457200" y="1124744"/>
            <a:ext cx="8229600" cy="5256584"/>
          </a:xfrm>
        </p:spPr>
        <p:txBody>
          <a:bodyPr/>
          <a:lstStyle/>
          <a:p>
            <a:pPr>
              <a:spcBef>
                <a:spcPts val="0"/>
              </a:spcBef>
              <a:spcAft>
                <a:spcPts val="800"/>
              </a:spcAft>
              <a:buNone/>
            </a:pPr>
            <a:r>
              <a:rPr lang="el-GR" sz="2000" dirty="0" smtClean="0">
                <a:solidFill>
                  <a:srgbClr val="0000FF"/>
                </a:solidFill>
                <a:latin typeface="Arial Black" pitchFamily="34" charset="0"/>
              </a:rPr>
              <a:t>Αντί για την τιμή </a:t>
            </a:r>
            <a:r>
              <a:rPr lang="en-US" sz="2000" dirty="0" smtClean="0">
                <a:solidFill>
                  <a:srgbClr val="0000FF"/>
                </a:solidFill>
                <a:latin typeface="Arial Black" pitchFamily="34" charset="0"/>
              </a:rPr>
              <a:t>(price), </a:t>
            </a:r>
            <a:r>
              <a:rPr lang="el-GR" sz="2000" dirty="0" smtClean="0">
                <a:solidFill>
                  <a:srgbClr val="0000FF"/>
                </a:solidFill>
                <a:latin typeface="Arial Black" pitchFamily="34" charset="0"/>
              </a:rPr>
              <a:t>εστιάστε στην Αξία </a:t>
            </a:r>
            <a:r>
              <a:rPr lang="en-US" sz="2000" b="1" dirty="0" smtClean="0">
                <a:solidFill>
                  <a:srgbClr val="0000FF"/>
                </a:solidFill>
                <a:latin typeface="Arial Black" pitchFamily="34" charset="0"/>
              </a:rPr>
              <a:t>(Value)</a:t>
            </a:r>
            <a:endParaRPr lang="el-GR" sz="2000" dirty="0" smtClean="0">
              <a:solidFill>
                <a:srgbClr val="0000FF"/>
              </a:solidFill>
              <a:latin typeface="Arial Black" pitchFamily="34" charset="0"/>
            </a:endParaRPr>
          </a:p>
          <a:p>
            <a:pPr>
              <a:spcBef>
                <a:spcPts val="0"/>
              </a:spcBef>
              <a:spcAft>
                <a:spcPts val="800"/>
              </a:spcAft>
              <a:buNone/>
            </a:pPr>
            <a:r>
              <a:rPr lang="el-GR" sz="1800" dirty="0" smtClean="0">
                <a:latin typeface="Arial Black" pitchFamily="34" charset="0"/>
              </a:rPr>
              <a:t>     </a:t>
            </a:r>
            <a:r>
              <a:rPr lang="el-GR" sz="1600" dirty="0" smtClean="0">
                <a:latin typeface="Arial Black" pitchFamily="34" charset="0"/>
              </a:rPr>
              <a:t>Αναφερθείτε στα οφέλη του προϊόντος/υπηρεσίας σας σε σχέση με την τιμή του χωρίς να δώσετε έμφαση στην τιμή του, σε συνάρτηση με το κόστος παραγωγής, περιθώρια κέρδους, ή τιμές ανταγωνισμού.</a:t>
            </a:r>
            <a:endParaRPr lang="en-US" sz="1600" dirty="0" smtClean="0">
              <a:latin typeface="Arial Black" pitchFamily="34" charset="0"/>
            </a:endParaRPr>
          </a:p>
          <a:p>
            <a:pPr>
              <a:spcBef>
                <a:spcPts val="0"/>
              </a:spcBef>
              <a:spcAft>
                <a:spcPts val="800"/>
              </a:spcAft>
              <a:buNone/>
            </a:pPr>
            <a:endParaRPr lang="el-GR" sz="1600" dirty="0" smtClean="0">
              <a:latin typeface="Arial Black" pitchFamily="34" charset="0"/>
            </a:endParaRPr>
          </a:p>
          <a:p>
            <a:pPr>
              <a:spcBef>
                <a:spcPts val="0"/>
              </a:spcBef>
              <a:spcAft>
                <a:spcPts val="800"/>
              </a:spcAft>
              <a:buNone/>
            </a:pPr>
            <a:endParaRPr lang="el-GR" sz="1600" dirty="0" smtClean="0">
              <a:latin typeface="Arial Black" pitchFamily="34" charset="0"/>
            </a:endParaRPr>
          </a:p>
          <a:p>
            <a:pPr>
              <a:spcBef>
                <a:spcPts val="0"/>
              </a:spcBef>
              <a:spcAft>
                <a:spcPts val="800"/>
              </a:spcAft>
              <a:buNone/>
            </a:pPr>
            <a:endParaRPr lang="el-GR" sz="1600" dirty="0" smtClean="0">
              <a:latin typeface="Arial Black" pitchFamily="34" charset="0"/>
            </a:endParaRPr>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r>
              <a:rPr lang="el-GR" sz="1800" dirty="0" smtClean="0"/>
              <a:t>          </a:t>
            </a:r>
            <a:r>
              <a:rPr lang="el-GR" sz="900" dirty="0" smtClean="0"/>
              <a:t>Εσωτερική</a:t>
            </a:r>
          </a:p>
          <a:p>
            <a:pPr>
              <a:buNone/>
            </a:pPr>
            <a:r>
              <a:rPr lang="el-GR" sz="900" dirty="0" smtClean="0"/>
              <a:t>                    παρόρμηση</a:t>
            </a:r>
            <a:endParaRPr lang="el-GR" sz="900" dirty="0"/>
          </a:p>
        </p:txBody>
      </p:sp>
      <p:sp>
        <p:nvSpPr>
          <p:cNvPr id="4" name="3 - Θέση ημερομηνίας"/>
          <p:cNvSpPr>
            <a:spLocks noGrp="1"/>
          </p:cNvSpPr>
          <p:nvPr>
            <p:ph type="dt" sz="half" idx="10"/>
          </p:nvPr>
        </p:nvSpPr>
        <p:spPr/>
        <p:txBody>
          <a:bodyPr/>
          <a:lstStyle/>
          <a:p>
            <a:pPr>
              <a:defRPr/>
            </a:pPr>
            <a:fld id="{5581EA55-2726-4A95-B927-72728B99F9D3}"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8CA36AFE-113F-4649-96C4-5936CAA9546B}" type="slidenum">
              <a:rPr lang="el-GR" smtClean="0"/>
              <a:pPr>
                <a:defRPr/>
              </a:pPr>
              <a:t>29</a:t>
            </a:fld>
            <a:endParaRPr lang="el-G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3" cstate="print"/>
          <a:srcRect/>
          <a:stretch>
            <a:fillRect/>
          </a:stretch>
        </p:blipFill>
        <p:spPr bwMode="auto">
          <a:xfrm>
            <a:off x="2868613" y="2371997"/>
            <a:ext cx="3406775" cy="42973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395536" y="1196754"/>
            <a:ext cx="8229600" cy="4530725"/>
          </a:xfrm>
        </p:spPr>
        <p:txBody>
          <a:bodyPr/>
          <a:lstStyle/>
          <a:p>
            <a:pPr eaLnBrk="1" hangingPunct="1">
              <a:lnSpc>
                <a:spcPct val="90000"/>
              </a:lnSpc>
              <a:buClr>
                <a:srgbClr val="C00000"/>
              </a:buClr>
            </a:pPr>
            <a:r>
              <a:rPr lang="el-GR" sz="2800" dirty="0" smtClean="0">
                <a:solidFill>
                  <a:srgbClr val="0000FF"/>
                </a:solidFill>
                <a:latin typeface="Arial Black" pitchFamily="34" charset="0"/>
              </a:rPr>
              <a:t>Ποιοι είμαστε: </a:t>
            </a:r>
          </a:p>
          <a:p>
            <a:pPr eaLnBrk="1" hangingPunct="1">
              <a:lnSpc>
                <a:spcPct val="90000"/>
              </a:lnSpc>
              <a:buFont typeface="Wingdings" pitchFamily="2" charset="2"/>
              <a:buNone/>
            </a:pPr>
            <a:r>
              <a:rPr lang="el-GR" sz="1000" dirty="0" smtClean="0">
                <a:latin typeface="Arial Black" pitchFamily="34" charset="0"/>
              </a:rPr>
              <a:t>   </a:t>
            </a:r>
          </a:p>
          <a:p>
            <a:pPr eaLnBrk="1" hangingPunct="1">
              <a:lnSpc>
                <a:spcPct val="90000"/>
              </a:lnSpc>
              <a:buFont typeface="Wingdings" pitchFamily="2" charset="2"/>
              <a:buNone/>
            </a:pPr>
            <a:r>
              <a:rPr lang="el-GR" sz="1800" dirty="0" smtClean="0">
                <a:latin typeface="Arial Black" pitchFamily="34" charset="0"/>
              </a:rPr>
              <a:t>    </a:t>
            </a:r>
            <a:r>
              <a:rPr lang="en-US" sz="1800" dirty="0" smtClean="0">
                <a:latin typeface="Arial Black" pitchFamily="34" charset="0"/>
              </a:rPr>
              <a:t> </a:t>
            </a:r>
            <a:r>
              <a:rPr lang="el-GR" sz="2400" dirty="0" smtClean="0">
                <a:latin typeface="Arial Black" pitchFamily="34" charset="0"/>
              </a:rPr>
              <a:t>Ενεργά και Πρώην Ανώτατα  Διευθυντικά Στελέχη Επιχειρήσεων,                                        που μοιράζονται κοινά βιώματα και εμπειρίες από την πολύχρονη σταδιοδρομία τους σε Ελληνικές και Πολυεθνικές Επιχειρήσεις και Οργανισμούς, και που έχουν την ίδια ισχυρή διάθεση Εθελοντικής Προσφοράς Έργου στην Κοινωνία.</a:t>
            </a:r>
          </a:p>
          <a:p>
            <a:pPr eaLnBrk="1" hangingPunct="1">
              <a:lnSpc>
                <a:spcPct val="90000"/>
              </a:lnSpc>
              <a:buFont typeface="Wingdings" pitchFamily="2" charset="2"/>
              <a:buNone/>
            </a:pPr>
            <a:endParaRPr lang="el-GR" sz="1800" b="1" dirty="0" smtClean="0">
              <a:latin typeface="Arial Black" pitchFamily="34" charset="0"/>
            </a:endParaRPr>
          </a:p>
        </p:txBody>
      </p:sp>
      <p:cxnSp>
        <p:nvCxnSpPr>
          <p:cNvPr id="5" name="5 - Ευθεία γραμμή σύνδεσης"/>
          <p:cNvCxnSpPr/>
          <p:nvPr/>
        </p:nvCxnSpPr>
        <p:spPr>
          <a:xfrm>
            <a:off x="395292" y="90872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7" name="Text Box 4"/>
          <p:cNvSpPr txBox="1">
            <a:spLocks noChangeArrowheads="1"/>
          </p:cNvSpPr>
          <p:nvPr/>
        </p:nvSpPr>
        <p:spPr bwMode="auto">
          <a:xfrm>
            <a:off x="6372200" y="332655"/>
            <a:ext cx="2376264" cy="11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20000"/>
              </a:spcBef>
              <a:buClr>
                <a:schemeClr val="folHlink"/>
              </a:buClr>
              <a:buSzPct val="90000"/>
              <a:buFont typeface="Wingdings" pitchFamily="2" charset="2"/>
              <a:buNone/>
            </a:pPr>
            <a:r>
              <a:rPr lang="el-GR" sz="2800" dirty="0" smtClean="0">
                <a:solidFill>
                  <a:srgbClr val="AC0000"/>
                </a:solidFill>
              </a:rPr>
              <a:t>Συστάσεις</a:t>
            </a:r>
            <a:endParaRPr lang="el-GR" sz="2800" dirty="0">
              <a:solidFill>
                <a:srgbClr val="AC0000"/>
              </a:solidFill>
            </a:endParaRPr>
          </a:p>
          <a:p>
            <a:pPr eaLnBrk="1" hangingPunct="1">
              <a:spcBef>
                <a:spcPct val="20000"/>
              </a:spcBef>
              <a:buClr>
                <a:schemeClr val="folHlink"/>
              </a:buClr>
              <a:buSzPct val="90000"/>
              <a:buFont typeface="Wingdings" pitchFamily="2" charset="2"/>
              <a:buNone/>
            </a:pPr>
            <a:endParaRPr lang="el-GR" sz="3600" dirty="0">
              <a:solidFill>
                <a:srgbClr val="AC0000"/>
              </a:solidFill>
            </a:endParaRPr>
          </a:p>
        </p:txBody>
      </p:sp>
    </p:spTree>
    <p:extLst>
      <p:ext uri="{BB962C8B-B14F-4D97-AF65-F5344CB8AC3E}">
        <p14:creationId xmlns:p14="http://schemas.microsoft.com/office/powerpoint/2010/main" val="184130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1000"/>
                                        <p:tgtEl>
                                          <p:spTgt spid="6146">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animEffect transition="in" filter="fade">
                                      <p:cBhvr>
                                        <p:cTn id="11" dur="10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22114"/>
          </a:xfrm>
        </p:spPr>
        <p:txBody>
          <a:bodyPr/>
          <a:lstStyle/>
          <a:p>
            <a:pPr algn="r"/>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στο </a:t>
            </a:r>
            <a:r>
              <a:rPr lang="en-US" altLang="el-GR" sz="2000" b="1" dirty="0" smtClean="0">
                <a:solidFill>
                  <a:srgbClr val="AC0000"/>
                </a:solidFill>
                <a:latin typeface="Arial Black" pitchFamily="34" charset="0"/>
              </a:rPr>
              <a:t>Business Model Canvas</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a:p>
        </p:txBody>
      </p:sp>
      <p:sp>
        <p:nvSpPr>
          <p:cNvPr id="3" name="2 - Θέση περιεχομένου"/>
          <p:cNvSpPr>
            <a:spLocks noGrp="1"/>
          </p:cNvSpPr>
          <p:nvPr>
            <p:ph idx="1"/>
          </p:nvPr>
        </p:nvSpPr>
        <p:spPr>
          <a:xfrm>
            <a:off x="457200" y="1196753"/>
            <a:ext cx="8229600" cy="4929412"/>
          </a:xfrm>
        </p:spPr>
        <p:txBody>
          <a:bodyPr/>
          <a:lstStyle/>
          <a:p>
            <a:pPr>
              <a:spcBef>
                <a:spcPts val="0"/>
              </a:spcBef>
              <a:spcAft>
                <a:spcPts val="800"/>
              </a:spcAft>
              <a:buNone/>
            </a:pPr>
            <a:r>
              <a:rPr lang="el-GR" sz="1800" dirty="0" smtClean="0">
                <a:solidFill>
                  <a:srgbClr val="0000FF"/>
                </a:solidFill>
                <a:latin typeface="Arial Black" pitchFamily="34" charset="0"/>
              </a:rPr>
              <a:t>Αντί για την προώθηση</a:t>
            </a:r>
            <a:r>
              <a:rPr lang="en-US" sz="1800" dirty="0" smtClean="0">
                <a:solidFill>
                  <a:srgbClr val="0000FF"/>
                </a:solidFill>
                <a:latin typeface="Arial Black" pitchFamily="34" charset="0"/>
              </a:rPr>
              <a:t> (promotion), </a:t>
            </a:r>
            <a:r>
              <a:rPr lang="el-GR" sz="1800" dirty="0" smtClean="0">
                <a:solidFill>
                  <a:srgbClr val="0000FF"/>
                </a:solidFill>
                <a:latin typeface="Arial Black" pitchFamily="34" charset="0"/>
              </a:rPr>
              <a:t> εστιάστε στην Εκπαίδευση </a:t>
            </a:r>
            <a:r>
              <a:rPr lang="el-GR" sz="1800" b="1" dirty="0" smtClean="0">
                <a:solidFill>
                  <a:srgbClr val="0000FF"/>
                </a:solidFill>
                <a:latin typeface="Arial Black" pitchFamily="34" charset="0"/>
              </a:rPr>
              <a:t>(</a:t>
            </a:r>
            <a:r>
              <a:rPr lang="en-US" sz="1800" b="1" dirty="0" smtClean="0">
                <a:solidFill>
                  <a:srgbClr val="0000FF"/>
                </a:solidFill>
                <a:latin typeface="Arial Black" pitchFamily="34" charset="0"/>
              </a:rPr>
              <a:t>Education</a:t>
            </a:r>
            <a:r>
              <a:rPr lang="el-GR" sz="1800" b="1" dirty="0" smtClean="0">
                <a:solidFill>
                  <a:srgbClr val="0000FF"/>
                </a:solidFill>
                <a:latin typeface="Arial Black" pitchFamily="34" charset="0"/>
              </a:rPr>
              <a:t>)</a:t>
            </a:r>
            <a:r>
              <a:rPr lang="en-US" sz="1800" b="1" dirty="0" smtClean="0">
                <a:solidFill>
                  <a:srgbClr val="0000FF"/>
                </a:solidFill>
                <a:latin typeface="Arial Black" pitchFamily="34" charset="0"/>
              </a:rPr>
              <a:t> </a:t>
            </a:r>
            <a:r>
              <a:rPr lang="el-GR" sz="1800" b="1" dirty="0" smtClean="0">
                <a:solidFill>
                  <a:srgbClr val="0000FF"/>
                </a:solidFill>
                <a:latin typeface="Arial Black" pitchFamily="34" charset="0"/>
              </a:rPr>
              <a:t>και την εμπλοκή (</a:t>
            </a:r>
            <a:r>
              <a:rPr lang="en-US" sz="1800" b="1" dirty="0" smtClean="0">
                <a:solidFill>
                  <a:srgbClr val="0000FF"/>
                </a:solidFill>
                <a:latin typeface="Arial Black" pitchFamily="34" charset="0"/>
              </a:rPr>
              <a:t>engagement) </a:t>
            </a:r>
            <a:r>
              <a:rPr lang="el-GR" sz="1800" b="1" dirty="0" smtClean="0">
                <a:solidFill>
                  <a:srgbClr val="0000FF"/>
                </a:solidFill>
                <a:latin typeface="Arial Black" pitchFamily="34" charset="0"/>
              </a:rPr>
              <a:t>του καταναλωτή</a:t>
            </a:r>
            <a:endParaRPr lang="el-GR" sz="1800" dirty="0" smtClean="0">
              <a:solidFill>
                <a:srgbClr val="0000FF"/>
              </a:solidFill>
              <a:latin typeface="Arial Black" pitchFamily="34" charset="0"/>
            </a:endParaRPr>
          </a:p>
          <a:p>
            <a:pPr>
              <a:spcBef>
                <a:spcPts val="0"/>
              </a:spcBef>
              <a:spcAft>
                <a:spcPts val="800"/>
              </a:spcAft>
              <a:buNone/>
            </a:pPr>
            <a:r>
              <a:rPr lang="el-GR" sz="1800" dirty="0" smtClean="0">
                <a:latin typeface="Arial Black" pitchFamily="34" charset="0"/>
              </a:rPr>
              <a:t>     </a:t>
            </a:r>
            <a:r>
              <a:rPr lang="el-GR" sz="1600" dirty="0" smtClean="0">
                <a:latin typeface="Arial Black" pitchFamily="34" charset="0"/>
              </a:rPr>
              <a:t>Παρέχετε πληροφόρηση σχετική με διαφοροποιημένες ανάγκες σε κάθε σημείο του «κύκλου ζωής» του πελάτη, αντί να βασίζεστε αποκλειστικά σε Διαφήμιση/</a:t>
            </a:r>
            <a:r>
              <a:rPr lang="en-US" sz="1600" dirty="0" smtClean="0">
                <a:latin typeface="Arial Black" pitchFamily="34" charset="0"/>
              </a:rPr>
              <a:t>PR/</a:t>
            </a:r>
            <a:r>
              <a:rPr lang="el-GR" sz="1600" dirty="0" smtClean="0">
                <a:latin typeface="Arial Black" pitchFamily="34" charset="0"/>
              </a:rPr>
              <a:t>Προώθηση.</a:t>
            </a:r>
          </a:p>
          <a:p>
            <a:pPr>
              <a:spcBef>
                <a:spcPts val="0"/>
              </a:spcBef>
              <a:spcAft>
                <a:spcPts val="800"/>
              </a:spcAft>
              <a:buNone/>
            </a:pPr>
            <a:endParaRPr lang="el-GR" sz="1600" dirty="0" smtClean="0">
              <a:latin typeface="Arial Black" pitchFamily="34" charset="0"/>
            </a:endParaRPr>
          </a:p>
          <a:p>
            <a:endParaRPr lang="el-GR" sz="1600" dirty="0"/>
          </a:p>
        </p:txBody>
      </p:sp>
      <p:sp>
        <p:nvSpPr>
          <p:cNvPr id="4" name="3 - Θέση ημερομηνίας"/>
          <p:cNvSpPr>
            <a:spLocks noGrp="1"/>
          </p:cNvSpPr>
          <p:nvPr>
            <p:ph type="dt" sz="half" idx="10"/>
          </p:nvPr>
        </p:nvSpPr>
        <p:spPr/>
        <p:txBody>
          <a:bodyPr/>
          <a:lstStyle/>
          <a:p>
            <a:pPr>
              <a:defRPr/>
            </a:pPr>
            <a:fld id="{5581EA55-2726-4A95-B927-72728B99F9D3}"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8CA36AFE-113F-4649-96C4-5936CAA9546B}" type="slidenum">
              <a:rPr lang="el-GR" smtClean="0"/>
              <a:pPr>
                <a:defRPr/>
              </a:pPr>
              <a:t>30</a:t>
            </a:fld>
            <a:endParaRPr lang="el-G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536" y="980728"/>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6386" name="Picture 2"/>
          <p:cNvPicPr>
            <a:picLocks noChangeAspect="1" noChangeArrowheads="1"/>
          </p:cNvPicPr>
          <p:nvPr/>
        </p:nvPicPr>
        <p:blipFill>
          <a:blip r:embed="rId3" cstate="print"/>
          <a:srcRect/>
          <a:stretch>
            <a:fillRect/>
          </a:stretch>
        </p:blipFill>
        <p:spPr bwMode="auto">
          <a:xfrm>
            <a:off x="2147888" y="3057797"/>
            <a:ext cx="4846637" cy="36115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Θέση περιεχομένου"/>
          <p:cNvSpPr>
            <a:spLocks noGrp="1"/>
          </p:cNvSpPr>
          <p:nvPr>
            <p:ph idx="1"/>
          </p:nvPr>
        </p:nvSpPr>
        <p:spPr>
          <a:xfrm>
            <a:off x="457200" y="1236687"/>
            <a:ext cx="8229600" cy="5000626"/>
          </a:xfrm>
        </p:spPr>
        <p:txBody>
          <a:bodyPr/>
          <a:lstStyle/>
          <a:p>
            <a:pPr>
              <a:spcAft>
                <a:spcPts val="600"/>
              </a:spcAft>
              <a:buFont typeface="Arial" pitchFamily="34" charset="0"/>
              <a:buNone/>
            </a:pPr>
            <a:r>
              <a:rPr lang="el-GR" sz="2000" dirty="0" smtClean="0">
                <a:latin typeface="Arial Black" pitchFamily="34" charset="0"/>
              </a:rPr>
              <a:t>    </a:t>
            </a:r>
            <a:endParaRPr lang="en-US" sz="2000" dirty="0" smtClean="0">
              <a:latin typeface="Arial Black" pitchFamily="34" charset="0"/>
            </a:endParaRPr>
          </a:p>
          <a:p>
            <a:pPr>
              <a:spcAft>
                <a:spcPts val="600"/>
              </a:spcAft>
              <a:buFont typeface="Arial" pitchFamily="34" charset="0"/>
              <a:buNone/>
            </a:pPr>
            <a:r>
              <a:rPr lang="en-US" sz="2000" dirty="0" smtClean="0">
                <a:latin typeface="Arial Black" pitchFamily="34" charset="0"/>
              </a:rPr>
              <a:t>    </a:t>
            </a:r>
            <a:r>
              <a:rPr lang="el-GR" sz="2400" dirty="0" smtClean="0">
                <a:solidFill>
                  <a:srgbClr val="0000FF"/>
                </a:solidFill>
                <a:latin typeface="Arial Black" pitchFamily="34" charset="0"/>
              </a:rPr>
              <a:t>Η εξέλιξη του διαλόγου με τους πελάτες</a:t>
            </a:r>
          </a:p>
          <a:p>
            <a:pPr>
              <a:spcAft>
                <a:spcPts val="600"/>
              </a:spcAft>
              <a:buFont typeface="Arial" pitchFamily="34" charset="0"/>
              <a:buNone/>
            </a:pPr>
            <a:r>
              <a:rPr lang="el-GR" sz="2000" dirty="0" smtClean="0">
                <a:latin typeface="Arial Black" pitchFamily="34" charset="0"/>
              </a:rPr>
              <a:t>    Στο παραδοσιακό </a:t>
            </a:r>
            <a:r>
              <a:rPr lang="en-US" sz="2000" b="1" dirty="0" smtClean="0">
                <a:latin typeface="Arial Black" pitchFamily="34" charset="0"/>
              </a:rPr>
              <a:t>Marketing Mix</a:t>
            </a:r>
            <a:r>
              <a:rPr lang="el-GR" sz="2000" b="1" dirty="0" smtClean="0">
                <a:latin typeface="Arial Black" pitchFamily="34" charset="0"/>
              </a:rPr>
              <a:t> των 4Ρ</a:t>
            </a:r>
            <a:r>
              <a:rPr lang="el-GR" sz="2000" dirty="0" smtClean="0">
                <a:latin typeface="Arial Black" pitchFamily="34" charset="0"/>
              </a:rPr>
              <a:t>,                              αρκούσε συχνά η εστίαση σε ένα βασικό όφελος, το </a:t>
            </a:r>
            <a:r>
              <a:rPr lang="en-US" sz="2000" b="1" dirty="0" smtClean="0">
                <a:latin typeface="Arial Black" pitchFamily="34" charset="0"/>
              </a:rPr>
              <a:t>USP</a:t>
            </a:r>
            <a:r>
              <a:rPr lang="el-GR" sz="2000" b="1" dirty="0" smtClean="0">
                <a:latin typeface="Arial Black" pitchFamily="34" charset="0"/>
              </a:rPr>
              <a:t> (</a:t>
            </a:r>
            <a:r>
              <a:rPr lang="en-US" sz="2000" b="1" dirty="0" smtClean="0">
                <a:latin typeface="Arial Black" pitchFamily="34" charset="0"/>
              </a:rPr>
              <a:t>Unique Selling Proposition</a:t>
            </a:r>
            <a:r>
              <a:rPr lang="el-GR" sz="2000" b="1" dirty="0" smtClean="0">
                <a:latin typeface="Arial Black" pitchFamily="34" charset="0"/>
              </a:rPr>
              <a:t>), </a:t>
            </a:r>
            <a:r>
              <a:rPr lang="el-GR" sz="2000" dirty="0" smtClean="0">
                <a:latin typeface="Arial Black" pitchFamily="34" charset="0"/>
              </a:rPr>
              <a:t>η διαφήμιση από 1-2 βασικά μέσα, και ίσως και η παροχή κάποιου προωθητικού κινήτρου, προκειμένου να επιτύχουμε πωλήσεις. </a:t>
            </a:r>
          </a:p>
          <a:p>
            <a:pPr>
              <a:spcAft>
                <a:spcPts val="600"/>
              </a:spcAft>
              <a:buFont typeface="Arial" pitchFamily="34" charset="0"/>
              <a:buNone/>
            </a:pPr>
            <a:r>
              <a:rPr lang="el-GR" sz="2000" dirty="0" smtClean="0">
                <a:latin typeface="Arial Black" pitchFamily="34" charset="0"/>
              </a:rPr>
              <a:t>    Το </a:t>
            </a:r>
            <a:r>
              <a:rPr lang="en-US" sz="2000" dirty="0" smtClean="0">
                <a:latin typeface="Arial Black" pitchFamily="34" charset="0"/>
              </a:rPr>
              <a:t>marketing</a:t>
            </a:r>
            <a:r>
              <a:rPr lang="el-GR" sz="2000" dirty="0" smtClean="0">
                <a:latin typeface="Arial Black" pitchFamily="34" charset="0"/>
              </a:rPr>
              <a:t> ήταν ένας επικοινωνιακός μονόδρομος.</a:t>
            </a:r>
          </a:p>
          <a:p>
            <a:pPr>
              <a:spcAft>
                <a:spcPts val="600"/>
              </a:spcAft>
              <a:buFont typeface="Arial" pitchFamily="34" charset="0"/>
              <a:buNone/>
            </a:pPr>
            <a:r>
              <a:rPr lang="el-GR" sz="2000" dirty="0" smtClean="0">
                <a:latin typeface="Arial Black" pitchFamily="34" charset="0"/>
              </a:rPr>
              <a:t>    Σε αντίθεση με το παρελθόν, η σύγχρονη επιχειρηματικότητα απαιτεί </a:t>
            </a:r>
            <a:r>
              <a:rPr lang="el-GR" sz="2000" dirty="0" err="1" smtClean="0">
                <a:latin typeface="Arial Black" pitchFamily="34" charset="0"/>
              </a:rPr>
              <a:t>διαδραστική</a:t>
            </a:r>
            <a:r>
              <a:rPr lang="el-GR" sz="2000" dirty="0" smtClean="0">
                <a:latin typeface="Arial Black" pitchFamily="34" charset="0"/>
              </a:rPr>
              <a:t>, διαπροσωπική και δημιουργική επικοινωνία με τους πελάτες</a:t>
            </a:r>
            <a:r>
              <a:rPr lang="el-GR" sz="2000" b="1" dirty="0" smtClean="0">
                <a:latin typeface="Arial Black" pitchFamily="34" charset="0"/>
              </a:rPr>
              <a:t>, π</a:t>
            </a:r>
            <a:r>
              <a:rPr lang="el-GR" sz="2000" dirty="0" smtClean="0">
                <a:latin typeface="Arial Black" pitchFamily="34" charset="0"/>
              </a:rPr>
              <a:t>άντα με τους όρους εμπλοκής του πελάτη. </a:t>
            </a:r>
            <a:r>
              <a:rPr lang="el-GR" sz="2000" b="1" dirty="0" smtClean="0">
                <a:latin typeface="Arial Black" pitchFamily="34" charset="0"/>
              </a:rPr>
              <a:t> </a:t>
            </a:r>
          </a:p>
          <a:p>
            <a:pPr marL="0" indent="0">
              <a:buNone/>
            </a:pPr>
            <a:endParaRPr lang="el-GR" sz="20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EF85FAA5-4130-4729-B8D4-DFE0887FC850}"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74F014CA-9987-4EBE-915C-E58F06F3DFEE}" type="slidenum">
              <a:rPr lang="el-GR" smtClean="0"/>
              <a:pPr>
                <a:defRPr/>
              </a:pPr>
              <a:t>31</a:t>
            </a:fld>
            <a:endParaRPr lang="el-GR" dirty="0"/>
          </a:p>
        </p:txBody>
      </p:sp>
      <p:pic>
        <p:nvPicPr>
          <p:cNvPr id="81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bwMode="auto">
          <a:xfrm>
            <a:off x="3347868" y="116632"/>
            <a:ext cx="5324649"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spTree>
    <p:extLst>
      <p:ext uri="{BB962C8B-B14F-4D97-AF65-F5344CB8AC3E}">
        <p14:creationId xmlns:p14="http://schemas.microsoft.com/office/powerpoint/2010/main" val="1728299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2 - Θέση περιεχομένου"/>
          <p:cNvSpPr>
            <a:spLocks noGrp="1"/>
          </p:cNvSpPr>
          <p:nvPr>
            <p:ph idx="1"/>
          </p:nvPr>
        </p:nvSpPr>
        <p:spPr>
          <a:xfrm>
            <a:off x="457200" y="1236687"/>
            <a:ext cx="8229600" cy="5000626"/>
          </a:xfrm>
        </p:spPr>
        <p:txBody>
          <a:bodyPr/>
          <a:lstStyle/>
          <a:p>
            <a:pPr>
              <a:spcAft>
                <a:spcPts val="600"/>
              </a:spcAft>
              <a:buFont typeface="Arial" pitchFamily="34" charset="0"/>
              <a:buNone/>
            </a:pPr>
            <a:endParaRPr lang="el-GR" sz="2000" dirty="0" smtClean="0">
              <a:latin typeface="Arial Black" pitchFamily="34" charset="0"/>
            </a:endParaRPr>
          </a:p>
          <a:p>
            <a:pPr>
              <a:spcAft>
                <a:spcPts val="600"/>
              </a:spcAft>
              <a:buFont typeface="Arial" pitchFamily="34" charset="0"/>
              <a:buNone/>
            </a:pPr>
            <a:r>
              <a:rPr lang="el-GR" sz="2000" dirty="0" smtClean="0">
                <a:latin typeface="Arial Black" pitchFamily="34" charset="0"/>
              </a:rPr>
              <a:t>    </a:t>
            </a:r>
          </a:p>
          <a:p>
            <a:pPr>
              <a:spcAft>
                <a:spcPts val="600"/>
              </a:spcAft>
              <a:buFont typeface="Arial" pitchFamily="34" charset="0"/>
              <a:buNone/>
            </a:pPr>
            <a:r>
              <a:rPr lang="el-GR" sz="2000" dirty="0" smtClean="0">
                <a:latin typeface="Arial Black" pitchFamily="34" charset="0"/>
              </a:rPr>
              <a:t>    </a:t>
            </a:r>
            <a:r>
              <a:rPr lang="el-GR" sz="2400" dirty="0" smtClean="0">
                <a:solidFill>
                  <a:srgbClr val="0000FF"/>
                </a:solidFill>
                <a:latin typeface="Arial Black" pitchFamily="34" charset="0"/>
              </a:rPr>
              <a:t>Η εφαρμογή της </a:t>
            </a:r>
            <a:r>
              <a:rPr lang="el-GR" sz="2400" dirty="0" err="1" smtClean="0">
                <a:solidFill>
                  <a:srgbClr val="0000FF"/>
                </a:solidFill>
                <a:latin typeface="Arial Black" pitchFamily="34" charset="0"/>
              </a:rPr>
              <a:t>πελατοκεντρικής</a:t>
            </a:r>
            <a:r>
              <a:rPr lang="el-GR" sz="2400" dirty="0" smtClean="0">
                <a:solidFill>
                  <a:srgbClr val="0000FF"/>
                </a:solidFill>
                <a:latin typeface="Arial Black" pitchFamily="34" charset="0"/>
              </a:rPr>
              <a:t> προσέγγισης</a:t>
            </a:r>
          </a:p>
          <a:p>
            <a:pPr>
              <a:spcAft>
                <a:spcPts val="600"/>
              </a:spcAft>
              <a:buFont typeface="Arial" pitchFamily="34" charset="0"/>
              <a:buNone/>
            </a:pPr>
            <a:r>
              <a:rPr lang="el-GR" sz="2000" dirty="0" smtClean="0">
                <a:latin typeface="Arial Black" pitchFamily="34" charset="0"/>
              </a:rPr>
              <a:t>    Όπως θα δούμε στην συνέχεια, το </a:t>
            </a:r>
            <a:r>
              <a:rPr lang="en-US" sz="2000" b="1" dirty="0" smtClean="0">
                <a:latin typeface="Arial Black" pitchFamily="34" charset="0"/>
              </a:rPr>
              <a:t>Business Model Canvas</a:t>
            </a:r>
            <a:r>
              <a:rPr lang="en-US" sz="2000" dirty="0" smtClean="0">
                <a:latin typeface="Arial Black" pitchFamily="34" charset="0"/>
              </a:rPr>
              <a:t> </a:t>
            </a:r>
            <a:r>
              <a:rPr lang="el-GR" sz="2000" dirty="0" smtClean="0">
                <a:latin typeface="Arial Black" pitchFamily="34" charset="0"/>
              </a:rPr>
              <a:t>μας «υποχρεώνει» να εφαρμόσουμε αυτή την πελατοκεντρική οπτική στο Επιχειρηματικό Μοντέλο μας, και να την αποτυπώσουμε σε μια σελίδα.</a:t>
            </a:r>
          </a:p>
          <a:p>
            <a:pPr>
              <a:buFont typeface="Arial" pitchFamily="34" charset="0"/>
              <a:buNone/>
            </a:pPr>
            <a:r>
              <a:rPr lang="el-GR" sz="2000" b="1" dirty="0" smtClean="0">
                <a:latin typeface="Arial Black" pitchFamily="34" charset="0"/>
              </a:rPr>
              <a:t> </a:t>
            </a:r>
          </a:p>
          <a:p>
            <a:pPr marL="0" indent="0">
              <a:buNone/>
            </a:pPr>
            <a:endParaRPr lang="el-GR" sz="20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EF85FAA5-4130-4729-B8D4-DFE0887FC850}" type="datetime1">
              <a:rPr lang="el-GR" smtClean="0"/>
              <a:pPr>
                <a:defRPr/>
              </a:pPr>
              <a:t>26/11/2015</a:t>
            </a:fld>
            <a:endParaRPr lang="el-GR" dirty="0"/>
          </a:p>
        </p:txBody>
      </p:sp>
      <p:sp>
        <p:nvSpPr>
          <p:cNvPr id="5" name="4 - Θέση αριθμού διαφάνειας"/>
          <p:cNvSpPr>
            <a:spLocks noGrp="1"/>
          </p:cNvSpPr>
          <p:nvPr>
            <p:ph type="sldNum" sz="quarter" idx="12"/>
          </p:nvPr>
        </p:nvSpPr>
        <p:spPr/>
        <p:txBody>
          <a:bodyPr/>
          <a:lstStyle/>
          <a:p>
            <a:pPr>
              <a:defRPr/>
            </a:pPr>
            <a:fld id="{74F014CA-9987-4EBE-915C-E58F06F3DFEE}" type="slidenum">
              <a:rPr lang="el-GR" smtClean="0"/>
              <a:pPr>
                <a:defRPr/>
              </a:pPr>
              <a:t>32</a:t>
            </a:fld>
            <a:endParaRPr lang="el-GR"/>
          </a:p>
        </p:txBody>
      </p:sp>
      <p:pic>
        <p:nvPicPr>
          <p:cNvPr id="81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bwMode="auto">
          <a:xfrm>
            <a:off x="3347868" y="116632"/>
            <a:ext cx="5324649"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r>
              <a:rPr lang="el-GR" altLang="el-GR" sz="2000" b="1" dirty="0" smtClean="0">
                <a:solidFill>
                  <a:srgbClr val="AC0000"/>
                </a:solidFill>
                <a:latin typeface="Arial Black" pitchFamily="34" charset="0"/>
              </a:rPr>
              <a:t>Από τα 4Ρ</a:t>
            </a:r>
            <a:r>
              <a:rPr lang="en-US" altLang="el-GR" sz="2000" b="1" dirty="0" smtClean="0">
                <a:solidFill>
                  <a:srgbClr val="AC0000"/>
                </a:solidFill>
                <a:latin typeface="Arial Black" pitchFamily="34" charset="0"/>
              </a:rPr>
              <a:t> </a:t>
            </a:r>
            <a:r>
              <a:rPr lang="el-GR" altLang="el-GR" sz="2000" b="1" dirty="0" smtClean="0">
                <a:solidFill>
                  <a:srgbClr val="AC0000"/>
                </a:solidFill>
                <a:latin typeface="Arial Black" pitchFamily="34" charset="0"/>
              </a:rPr>
              <a:t>του </a:t>
            </a:r>
            <a:r>
              <a:rPr lang="en-US" altLang="el-GR" sz="2000" b="1" dirty="0" smtClean="0">
                <a:solidFill>
                  <a:srgbClr val="AC0000"/>
                </a:solidFill>
                <a:latin typeface="Arial Black" pitchFamily="34" charset="0"/>
              </a:rPr>
              <a:t>Marketing Mix</a:t>
            </a:r>
            <a:r>
              <a:rPr lang="el-GR" altLang="el-GR" sz="2000" b="1" dirty="0" smtClean="0">
                <a:solidFill>
                  <a:srgbClr val="AC0000"/>
                </a:solidFill>
                <a:latin typeface="Arial Black" pitchFamily="34" charset="0"/>
              </a:rPr>
              <a:t> στο </a:t>
            </a:r>
            <a:r>
              <a:rPr lang="en-US" altLang="el-GR" sz="2000" b="1" dirty="0" smtClean="0">
                <a:solidFill>
                  <a:srgbClr val="AC0000"/>
                </a:solidFill>
                <a:latin typeface="Arial Black" pitchFamily="34" charset="0"/>
              </a:rPr>
              <a:t>Business Model Canvas</a:t>
            </a:r>
            <a:endParaRPr lang="el-GR" altLang="el-GR" sz="2000" b="1" dirty="0" smtClean="0">
              <a:solidFill>
                <a:srgbClr val="AC0000"/>
              </a:solidFill>
              <a:latin typeface="Arial Black" pitchFamily="34" charset="0"/>
            </a:endParaRPr>
          </a:p>
        </p:txBody>
      </p:sp>
    </p:spTree>
    <p:extLst>
      <p:ext uri="{BB962C8B-B14F-4D97-AF65-F5344CB8AC3E}">
        <p14:creationId xmlns:p14="http://schemas.microsoft.com/office/powerpoint/2010/main" val="1728299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ctrTitle"/>
          </p:nvPr>
        </p:nvSpPr>
        <p:spPr>
          <a:xfrm>
            <a:off x="5003804" y="333376"/>
            <a:ext cx="3668713" cy="647700"/>
          </a:xfrm>
        </p:spPr>
        <p:txBody>
          <a:bodyPr/>
          <a:lstStyle/>
          <a:p>
            <a:pPr algn="r" eaLnBrk="1" hangingPunct="1"/>
            <a:r>
              <a:rPr lang="fr-FR" sz="2000" b="1" dirty="0" smtClean="0">
                <a:solidFill>
                  <a:srgbClr val="AC0000"/>
                </a:solidFill>
                <a:latin typeface="Arial Black" pitchFamily="34" charset="0"/>
              </a:rPr>
              <a:t>Business Model </a:t>
            </a:r>
            <a:r>
              <a:rPr lang="fr-FR" sz="2000" b="1" dirty="0" err="1" smtClean="0">
                <a:solidFill>
                  <a:srgbClr val="AC0000"/>
                </a:solidFill>
                <a:latin typeface="Arial Black" pitchFamily="34" charset="0"/>
              </a:rPr>
              <a:t>Canvas</a:t>
            </a:r>
            <a:endParaRPr lang="el-GR" sz="2000" b="1" dirty="0" smtClean="0">
              <a:solidFill>
                <a:srgbClr val="AC0000"/>
              </a:solidFill>
              <a:latin typeface="Arial Black" pitchFamily="34" charset="0"/>
            </a:endParaRPr>
          </a:p>
        </p:txBody>
      </p:sp>
      <p:pic>
        <p:nvPicPr>
          <p:cNvPr id="51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7618E1A-0854-4B07-9EC3-55FE63E56763}" type="slidenum">
              <a:rPr lang="el-GR"/>
              <a:pPr>
                <a:defRPr/>
              </a:pPr>
              <a:t>33</a:t>
            </a:fld>
            <a:endParaRPr lang="el-GR" dirty="0"/>
          </a:p>
        </p:txBody>
      </p:sp>
      <p:sp>
        <p:nvSpPr>
          <p:cNvPr id="5127" name="9 - TextBox"/>
          <p:cNvSpPr txBox="1">
            <a:spLocks noChangeArrowheads="1"/>
          </p:cNvSpPr>
          <p:nvPr/>
        </p:nvSpPr>
        <p:spPr bwMode="auto">
          <a:xfrm>
            <a:off x="468313" y="908720"/>
            <a:ext cx="5327650" cy="400110"/>
          </a:xfrm>
          <a:prstGeom prst="rect">
            <a:avLst/>
          </a:prstGeom>
          <a:noFill/>
          <a:ln w="9525">
            <a:noFill/>
            <a:miter lim="800000"/>
            <a:headEnd/>
            <a:tailEnd/>
          </a:ln>
        </p:spPr>
        <p:txBody>
          <a:bodyPr wrap="square">
            <a:spAutoFit/>
          </a:bodyPr>
          <a:lstStyle/>
          <a:p>
            <a:r>
              <a:rPr lang="el-GR" sz="2000" b="1" dirty="0">
                <a:solidFill>
                  <a:srgbClr val="0000FF"/>
                </a:solidFill>
                <a:latin typeface="Arial Black" pitchFamily="34" charset="0"/>
              </a:rPr>
              <a:t>Ορισμός Επιχειρηματικού Μοντέλου</a:t>
            </a:r>
          </a:p>
        </p:txBody>
      </p:sp>
      <p:sp>
        <p:nvSpPr>
          <p:cNvPr id="5128" name="10 - Ορθογώνιο"/>
          <p:cNvSpPr>
            <a:spLocks noChangeArrowheads="1"/>
          </p:cNvSpPr>
          <p:nvPr/>
        </p:nvSpPr>
        <p:spPr bwMode="auto">
          <a:xfrm>
            <a:off x="468313" y="1268762"/>
            <a:ext cx="8280400" cy="5786199"/>
          </a:xfrm>
          <a:prstGeom prst="rect">
            <a:avLst/>
          </a:prstGeom>
          <a:noFill/>
          <a:ln w="9525">
            <a:noFill/>
            <a:miter lim="800000"/>
            <a:headEnd/>
            <a:tailEnd/>
          </a:ln>
        </p:spPr>
        <p:txBody>
          <a:bodyPr wrap="square">
            <a:spAutoFit/>
          </a:bodyPr>
          <a:lstStyle/>
          <a:p>
            <a:r>
              <a:rPr lang="el-GR" sz="1600" b="1" dirty="0" smtClean="0">
                <a:latin typeface="Arial Black" pitchFamily="34" charset="0"/>
              </a:rPr>
              <a:t>Ένα </a:t>
            </a:r>
            <a:r>
              <a:rPr lang="el-GR" sz="1600" b="1" dirty="0">
                <a:latin typeface="Arial Black" pitchFamily="34" charset="0"/>
              </a:rPr>
              <a:t>επιχειρηματικό μοντέλο περιγράφει τον τρόπο με τον οποίο ένας οργανισμός </a:t>
            </a:r>
            <a:r>
              <a:rPr lang="el-GR" sz="1600" b="1" dirty="0" smtClean="0">
                <a:latin typeface="Arial Black" pitchFamily="34" charset="0"/>
              </a:rPr>
              <a:t>δημιουργεί</a:t>
            </a:r>
            <a:r>
              <a:rPr lang="en-US" sz="1600" b="1" dirty="0" smtClean="0">
                <a:latin typeface="Arial Black" pitchFamily="34" charset="0"/>
              </a:rPr>
              <a:t>,</a:t>
            </a:r>
            <a:r>
              <a:rPr lang="el-GR" sz="1600" b="1" dirty="0" smtClean="0">
                <a:latin typeface="Arial Black" pitchFamily="34" charset="0"/>
              </a:rPr>
              <a:t> </a:t>
            </a:r>
            <a:r>
              <a:rPr lang="el-GR" sz="1600" b="1" dirty="0">
                <a:latin typeface="Arial Black" pitchFamily="34" charset="0"/>
              </a:rPr>
              <a:t>προσφέρει </a:t>
            </a:r>
            <a:r>
              <a:rPr lang="el-GR" sz="1600" b="1" dirty="0" smtClean="0">
                <a:latin typeface="Arial Black" pitchFamily="34" charset="0"/>
              </a:rPr>
              <a:t>αξία</a:t>
            </a:r>
            <a:r>
              <a:rPr lang="en-US" sz="1600" b="1" dirty="0" smtClean="0">
                <a:latin typeface="Arial Black" pitchFamily="34" charset="0"/>
              </a:rPr>
              <a:t> </a:t>
            </a:r>
            <a:r>
              <a:rPr lang="el-GR" sz="1600" b="1" dirty="0" smtClean="0">
                <a:latin typeface="Arial Black" pitchFamily="34" charset="0"/>
              </a:rPr>
              <a:t>και αμείβεται.</a:t>
            </a:r>
          </a:p>
          <a:p>
            <a:r>
              <a:rPr lang="el-GR" sz="1600" dirty="0" smtClean="0">
                <a:latin typeface="Arial Black" pitchFamily="34" charset="0"/>
              </a:rPr>
              <a:t>                                             </a:t>
            </a:r>
          </a:p>
          <a:p>
            <a:r>
              <a:rPr lang="el-GR" sz="1600" dirty="0" smtClean="0">
                <a:latin typeface="Arial Black" pitchFamily="34" charset="0"/>
              </a:rPr>
              <a:t> </a:t>
            </a:r>
          </a:p>
          <a:p>
            <a:endParaRPr lang="el-GR" sz="1600" dirty="0" smtClean="0">
              <a:latin typeface="Arial Black" pitchFamily="34" charset="0"/>
            </a:endParaRPr>
          </a:p>
          <a:p>
            <a:endParaRPr lang="el-GR" sz="1600" dirty="0" smtClean="0">
              <a:latin typeface="Arial Black" pitchFamily="34" charset="0"/>
            </a:endParaRPr>
          </a:p>
          <a:p>
            <a:endParaRPr lang="en-US" sz="1600" b="1" dirty="0" smtClean="0">
              <a:latin typeface="Arial Black" pitchFamily="34" charset="0"/>
            </a:endParaRPr>
          </a:p>
          <a:p>
            <a:endParaRPr lang="el-GR" sz="1600" dirty="0" smtClean="0">
              <a:latin typeface="Arial Black" pitchFamily="34" charset="0"/>
            </a:endParaRPr>
          </a:p>
          <a:p>
            <a:endParaRPr lang="el-GR" sz="1600" dirty="0" smtClean="0">
              <a:latin typeface="Arial Black" pitchFamily="34" charset="0"/>
            </a:endParaRPr>
          </a:p>
          <a:p>
            <a:endParaRPr lang="el-GR" sz="1600" dirty="0" smtClean="0">
              <a:latin typeface="Arial Black" pitchFamily="34" charset="0"/>
            </a:endParaRPr>
          </a:p>
          <a:p>
            <a:endParaRPr lang="el-GR" sz="1600" dirty="0" smtClean="0">
              <a:latin typeface="Arial Black" pitchFamily="34" charset="0"/>
            </a:endParaRPr>
          </a:p>
          <a:p>
            <a:endParaRPr lang="el-GR" sz="1600" dirty="0" smtClean="0">
              <a:latin typeface="Arial Black" pitchFamily="34" charset="0"/>
            </a:endParaRPr>
          </a:p>
          <a:p>
            <a:endParaRPr lang="el-GR" sz="1600" dirty="0">
              <a:latin typeface="Arial Black" pitchFamily="34" charset="0"/>
            </a:endParaRPr>
          </a:p>
          <a:p>
            <a:endParaRPr lang="el-GR" sz="1600" dirty="0" smtClean="0">
              <a:latin typeface="Arial Black" pitchFamily="34" charset="0"/>
            </a:endParaRPr>
          </a:p>
          <a:p>
            <a:endParaRPr lang="el-GR" sz="1600" b="1" dirty="0" smtClean="0">
              <a:latin typeface="Arial Black" pitchFamily="34" charset="0"/>
            </a:endParaRPr>
          </a:p>
          <a:p>
            <a:r>
              <a:rPr lang="el-GR" sz="1600" b="1" dirty="0" smtClean="0">
                <a:latin typeface="Arial Black" pitchFamily="34" charset="0"/>
              </a:rPr>
              <a:t>Το </a:t>
            </a:r>
            <a:r>
              <a:rPr lang="el-GR" sz="1600" b="1" dirty="0">
                <a:latin typeface="Arial Black" pitchFamily="34" charset="0"/>
              </a:rPr>
              <a:t>επιχειρηματικό μοντέλο μιας επιχείρησης είναι η </a:t>
            </a:r>
            <a:r>
              <a:rPr lang="el-GR" sz="1600" b="1" dirty="0" smtClean="0">
                <a:latin typeface="Arial Black" pitchFamily="34" charset="0"/>
              </a:rPr>
              <a:t>απεικόνιση </a:t>
            </a:r>
            <a:r>
              <a:rPr lang="el-GR" sz="1600" b="1" dirty="0">
                <a:latin typeface="Arial Black" pitchFamily="34" charset="0"/>
              </a:rPr>
              <a:t>της επιχειρηματικής λογικής και στρατηγικής της. </a:t>
            </a:r>
            <a:r>
              <a:rPr lang="el-GR" sz="1600" b="1" dirty="0" smtClean="0">
                <a:latin typeface="Arial Black" pitchFamily="34" charset="0"/>
              </a:rPr>
              <a:t>Το πλέον δημοφιλές εργαλείο περιγραφής του, είναι ο Καμβάς που επινόησε ο </a:t>
            </a:r>
            <a:r>
              <a:rPr lang="en-US" sz="1600" b="1" dirty="0" smtClean="0">
                <a:latin typeface="Arial Black" pitchFamily="34" charset="0"/>
              </a:rPr>
              <a:t>Alexander </a:t>
            </a:r>
            <a:r>
              <a:rPr lang="en-US" sz="1600" b="1" dirty="0" err="1" smtClean="0">
                <a:latin typeface="Arial Black" pitchFamily="34" charset="0"/>
              </a:rPr>
              <a:t>Osterwalder</a:t>
            </a:r>
            <a:r>
              <a:rPr lang="el-GR" sz="1600" b="1" dirty="0" smtClean="0">
                <a:latin typeface="Arial Black" pitchFamily="34" charset="0"/>
              </a:rPr>
              <a:t>. Περιγράφει </a:t>
            </a:r>
            <a:r>
              <a:rPr lang="el-GR" sz="1600" b="1" dirty="0">
                <a:latin typeface="Arial Black" pitchFamily="34" charset="0"/>
              </a:rPr>
              <a:t>το τι προσφέρει η επιχείρηση στους πελάτες της, πως τους προσεγγίζει και δημιουργεί σχέσεις μαζί τους, μέσω ποιών πόρων, δραστηριοτήτων και συνεργασιών επιχειρεί, και τέλος πως κερδίζει χρήματα</a:t>
            </a:r>
            <a:r>
              <a:rPr lang="el-GR" sz="1600" b="1" dirty="0" smtClean="0">
                <a:latin typeface="Arial Black" pitchFamily="34" charset="0"/>
              </a:rPr>
              <a:t>. </a:t>
            </a:r>
            <a:endParaRPr lang="el-GR" sz="1600" b="1" dirty="0">
              <a:latin typeface="Arial Black" pitchFamily="34" charset="0"/>
            </a:endParaRPr>
          </a:p>
          <a:p>
            <a:endParaRPr lang="el-GR" dirty="0">
              <a:latin typeface="Calibri" pitchFamily="34" charset="0"/>
            </a:endParaRPr>
          </a:p>
        </p:txBody>
      </p:sp>
      <p:pic>
        <p:nvPicPr>
          <p:cNvPr id="17410" name="Picture 2"/>
          <p:cNvPicPr>
            <a:picLocks noChangeAspect="1" noChangeArrowheads="1"/>
          </p:cNvPicPr>
          <p:nvPr/>
        </p:nvPicPr>
        <p:blipFill>
          <a:blip r:embed="rId4" cstate="print"/>
          <a:srcRect/>
          <a:stretch>
            <a:fillRect/>
          </a:stretch>
        </p:blipFill>
        <p:spPr bwMode="auto">
          <a:xfrm>
            <a:off x="1755775" y="1944688"/>
            <a:ext cx="5630863"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57200" y="274638"/>
            <a:ext cx="8229600" cy="1138138"/>
          </a:xfrm>
        </p:spPr>
        <p:txBody>
          <a:bodyPr/>
          <a:lstStyle/>
          <a:p>
            <a:pPr algn="r"/>
            <a:r>
              <a:rPr lang="el-GR" altLang="el-GR" sz="2000" b="1" dirty="0" smtClean="0">
                <a:solidFill>
                  <a:srgbClr val="AC0000"/>
                </a:solidFill>
                <a:latin typeface="Arial Black" pitchFamily="34" charset="0"/>
              </a:rPr>
              <a:t>Β</a:t>
            </a:r>
            <a:r>
              <a:rPr lang="en-US" altLang="el-GR" sz="2000" b="1" dirty="0" err="1" smtClean="0">
                <a:solidFill>
                  <a:srgbClr val="AC0000"/>
                </a:solidFill>
                <a:latin typeface="Arial Black" pitchFamily="34" charset="0"/>
              </a:rPr>
              <a:t>usiness</a:t>
            </a:r>
            <a:r>
              <a:rPr lang="en-US" altLang="el-GR" sz="2000" b="1" dirty="0" smtClean="0">
                <a:solidFill>
                  <a:srgbClr val="AC0000"/>
                </a:solidFill>
                <a:latin typeface="Arial Black" pitchFamily="34" charset="0"/>
              </a:rPr>
              <a:t> Model Canvas</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4" name="3 - Θέση ημερομηνίας"/>
          <p:cNvSpPr>
            <a:spLocks noGrp="1"/>
          </p:cNvSpPr>
          <p:nvPr>
            <p:ph type="dt" sz="quarter" idx="10"/>
          </p:nvPr>
        </p:nvSpPr>
        <p:spPr/>
        <p:txBody>
          <a:bodyPr/>
          <a:lstStyle/>
          <a:p>
            <a:pPr>
              <a:defRPr/>
            </a:pPr>
            <a:fld id="{30314748-A5C4-4E39-88BB-26D0E4CA2B6D}"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7491CB79-CBD8-4BA9-BBC9-48F21D326747}" type="slidenum">
              <a:rPr lang="el-GR" smtClean="0"/>
              <a:pPr>
                <a:defRPr/>
              </a:pPr>
              <a:t>34</a:t>
            </a:fld>
            <a:endParaRPr lang="el-GR"/>
          </a:p>
        </p:txBody>
      </p:sp>
      <p:sp>
        <p:nvSpPr>
          <p:cNvPr id="9221" name="5 - Θέση περιεχομένου"/>
          <p:cNvSpPr>
            <a:spLocks noGrp="1"/>
          </p:cNvSpPr>
          <p:nvPr>
            <p:ph idx="1"/>
          </p:nvPr>
        </p:nvSpPr>
        <p:spPr>
          <a:xfrm>
            <a:off x="467544" y="836712"/>
            <a:ext cx="8229600" cy="4664179"/>
          </a:xfrm>
        </p:spPr>
        <p:txBody>
          <a:bodyPr/>
          <a:lstStyle/>
          <a:p>
            <a:pPr>
              <a:buNone/>
            </a:pPr>
            <a:r>
              <a:rPr lang="el-GR" sz="2400" dirty="0" smtClean="0">
                <a:latin typeface="Arial Black" pitchFamily="34" charset="0"/>
              </a:rPr>
              <a:t>   </a:t>
            </a:r>
            <a:endParaRPr lang="el-GR" sz="2400" dirty="0" smtClean="0">
              <a:effectLst>
                <a:outerShdw blurRad="38100" dist="38100" dir="2700000" algn="tl">
                  <a:srgbClr val="000000">
                    <a:alpha val="43137"/>
                  </a:srgbClr>
                </a:outerShdw>
              </a:effectLst>
              <a:latin typeface="Arial Black" pitchFamily="34" charset="0"/>
            </a:endParaRPr>
          </a:p>
          <a:p>
            <a:pPr>
              <a:buNone/>
            </a:pPr>
            <a:r>
              <a:rPr lang="el-GR" sz="2400" dirty="0" smtClean="0">
                <a:effectLst>
                  <a:outerShdw blurRad="38100" dist="38100" dir="2700000" algn="tl">
                    <a:srgbClr val="000000">
                      <a:alpha val="43137"/>
                    </a:srgbClr>
                  </a:outerShdw>
                </a:effectLst>
                <a:latin typeface="Arial Black" pitchFamily="34" charset="0"/>
              </a:rPr>
              <a:t>   </a:t>
            </a:r>
            <a:r>
              <a:rPr lang="el-GR" sz="2400" dirty="0" smtClean="0">
                <a:solidFill>
                  <a:srgbClr val="0000FF"/>
                </a:solidFill>
                <a:effectLst>
                  <a:outerShdw blurRad="38100" dist="38100" dir="2700000" algn="tl">
                    <a:srgbClr val="000000">
                      <a:alpha val="43137"/>
                    </a:srgbClr>
                  </a:outerShdw>
                </a:effectLst>
                <a:latin typeface="Arial Black" pitchFamily="34" charset="0"/>
              </a:rPr>
              <a:t>Η χρήση και χρησιμότητα του </a:t>
            </a:r>
            <a:r>
              <a:rPr lang="en-US" sz="2400" dirty="0" smtClean="0">
                <a:solidFill>
                  <a:srgbClr val="0000FF"/>
                </a:solidFill>
                <a:effectLst>
                  <a:outerShdw blurRad="38100" dist="38100" dir="2700000" algn="tl">
                    <a:srgbClr val="000000">
                      <a:alpha val="43137"/>
                    </a:srgbClr>
                  </a:outerShdw>
                </a:effectLst>
                <a:latin typeface="Arial Black" pitchFamily="34" charset="0"/>
              </a:rPr>
              <a:t>BMC</a:t>
            </a:r>
            <a:endParaRPr lang="el-GR" sz="2400" dirty="0" smtClean="0">
              <a:solidFill>
                <a:srgbClr val="0000FF"/>
              </a:solidFill>
              <a:effectLst>
                <a:outerShdw blurRad="38100" dist="38100" dir="2700000" algn="tl">
                  <a:srgbClr val="000000">
                    <a:alpha val="43137"/>
                  </a:srgbClr>
                </a:outerShdw>
              </a:effectLst>
              <a:latin typeface="Arial Black" pitchFamily="34" charset="0"/>
              <a:cs typeface="Arial" pitchFamily="34" charset="0"/>
            </a:endParaRPr>
          </a:p>
          <a:p>
            <a:pPr>
              <a:buNone/>
            </a:pPr>
            <a:r>
              <a:rPr lang="el-GR" sz="2400" dirty="0" smtClean="0">
                <a:latin typeface="Arial Black" pitchFamily="34" charset="0"/>
                <a:cs typeface="Arial" pitchFamily="34" charset="0"/>
              </a:rPr>
              <a:t>   </a:t>
            </a:r>
            <a:r>
              <a:rPr lang="el-GR" sz="2000" dirty="0" smtClean="0">
                <a:latin typeface="Arial Black" pitchFamily="34" charset="0"/>
                <a:cs typeface="Arial" pitchFamily="34" charset="0"/>
              </a:rPr>
              <a:t>Το </a:t>
            </a:r>
            <a:r>
              <a:rPr lang="en-US" sz="2000" dirty="0" smtClean="0">
                <a:latin typeface="Arial Black" pitchFamily="34" charset="0"/>
                <a:cs typeface="Arial" pitchFamily="34" charset="0"/>
              </a:rPr>
              <a:t>Business Model Canvas</a:t>
            </a:r>
            <a:r>
              <a:rPr lang="el-GR" sz="2000" dirty="0" smtClean="0">
                <a:latin typeface="Arial Black" pitchFamily="34" charset="0"/>
                <a:cs typeface="Arial" pitchFamily="34" charset="0"/>
              </a:rPr>
              <a:t> καθοδηγεί  τον επιχειρηματία </a:t>
            </a:r>
            <a:r>
              <a:rPr lang="en-US" sz="2000" dirty="0" smtClean="0">
                <a:latin typeface="Arial Black" pitchFamily="34" charset="0"/>
                <a:cs typeface="Arial" pitchFamily="34" charset="0"/>
              </a:rPr>
              <a:t> </a:t>
            </a:r>
            <a:r>
              <a:rPr lang="el-GR" sz="2000" dirty="0" smtClean="0">
                <a:latin typeface="Arial Black" pitchFamily="34" charset="0"/>
                <a:cs typeface="Arial" pitchFamily="34" charset="0"/>
              </a:rPr>
              <a:t>«υποχρεωτικά» να ακολουθήσει  την πελατοκεντρική αυτή προσέγγιση, με τις 4 ενότητες του</a:t>
            </a:r>
            <a:endParaRPr lang="en-US" sz="2000" b="1" dirty="0" smtClean="0">
              <a:latin typeface="Arial Black" pitchFamily="34" charset="0"/>
              <a:cs typeface="Arial" pitchFamily="34" charset="0"/>
            </a:endParaRPr>
          </a:p>
          <a:p>
            <a:pPr marL="457200" indent="-457200">
              <a:buFont typeface="+mj-lt"/>
              <a:buAutoNum type="arabicPeriod"/>
            </a:pPr>
            <a:r>
              <a:rPr lang="en-US" sz="2000" b="1" dirty="0" smtClean="0">
                <a:latin typeface="Arial Black" pitchFamily="34" charset="0"/>
                <a:cs typeface="Arial" pitchFamily="34" charset="0"/>
              </a:rPr>
              <a:t>Value</a:t>
            </a:r>
            <a:r>
              <a:rPr lang="el-GR" sz="2000" b="1" dirty="0" smtClean="0">
                <a:latin typeface="Arial Black" pitchFamily="34" charset="0"/>
                <a:cs typeface="Arial" pitchFamily="34" charset="0"/>
              </a:rPr>
              <a:t> </a:t>
            </a:r>
            <a:r>
              <a:rPr lang="en-US" sz="2000" b="1" dirty="0" smtClean="0">
                <a:latin typeface="Arial Black" pitchFamily="34" charset="0"/>
                <a:cs typeface="Arial" pitchFamily="34" charset="0"/>
              </a:rPr>
              <a:t>Proposition </a:t>
            </a:r>
          </a:p>
          <a:p>
            <a:pPr marL="457200" indent="-457200">
              <a:buFont typeface="+mj-lt"/>
              <a:buAutoNum type="arabicPeriod"/>
            </a:pPr>
            <a:r>
              <a:rPr lang="en-US" sz="2000" b="1" dirty="0" smtClean="0">
                <a:latin typeface="Arial Black" pitchFamily="34" charset="0"/>
                <a:cs typeface="Arial" pitchFamily="34" charset="0"/>
              </a:rPr>
              <a:t>Customer Segments </a:t>
            </a:r>
          </a:p>
          <a:p>
            <a:pPr marL="457200" indent="-457200">
              <a:buFont typeface="+mj-lt"/>
              <a:buAutoNum type="arabicPeriod"/>
            </a:pPr>
            <a:r>
              <a:rPr lang="en-US" sz="2000" b="1" dirty="0" smtClean="0">
                <a:latin typeface="Arial Black" pitchFamily="34" charset="0"/>
                <a:cs typeface="Arial" pitchFamily="34" charset="0"/>
              </a:rPr>
              <a:t>Customer Relationships </a:t>
            </a:r>
            <a:r>
              <a:rPr lang="el-GR" sz="2000" b="1" dirty="0" smtClean="0">
                <a:latin typeface="Arial Black" pitchFamily="34" charset="0"/>
                <a:cs typeface="Arial" pitchFamily="34" charset="0"/>
              </a:rPr>
              <a:t> </a:t>
            </a:r>
            <a:endParaRPr lang="en-US" sz="2000" b="1" dirty="0" smtClean="0">
              <a:latin typeface="Arial Black" pitchFamily="34" charset="0"/>
              <a:cs typeface="Arial" pitchFamily="34" charset="0"/>
            </a:endParaRPr>
          </a:p>
          <a:p>
            <a:pPr marL="457200" indent="-457200">
              <a:buFont typeface="+mj-lt"/>
              <a:buAutoNum type="arabicPeriod"/>
            </a:pPr>
            <a:r>
              <a:rPr lang="en-US" sz="2000" b="1" dirty="0" smtClean="0">
                <a:latin typeface="Arial Black" pitchFamily="34" charset="0"/>
                <a:cs typeface="Arial" pitchFamily="34" charset="0"/>
              </a:rPr>
              <a:t>Channels</a:t>
            </a:r>
            <a:r>
              <a:rPr lang="el-GR" sz="2000" b="1" dirty="0" smtClean="0">
                <a:latin typeface="Arial Black" pitchFamily="34" charset="0"/>
                <a:cs typeface="Arial" pitchFamily="34" charset="0"/>
              </a:rPr>
              <a:t> </a:t>
            </a:r>
            <a:endParaRPr lang="en-US" sz="2000" b="1" dirty="0" smtClean="0">
              <a:latin typeface="Arial Black" pitchFamily="34" charset="0"/>
              <a:cs typeface="Arial" pitchFamily="34" charset="0"/>
            </a:endParaRPr>
          </a:p>
          <a:p>
            <a:pPr marL="457200" indent="-457200">
              <a:buNone/>
            </a:pPr>
            <a:r>
              <a:rPr lang="en-US" sz="2000" b="1" dirty="0" smtClean="0">
                <a:latin typeface="Arial Black" pitchFamily="34" charset="0"/>
                <a:cs typeface="Arial" pitchFamily="34" charset="0"/>
              </a:rPr>
              <a:t>     ……</a:t>
            </a:r>
            <a:r>
              <a:rPr lang="el-GR" sz="2000" b="1" dirty="0" smtClean="0">
                <a:latin typeface="Arial Black" pitchFamily="34" charset="0"/>
                <a:cs typeface="Arial" pitchFamily="34" charset="0"/>
              </a:rPr>
              <a:t>όπου τα 4Ρ (</a:t>
            </a:r>
            <a:r>
              <a:rPr lang="en-US" sz="2000" b="1" dirty="0" smtClean="0">
                <a:latin typeface="Arial Black" pitchFamily="34" charset="0"/>
                <a:cs typeface="Arial" pitchFamily="34" charset="0"/>
              </a:rPr>
              <a:t>Product, Place, Price, Promotion) </a:t>
            </a:r>
            <a:r>
              <a:rPr lang="el-GR" sz="2000" b="1" dirty="0" smtClean="0">
                <a:latin typeface="Arial Black" pitchFamily="34" charset="0"/>
                <a:cs typeface="Arial" pitchFamily="34" charset="0"/>
              </a:rPr>
              <a:t>μετασχηματίζονται με βάση το </a:t>
            </a:r>
            <a:r>
              <a:rPr lang="en-US" sz="2000" b="1" dirty="0" smtClean="0">
                <a:latin typeface="Arial Black" pitchFamily="34" charset="0"/>
                <a:cs typeface="Arial" pitchFamily="34" charset="0"/>
              </a:rPr>
              <a:t>SAVE </a:t>
            </a:r>
            <a:r>
              <a:rPr lang="el-GR" sz="2000" b="1" dirty="0" smtClean="0">
                <a:latin typeface="Arial Black" pitchFamily="34" charset="0"/>
                <a:cs typeface="Arial" pitchFamily="34" charset="0"/>
              </a:rPr>
              <a:t>σε</a:t>
            </a:r>
            <a:r>
              <a:rPr lang="en-US" sz="2000" b="1" dirty="0" smtClean="0">
                <a:latin typeface="Arial Black" pitchFamily="34" charset="0"/>
                <a:cs typeface="Arial" pitchFamily="34" charset="0"/>
              </a:rPr>
              <a:t> …… </a:t>
            </a:r>
            <a:r>
              <a:rPr lang="el-GR" sz="2000" b="1" dirty="0" smtClean="0">
                <a:latin typeface="Arial Black" pitchFamily="34" charset="0"/>
                <a:cs typeface="Arial" pitchFamily="34" charset="0"/>
              </a:rPr>
              <a:t>4Π (Πελάτες, Προτεινόμενη αξία, Πρόσβαση, Πελατειακές σχέσεις)</a:t>
            </a:r>
            <a:r>
              <a:rPr lang="en-US" sz="2000" b="1" dirty="0" smtClean="0">
                <a:latin typeface="Arial Black" pitchFamily="34" charset="0"/>
                <a:cs typeface="Arial" pitchFamily="34" charset="0"/>
              </a:rPr>
              <a:t>.</a:t>
            </a:r>
            <a:endParaRPr lang="el-GR" sz="2000" b="1" dirty="0" smtClean="0">
              <a:latin typeface="Arial Black" pitchFamily="34" charset="0"/>
              <a:cs typeface="Arial" pitchFamily="34" charset="0"/>
            </a:endParaRPr>
          </a:p>
          <a:p>
            <a:pPr>
              <a:buNone/>
            </a:pPr>
            <a:r>
              <a:rPr lang="el-GR" sz="2000" b="1" dirty="0" smtClean="0">
                <a:latin typeface="Arial Black" pitchFamily="34" charset="0"/>
                <a:cs typeface="Arial" pitchFamily="34" charset="0"/>
              </a:rPr>
              <a:t>    </a:t>
            </a:r>
            <a:endParaRPr lang="el-GR" sz="2400" dirty="0" smtClean="0"/>
          </a:p>
          <a:p>
            <a:pPr>
              <a:buNone/>
            </a:pPr>
            <a:endParaRPr lang="el-GR" sz="2000" dirty="0">
              <a:latin typeface="Arial Black" pitchFamily="34"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7"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ctrTitle"/>
          </p:nvPr>
        </p:nvSpPr>
        <p:spPr>
          <a:xfrm>
            <a:off x="2483768" y="116634"/>
            <a:ext cx="6408738" cy="719981"/>
          </a:xfrm>
        </p:spPr>
        <p:txBody>
          <a:bodyPr/>
          <a:lstStyle/>
          <a:p>
            <a:pPr algn="r" eaLnBrk="1" hangingPunct="1"/>
            <a:r>
              <a:rPr lang="en-US" altLang="el-GR" sz="2400" b="1" dirty="0">
                <a:solidFill>
                  <a:srgbClr val="AC0000"/>
                </a:solidFill>
                <a:latin typeface="Arial Black" pitchFamily="34" charset="0"/>
              </a:rPr>
              <a:t>Business Model </a:t>
            </a:r>
            <a:r>
              <a:rPr lang="en-US" altLang="el-GR" sz="2400" b="1" dirty="0" smtClean="0">
                <a:solidFill>
                  <a:srgbClr val="AC0000"/>
                </a:solidFill>
                <a:latin typeface="Arial Black" pitchFamily="34" charset="0"/>
              </a:rPr>
              <a:t>Canvas</a:t>
            </a:r>
            <a:r>
              <a:rPr lang="en-US" sz="2000" b="1" u="sng" dirty="0" smtClean="0">
                <a:solidFill>
                  <a:srgbClr val="AC0000"/>
                </a:solidFill>
              </a:rPr>
              <a:t/>
            </a:r>
            <a:br>
              <a:rPr lang="en-US" sz="2000" b="1" u="sng" dirty="0" smtClean="0">
                <a:solidFill>
                  <a:srgbClr val="AC0000"/>
                </a:solidFill>
              </a:rPr>
            </a:br>
            <a:r>
              <a:rPr lang="el-GR" sz="2000" b="1" u="sng" smtClean="0">
                <a:solidFill>
                  <a:srgbClr val="AC0000"/>
                </a:solidFill>
              </a:rPr>
              <a:t> </a:t>
            </a:r>
            <a:r>
              <a:rPr lang="el-GR" sz="1800" b="1" smtClean="0">
                <a:solidFill>
                  <a:srgbClr val="0000FF"/>
                </a:solidFill>
                <a:latin typeface="Arial Black" pitchFamily="34" charset="0"/>
              </a:rPr>
              <a:t>Βασικό </a:t>
            </a:r>
            <a:r>
              <a:rPr lang="el-GR" sz="1800" b="1" dirty="0" smtClean="0">
                <a:solidFill>
                  <a:srgbClr val="0000FF"/>
                </a:solidFill>
                <a:latin typeface="Arial Black" pitchFamily="34" charset="0"/>
              </a:rPr>
              <a:t>περιεχόμενο των 9</a:t>
            </a:r>
            <a:r>
              <a:rPr lang="en-US" sz="1800" b="1" dirty="0" smtClean="0">
                <a:solidFill>
                  <a:srgbClr val="0000FF"/>
                </a:solidFill>
                <a:latin typeface="Arial Black" pitchFamily="34" charset="0"/>
              </a:rPr>
              <a:t> </a:t>
            </a:r>
            <a:r>
              <a:rPr lang="el-GR" sz="1800" b="1" dirty="0" smtClean="0">
                <a:solidFill>
                  <a:srgbClr val="0000FF"/>
                </a:solidFill>
                <a:latin typeface="Arial Black" pitchFamily="34" charset="0"/>
              </a:rPr>
              <a:t>ενοτήτων </a:t>
            </a:r>
          </a:p>
        </p:txBody>
      </p:sp>
      <p:pic>
        <p:nvPicPr>
          <p:cNvPr id="1229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 Θέση ημερομηνίας"/>
          <p:cNvSpPr>
            <a:spLocks noGrp="1"/>
          </p:cNvSpPr>
          <p:nvPr>
            <p:ph type="dt" sz="quarter" idx="10"/>
          </p:nvPr>
        </p:nvSpPr>
        <p:spPr/>
        <p:txBody>
          <a:bodyPr/>
          <a:lstStyle/>
          <a:p>
            <a:pPr>
              <a:defRPr/>
            </a:pPr>
            <a:fld id="{8716E528-25B4-4371-B332-57425DA1DEF4}" type="datetime1">
              <a:rPr lang="el-GR"/>
              <a:pPr>
                <a:defRPr/>
              </a:pPr>
              <a:t>26/11/2015</a:t>
            </a:fld>
            <a:endParaRPr lang="el-GR" dirty="0"/>
          </a:p>
        </p:txBody>
      </p:sp>
      <p:sp>
        <p:nvSpPr>
          <p:cNvPr id="9" name="8 - Θέση αριθμού διαφάνειας"/>
          <p:cNvSpPr>
            <a:spLocks noGrp="1"/>
          </p:cNvSpPr>
          <p:nvPr>
            <p:ph type="sldNum" sz="quarter" idx="12"/>
          </p:nvPr>
        </p:nvSpPr>
        <p:spPr/>
        <p:txBody>
          <a:bodyPr/>
          <a:lstStyle/>
          <a:p>
            <a:pPr>
              <a:defRPr/>
            </a:pPr>
            <a:fld id="{58A63167-9FC0-424F-B147-414E7E3342F3}" type="slidenum">
              <a:rPr lang="el-GR"/>
              <a:pPr>
                <a:defRPr/>
              </a:pPr>
              <a:t>35</a:t>
            </a:fld>
            <a:endParaRPr lang="el-GR" dirty="0"/>
          </a:p>
        </p:txBody>
      </p:sp>
      <p:grpSp>
        <p:nvGrpSpPr>
          <p:cNvPr id="12294" name="60 - Ομάδα"/>
          <p:cNvGrpSpPr>
            <a:grpSpLocks/>
          </p:cNvGrpSpPr>
          <p:nvPr/>
        </p:nvGrpSpPr>
        <p:grpSpPr bwMode="auto">
          <a:xfrm>
            <a:off x="339725" y="908050"/>
            <a:ext cx="8553450" cy="5473700"/>
            <a:chOff x="339278" y="908050"/>
            <a:chExt cx="8553202" cy="5473278"/>
          </a:xfrm>
        </p:grpSpPr>
        <p:cxnSp>
          <p:nvCxnSpPr>
            <p:cNvPr id="6" name="5 - Ευθεία γραμμή σύνδεσης"/>
            <p:cNvCxnSpPr/>
            <p:nvPr/>
          </p:nvCxnSpPr>
          <p:spPr>
            <a:xfrm>
              <a:off x="394839"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90"/>
              <a:ext cx="4276601" cy="160483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90"/>
              <a:ext cx="4276601" cy="160483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5" y="981069"/>
              <a:ext cx="1716037" cy="381605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6" y="1011230"/>
              <a:ext cx="1716037" cy="188263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6" y="2890685"/>
              <a:ext cx="1716037" cy="190644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7" y="1011230"/>
              <a:ext cx="1714450" cy="3785895"/>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8" y="1011230"/>
              <a:ext cx="1717625" cy="188263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3860"/>
              <a:ext cx="1716038" cy="188263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9"/>
              <a:ext cx="1716038" cy="376526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230"/>
              <a:ext cx="8553202" cy="5370098"/>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18" name="Rectangle 19"/>
          <p:cNvSpPr/>
          <p:nvPr/>
        </p:nvSpPr>
        <p:spPr>
          <a:xfrm rot="21540000">
            <a:off x="479425" y="1281116"/>
            <a:ext cx="1374775" cy="136048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7</a:t>
            </a:r>
            <a:r>
              <a:rPr lang="el-GR" sz="1200" b="1" dirty="0" smtClean="0">
                <a:solidFill>
                  <a:schemeClr val="tx1"/>
                </a:solidFill>
              </a:rPr>
              <a:t>.Οι </a:t>
            </a:r>
            <a:r>
              <a:rPr lang="el-GR" sz="1200" b="1" dirty="0">
                <a:solidFill>
                  <a:schemeClr val="tx1"/>
                </a:solidFill>
              </a:rPr>
              <a:t>κυριότεροι συνεργάτες και προμηθευτές μας</a:t>
            </a:r>
            <a:r>
              <a:rPr lang="el-GR" sz="1200" b="1" dirty="0">
                <a:solidFill>
                  <a:schemeClr val="tx1"/>
                </a:solidFill>
                <a:latin typeface="Arial" pitchFamily="34" charset="0"/>
                <a:cs typeface="Arial" pitchFamily="34" charset="0"/>
              </a:rPr>
              <a:t> </a:t>
            </a:r>
            <a:endParaRPr lang="en-US" sz="1200" b="1" dirty="0">
              <a:solidFill>
                <a:schemeClr val="tx1"/>
              </a:solidFill>
              <a:latin typeface="Arial" pitchFamily="34" charset="0"/>
              <a:cs typeface="Arial" pitchFamily="34" charset="0"/>
            </a:endParaRPr>
          </a:p>
        </p:txBody>
      </p:sp>
      <p:sp>
        <p:nvSpPr>
          <p:cNvPr id="19" name="Rectangle 19"/>
          <p:cNvSpPr/>
          <p:nvPr/>
        </p:nvSpPr>
        <p:spPr>
          <a:xfrm rot="21540000">
            <a:off x="2135188" y="1350965"/>
            <a:ext cx="1573212" cy="136048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l-GR" sz="2000" b="1" dirty="0" smtClean="0">
                <a:solidFill>
                  <a:schemeClr val="tx1"/>
                </a:solidFill>
              </a:rPr>
              <a:t>5</a:t>
            </a:r>
            <a:r>
              <a:rPr lang="el-GR" sz="1200" b="1" dirty="0" smtClean="0">
                <a:solidFill>
                  <a:schemeClr val="tx1"/>
                </a:solidFill>
              </a:rPr>
              <a:t>.Οι </a:t>
            </a:r>
            <a:r>
              <a:rPr lang="el-GR" sz="1200" b="1" dirty="0">
                <a:solidFill>
                  <a:schemeClr val="tx1"/>
                </a:solidFill>
              </a:rPr>
              <a:t>κύριες δραστηριότητες που εκτελεί η επιχείρηση προκειμένου να εφαρμόσει το επιχειρηματικό μοντέλο της.</a:t>
            </a:r>
          </a:p>
        </p:txBody>
      </p:sp>
      <p:sp>
        <p:nvSpPr>
          <p:cNvPr id="20" name="Rectangle 19"/>
          <p:cNvSpPr/>
          <p:nvPr/>
        </p:nvSpPr>
        <p:spPr>
          <a:xfrm rot="21540000">
            <a:off x="2124075" y="3152776"/>
            <a:ext cx="1584325" cy="13604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6</a:t>
            </a:r>
            <a:r>
              <a:rPr lang="el-GR" sz="1200" b="1" dirty="0" smtClean="0">
                <a:solidFill>
                  <a:schemeClr val="tx1"/>
                </a:solidFill>
              </a:rPr>
              <a:t>.Οι </a:t>
            </a:r>
            <a:r>
              <a:rPr lang="el-GR" sz="1200" b="1" dirty="0">
                <a:solidFill>
                  <a:schemeClr val="tx1"/>
                </a:solidFill>
              </a:rPr>
              <a:t>κυριότεροι υλικοί και άυλοι πόροι στους οποίους βασιζόμαστε για τη λειτουργία του επιχειρηματικού μοντέλου μας</a:t>
            </a:r>
            <a:endParaRPr lang="en-US" sz="1200" b="1" dirty="0">
              <a:solidFill>
                <a:schemeClr val="tx1"/>
              </a:solidFill>
              <a:latin typeface="Arial" pitchFamily="34" charset="0"/>
              <a:cs typeface="Arial" pitchFamily="34" charset="0"/>
            </a:endParaRPr>
          </a:p>
        </p:txBody>
      </p:sp>
      <p:sp>
        <p:nvSpPr>
          <p:cNvPr id="21" name="Rectangle 19"/>
          <p:cNvSpPr/>
          <p:nvPr/>
        </p:nvSpPr>
        <p:spPr>
          <a:xfrm rot="21540000">
            <a:off x="3800479" y="1498603"/>
            <a:ext cx="1584325" cy="229076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2</a:t>
            </a:r>
            <a:r>
              <a:rPr lang="el-GR" sz="1200" b="1" dirty="0" smtClean="0">
                <a:solidFill>
                  <a:schemeClr val="tx1"/>
                </a:solidFill>
              </a:rPr>
              <a:t>.Ο </a:t>
            </a:r>
            <a:r>
              <a:rPr lang="el-GR" sz="1200" b="1" dirty="0">
                <a:solidFill>
                  <a:schemeClr val="tx1"/>
                </a:solidFill>
              </a:rPr>
              <a:t>συνδυασμός προϊόντων / υπηρεσιών που προτείνουμε, προκειμένου να ικανοποιήσουμε τις </a:t>
            </a:r>
            <a:r>
              <a:rPr lang="en-US" sz="1200" b="1" dirty="0">
                <a:solidFill>
                  <a:schemeClr val="tx1"/>
                </a:solidFill>
              </a:rPr>
              <a:t> </a:t>
            </a:r>
            <a:r>
              <a:rPr lang="el-GR" sz="1200" b="1" dirty="0">
                <a:solidFill>
                  <a:schemeClr val="tx1"/>
                </a:solidFill>
              </a:rPr>
              <a:t>λογικές ή και συναισθηματικές ανάγκες  κάθε ομάδας πελατών μας</a:t>
            </a:r>
            <a:endParaRPr lang="en-US" sz="1200" b="1" dirty="0">
              <a:solidFill>
                <a:schemeClr val="tx1"/>
              </a:solidFill>
              <a:latin typeface="Arial" pitchFamily="34" charset="0"/>
              <a:cs typeface="Arial" pitchFamily="34" charset="0"/>
            </a:endParaRPr>
          </a:p>
        </p:txBody>
      </p:sp>
      <p:sp>
        <p:nvSpPr>
          <p:cNvPr id="22" name="Rectangle 19"/>
          <p:cNvSpPr/>
          <p:nvPr/>
        </p:nvSpPr>
        <p:spPr>
          <a:xfrm rot="21540000">
            <a:off x="5519742" y="1495426"/>
            <a:ext cx="1571625" cy="13604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2000" b="1" dirty="0" smtClean="0">
                <a:solidFill>
                  <a:schemeClr val="tx1"/>
                </a:solidFill>
              </a:rPr>
              <a:t>3</a:t>
            </a:r>
            <a:r>
              <a:rPr lang="el-GR" sz="1200" b="1" dirty="0" smtClean="0">
                <a:solidFill>
                  <a:schemeClr val="tx1"/>
                </a:solidFill>
              </a:rPr>
              <a:t>.Το </a:t>
            </a:r>
            <a:r>
              <a:rPr lang="el-GR" sz="1200" b="1" dirty="0">
                <a:solidFill>
                  <a:schemeClr val="tx1"/>
                </a:solidFill>
              </a:rPr>
              <a:t>είδος των σχέσεων που καλλιεργούμε με κάθε μία από τις ομάδες των πελατών μας, ανάλογα με το στάδιο του κύκλου ζωής τους.</a:t>
            </a:r>
          </a:p>
        </p:txBody>
      </p:sp>
      <p:sp>
        <p:nvSpPr>
          <p:cNvPr id="23" name="Rectangle 19"/>
          <p:cNvSpPr/>
          <p:nvPr/>
        </p:nvSpPr>
        <p:spPr>
          <a:xfrm rot="21540000">
            <a:off x="7183438" y="1498603"/>
            <a:ext cx="1585912" cy="229076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1. </a:t>
            </a:r>
            <a:r>
              <a:rPr lang="el-GR" sz="1200" b="1" dirty="0" smtClean="0">
                <a:solidFill>
                  <a:schemeClr val="tx1"/>
                </a:solidFill>
              </a:rPr>
              <a:t>Οι </a:t>
            </a:r>
            <a:r>
              <a:rPr lang="el-GR" sz="1200" b="1" dirty="0">
                <a:solidFill>
                  <a:schemeClr val="tx1"/>
                </a:solidFill>
              </a:rPr>
              <a:t>ομάδες πελατών μας και τα διαφοροποιά χαρακτηριστικά τους (Δημογραφικά, Ψυχογραφικά, Ηλικιακά κλπ.)</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448300" y="3225802"/>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2000" b="1" dirty="0" smtClean="0">
                <a:solidFill>
                  <a:schemeClr val="tx1"/>
                </a:solidFill>
              </a:rPr>
              <a:t>4</a:t>
            </a:r>
            <a:r>
              <a:rPr lang="el-GR" sz="1200" b="1" dirty="0" smtClean="0">
                <a:solidFill>
                  <a:schemeClr val="tx1"/>
                </a:solidFill>
              </a:rPr>
              <a:t>.Τα </a:t>
            </a:r>
            <a:r>
              <a:rPr lang="el-GR" sz="1200" b="1" dirty="0">
                <a:solidFill>
                  <a:schemeClr val="tx1"/>
                </a:solidFill>
              </a:rPr>
              <a:t>κανάλια μέσα από τα οποία προσεγγίζουμε τους πελάτες μας, επικοινωνούμε μαζί τους, προωθούμε και τους «πωλούμε» την Προτεινόμενη Αξία</a:t>
            </a:r>
          </a:p>
        </p:txBody>
      </p:sp>
      <p:sp>
        <p:nvSpPr>
          <p:cNvPr id="25" name="Rectangle 19"/>
          <p:cNvSpPr/>
          <p:nvPr/>
        </p:nvSpPr>
        <p:spPr>
          <a:xfrm rot="21540000">
            <a:off x="692154" y="5184775"/>
            <a:ext cx="3084513" cy="93503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9</a:t>
            </a:r>
            <a:r>
              <a:rPr lang="el-GR" sz="1200" b="1" dirty="0" smtClean="0">
                <a:solidFill>
                  <a:schemeClr val="tx1"/>
                </a:solidFill>
              </a:rPr>
              <a:t>.Τα </a:t>
            </a:r>
            <a:r>
              <a:rPr lang="el-GR" sz="1200" b="1" dirty="0">
                <a:solidFill>
                  <a:schemeClr val="tx1"/>
                </a:solidFill>
              </a:rPr>
              <a:t>κυριότερα κόστη που απαιτούνται για την επιχειρηματική προσπάθειά μας</a:t>
            </a:r>
            <a:endParaRPr lang="en-US" sz="1200" b="1" dirty="0">
              <a:solidFill>
                <a:schemeClr val="tx1"/>
              </a:solidFill>
              <a:latin typeface="Arial" pitchFamily="34" charset="0"/>
              <a:cs typeface="Arial" pitchFamily="34" charset="0"/>
            </a:endParaRPr>
          </a:p>
        </p:txBody>
      </p:sp>
      <p:sp>
        <p:nvSpPr>
          <p:cNvPr id="26" name="Rectangle 19"/>
          <p:cNvSpPr/>
          <p:nvPr/>
        </p:nvSpPr>
        <p:spPr>
          <a:xfrm rot="21540000">
            <a:off x="4940303" y="5111752"/>
            <a:ext cx="3084513" cy="9366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2000" b="1" dirty="0" smtClean="0">
                <a:solidFill>
                  <a:schemeClr val="tx1"/>
                </a:solidFill>
              </a:rPr>
              <a:t>8</a:t>
            </a:r>
            <a:r>
              <a:rPr lang="el-GR" sz="1200" b="1" dirty="0" smtClean="0">
                <a:solidFill>
                  <a:schemeClr val="tx1"/>
                </a:solidFill>
              </a:rPr>
              <a:t>.Οι </a:t>
            </a:r>
            <a:r>
              <a:rPr lang="el-GR" sz="1200" b="1" dirty="0">
                <a:solidFill>
                  <a:schemeClr val="tx1"/>
                </a:solidFill>
              </a:rPr>
              <a:t>ροές εσόδων, ξεχωριστά για κάθε τμήμα πελατών μας, για κάθε «</a:t>
            </a:r>
            <a:r>
              <a:rPr lang="el-GR" sz="1200" b="1" dirty="0" err="1">
                <a:solidFill>
                  <a:schemeClr val="tx1"/>
                </a:solidFill>
              </a:rPr>
              <a:t>αξιακή</a:t>
            </a:r>
            <a:r>
              <a:rPr lang="el-GR" sz="1200" b="1" dirty="0">
                <a:solidFill>
                  <a:schemeClr val="tx1"/>
                </a:solidFill>
              </a:rPr>
              <a:t> πρόταση» της επιχείρησης</a:t>
            </a:r>
            <a:endParaRPr lang="en-US"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8481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ctrTitle"/>
          </p:nvPr>
        </p:nvSpPr>
        <p:spPr>
          <a:xfrm>
            <a:off x="5003804" y="333376"/>
            <a:ext cx="3668713" cy="647700"/>
          </a:xfrm>
        </p:spPr>
        <p:txBody>
          <a:bodyPr/>
          <a:lstStyle/>
          <a:p>
            <a:pPr algn="r" eaLnBrk="1" hangingPunct="1"/>
            <a:r>
              <a:rPr lang="en-US" sz="2000" b="1" dirty="0" smtClean="0">
                <a:solidFill>
                  <a:srgbClr val="AC0000"/>
                </a:solidFill>
                <a:latin typeface="Arial Black" pitchFamily="34" charset="0"/>
              </a:rPr>
              <a:t>  Business Model Canvas</a:t>
            </a:r>
            <a:endParaRPr lang="el-GR" sz="2000" b="1" dirty="0" smtClean="0">
              <a:solidFill>
                <a:srgbClr val="C00000"/>
              </a:solidFill>
            </a:endParaRPr>
          </a:p>
        </p:txBody>
      </p:sp>
      <p:pic>
        <p:nvPicPr>
          <p:cNvPr id="2253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659E91F8-EDAA-4456-8EDC-398425034BBB}" type="slidenum">
              <a:rPr lang="el-GR"/>
              <a:pPr>
                <a:defRPr/>
              </a:pPr>
              <a:t>36</a:t>
            </a:fld>
            <a:endParaRPr lang="el-GR" dirty="0"/>
          </a:p>
        </p:txBody>
      </p:sp>
      <p:sp>
        <p:nvSpPr>
          <p:cNvPr id="9223" name="10 - Ορθογώνιο"/>
          <p:cNvSpPr>
            <a:spLocks noChangeArrowheads="1"/>
          </p:cNvSpPr>
          <p:nvPr/>
        </p:nvSpPr>
        <p:spPr bwMode="auto">
          <a:xfrm>
            <a:off x="467544" y="1844828"/>
            <a:ext cx="8280400" cy="646331"/>
          </a:xfrm>
          <a:prstGeom prst="rect">
            <a:avLst/>
          </a:prstGeom>
          <a:noFill/>
          <a:ln w="9525">
            <a:noFill/>
            <a:miter lim="800000"/>
            <a:headEnd/>
            <a:tailEnd/>
          </a:ln>
        </p:spPr>
        <p:txBody>
          <a:bodyPr wrap="square">
            <a:spAutoFit/>
          </a:bodyPr>
          <a:lstStyle/>
          <a:p>
            <a:pPr>
              <a:defRPr/>
            </a:pPr>
            <a:endParaRPr lang="el-GR" dirty="0"/>
          </a:p>
          <a:p>
            <a:pPr>
              <a:defRPr/>
            </a:pPr>
            <a:r>
              <a:rPr lang="en-US" dirty="0"/>
              <a:t> </a:t>
            </a:r>
            <a:r>
              <a:rPr lang="el-GR" dirty="0"/>
              <a:t> </a:t>
            </a:r>
          </a:p>
        </p:txBody>
      </p:sp>
      <p:pic>
        <p:nvPicPr>
          <p:cNvPr id="12" name="Picture 2" descr="C:\Users\HP\AppData\Local\Microsoft\Windows\Temporary Internet Files\Content.Outlook\CD2LGUAY\image.gif"/>
          <p:cNvPicPr>
            <a:picLocks noChangeAspect="1" noChangeArrowheads="1"/>
          </p:cNvPicPr>
          <p:nvPr/>
        </p:nvPicPr>
        <p:blipFill>
          <a:blip r:embed="rId3" cstate="print"/>
          <a:srcRect/>
          <a:stretch>
            <a:fillRect/>
          </a:stretch>
        </p:blipFill>
        <p:spPr bwMode="auto">
          <a:xfrm>
            <a:off x="395536" y="980728"/>
            <a:ext cx="8414016" cy="5472608"/>
          </a:xfrm>
          <a:prstGeom prst="rect">
            <a:avLst/>
          </a:prstGeom>
          <a:noFill/>
        </p:spPr>
      </p:pic>
      <p:sp>
        <p:nvSpPr>
          <p:cNvPr id="13" name="TextBox 12"/>
          <p:cNvSpPr txBox="1"/>
          <p:nvPr/>
        </p:nvSpPr>
        <p:spPr>
          <a:xfrm>
            <a:off x="571476" y="6500836"/>
            <a:ext cx="3363421" cy="246221"/>
          </a:xfrm>
          <a:prstGeom prst="rect">
            <a:avLst/>
          </a:prstGeom>
          <a:noFill/>
        </p:spPr>
        <p:txBody>
          <a:bodyPr wrap="none" rtlCol="0">
            <a:spAutoFit/>
          </a:bodyPr>
          <a:lstStyle/>
          <a:p>
            <a:pPr>
              <a:defRPr/>
            </a:pPr>
            <a:r>
              <a:rPr lang="el-GR" sz="1000" b="1" dirty="0" smtClean="0">
                <a:latin typeface="Arial Black" pitchFamily="34" charset="0"/>
              </a:rPr>
              <a:t>Πηγή</a:t>
            </a:r>
            <a:r>
              <a:rPr lang="en-US" sz="1000" b="1" dirty="0" smtClean="0">
                <a:latin typeface="Arial Black" pitchFamily="34" charset="0"/>
              </a:rPr>
              <a:t>: Alexander </a:t>
            </a:r>
            <a:r>
              <a:rPr lang="en-US" sz="1000" b="1" dirty="0" err="1" smtClean="0">
                <a:latin typeface="Arial Black" pitchFamily="34" charset="0"/>
              </a:rPr>
              <a:t>Osterwalder</a:t>
            </a:r>
            <a:r>
              <a:rPr lang="en-US" sz="1000" b="1" dirty="0" smtClean="0">
                <a:latin typeface="Arial Black" pitchFamily="34" charset="0"/>
              </a:rPr>
              <a:t> &amp; Yves </a:t>
            </a:r>
            <a:r>
              <a:rPr lang="en-US" sz="1000" b="1" dirty="0" err="1" smtClean="0">
                <a:latin typeface="Arial Black" pitchFamily="34" charset="0"/>
              </a:rPr>
              <a:t>Pigneur</a:t>
            </a:r>
            <a:endParaRPr lang="el-GR" sz="1000" b="1" dirty="0">
              <a:latin typeface="Arial Black"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ctrTitle"/>
          </p:nvPr>
        </p:nvSpPr>
        <p:spPr>
          <a:xfrm>
            <a:off x="2555875" y="188914"/>
            <a:ext cx="6408738" cy="647700"/>
          </a:xfrm>
        </p:spPr>
        <p:txBody>
          <a:bodyPr/>
          <a:lstStyle/>
          <a:p>
            <a:pPr algn="r" eaLnBrk="1" hangingPunct="1"/>
            <a:r>
              <a:rPr lang="fr-FR" sz="2000" b="1" u="sng" dirty="0" smtClean="0">
                <a:solidFill>
                  <a:srgbClr val="FF0000"/>
                </a:solidFill>
              </a:rPr>
              <a:t>Business Model </a:t>
            </a:r>
            <a:r>
              <a:rPr lang="en-US" sz="2000" b="1" u="sng" dirty="0" smtClean="0">
                <a:solidFill>
                  <a:srgbClr val="FF0000"/>
                </a:solidFill>
              </a:rPr>
              <a:t>Canvas</a:t>
            </a:r>
            <a:r>
              <a:rPr lang="el-GR" sz="2000" b="1" u="sng" dirty="0" smtClean="0">
                <a:solidFill>
                  <a:srgbClr val="FF0000"/>
                </a:solidFill>
              </a:rPr>
              <a:t> (Περιγραφή)</a:t>
            </a:r>
            <a:r>
              <a:rPr lang="en-US" sz="2000" b="1" u="sng" dirty="0" smtClean="0">
                <a:solidFill>
                  <a:srgbClr val="FF0000"/>
                </a:solidFill>
              </a:rPr>
              <a:t> </a:t>
            </a:r>
            <a:br>
              <a:rPr lang="en-US" sz="2000" b="1" u="sng" dirty="0" smtClean="0">
                <a:solidFill>
                  <a:srgbClr val="FF0000"/>
                </a:solidFill>
              </a:rPr>
            </a:br>
            <a:r>
              <a:rPr lang="el-GR" sz="2000" b="1" dirty="0" smtClean="0">
                <a:solidFill>
                  <a:srgbClr val="FF0000"/>
                </a:solidFill>
              </a:rPr>
              <a:t>Ερωτήσεις συμπλήρωσης των 9</a:t>
            </a:r>
            <a:r>
              <a:rPr lang="en-US" sz="2000" b="1" dirty="0" smtClean="0">
                <a:solidFill>
                  <a:srgbClr val="FF0000"/>
                </a:solidFill>
              </a:rPr>
              <a:t> </a:t>
            </a:r>
            <a:r>
              <a:rPr lang="el-GR" sz="2000" b="1" dirty="0" smtClean="0">
                <a:solidFill>
                  <a:srgbClr val="FF0000"/>
                </a:solidFill>
              </a:rPr>
              <a:t>ενοτήτων </a:t>
            </a:r>
          </a:p>
        </p:txBody>
      </p:sp>
      <p:pic>
        <p:nvPicPr>
          <p:cNvPr id="2048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fld id="{CEF18E85-5CCE-4191-AD98-069E2F26DD46}" type="datetime1">
              <a:rPr lang="el-GR"/>
              <a:pPr>
                <a:defRPr/>
              </a:pPr>
              <a:t>26/11/2015</a:t>
            </a:fld>
            <a:endParaRPr lang="el-GR"/>
          </a:p>
        </p:txBody>
      </p:sp>
      <p:sp>
        <p:nvSpPr>
          <p:cNvPr id="9" name="8 - Θέση αριθμού διαφάνειας"/>
          <p:cNvSpPr>
            <a:spLocks noGrp="1"/>
          </p:cNvSpPr>
          <p:nvPr>
            <p:ph type="sldNum" sz="quarter" idx="12"/>
          </p:nvPr>
        </p:nvSpPr>
        <p:spPr/>
        <p:txBody>
          <a:bodyPr/>
          <a:lstStyle/>
          <a:p>
            <a:pPr>
              <a:defRPr/>
            </a:pPr>
            <a:fld id="{BD9A99C7-B574-43ED-B017-42D8E8D388D8}" type="slidenum">
              <a:rPr lang="el-GR"/>
              <a:pPr>
                <a:defRPr/>
              </a:pPr>
              <a:t>37</a:t>
            </a:fld>
            <a:endParaRPr lang="el-GR" dirty="0"/>
          </a:p>
        </p:txBody>
      </p:sp>
      <p:grpSp>
        <p:nvGrpSpPr>
          <p:cNvPr id="2" name="60 - Ομάδα"/>
          <p:cNvGrpSpPr>
            <a:grpSpLocks/>
          </p:cNvGrpSpPr>
          <p:nvPr/>
        </p:nvGrpSpPr>
        <p:grpSpPr bwMode="auto">
          <a:xfrm>
            <a:off x="395536" y="928672"/>
            <a:ext cx="8424936" cy="5700712"/>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382"/>
              <a:ext cx="4276601" cy="160494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l-GR" sz="1400" b="1" dirty="0" smtClean="0">
                  <a:latin typeface="Arial" pitchFamily="34" charset="0"/>
                  <a:cs typeface="Arial" pitchFamily="34" charset="0"/>
                </a:rPr>
                <a:t>    </a:t>
              </a:r>
              <a:r>
                <a:rPr lang="en-US" sz="1400" b="1" dirty="0" smtClean="0">
                  <a:latin typeface="Arial" pitchFamily="34" charset="0"/>
                  <a:cs typeface="Arial" pitchFamily="34" charset="0"/>
                </a:rPr>
                <a:t>Cost </a:t>
              </a:r>
              <a:r>
                <a:rPr lang="en-US" sz="1400" b="1" dirty="0">
                  <a:latin typeface="Arial" pitchFamily="34" charset="0"/>
                  <a:cs typeface="Arial" pitchFamily="34" charset="0"/>
                </a:rPr>
                <a:t>Structure</a:t>
              </a:r>
            </a:p>
          </p:txBody>
        </p:sp>
        <p:sp>
          <p:nvSpPr>
            <p:cNvPr id="51" name="Rounded Rectangle 18"/>
            <p:cNvSpPr/>
            <p:nvPr/>
          </p:nvSpPr>
          <p:spPr>
            <a:xfrm>
              <a:off x="4615879" y="4776382"/>
              <a:ext cx="4276601" cy="160494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l-GR" sz="1400" b="1" dirty="0" smtClean="0">
                  <a:latin typeface="Arial" pitchFamily="34" charset="0"/>
                  <a:cs typeface="Arial" pitchFamily="34" charset="0"/>
                </a:rPr>
                <a:t>   </a:t>
              </a:r>
              <a:r>
                <a:rPr lang="en-US" sz="1400" b="1" dirty="0" smtClean="0">
                  <a:latin typeface="Arial" pitchFamily="34" charset="0"/>
                  <a:cs typeface="Arial" pitchFamily="34" charset="0"/>
                </a:rPr>
                <a:t>Revenue </a:t>
              </a:r>
              <a:r>
                <a:rPr lang="en-US" sz="1400" b="1" dirty="0">
                  <a:latin typeface="Arial" pitchFamily="34" charset="0"/>
                  <a:cs typeface="Arial" pitchFamily="34" charset="0"/>
                </a:rPr>
                <a:t>Streams</a:t>
              </a:r>
            </a:p>
          </p:txBody>
        </p:sp>
        <p:sp>
          <p:nvSpPr>
            <p:cNvPr id="52" name="Rounded Rectangle 3"/>
            <p:cNvSpPr/>
            <p:nvPr/>
          </p:nvSpPr>
          <p:spPr>
            <a:xfrm>
              <a:off x="359914" y="981210"/>
              <a:ext cx="1716038" cy="381651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693"/>
              <a:ext cx="1716038" cy="188234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0989"/>
              <a:ext cx="1716038" cy="190673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693"/>
              <a:ext cx="1714450" cy="3786027"/>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smtClean="0">
                  <a:latin typeface="Arial" pitchFamily="34" charset="0"/>
                  <a:cs typeface="Arial" pitchFamily="34" charset="0"/>
                </a:rPr>
                <a:t>Value </a:t>
              </a:r>
              <a:r>
                <a:rPr lang="en-US" sz="1400" b="1" dirty="0">
                  <a:latin typeface="Arial" pitchFamily="34" charset="0"/>
                  <a:cs typeface="Arial" pitchFamily="34" charset="0"/>
                </a:rPr>
                <a:t>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693"/>
              <a:ext cx="1717625" cy="188234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37"/>
              <a:ext cx="1716037" cy="1882345"/>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106582" y="1031469"/>
              <a:ext cx="1716037" cy="376468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693"/>
              <a:ext cx="8553202" cy="536963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18" name="Rectangle 19"/>
          <p:cNvSpPr/>
          <p:nvPr/>
        </p:nvSpPr>
        <p:spPr>
          <a:xfrm>
            <a:off x="386213" y="1376370"/>
            <a:ext cx="1587500" cy="355282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rPr>
              <a:t>Ποιοι είναι οι κύριοι συνεργάτες μας?</a:t>
            </a:r>
          </a:p>
          <a:p>
            <a:pPr>
              <a:defRPr/>
            </a:pPr>
            <a:endParaRPr lang="el-GR" sz="1200" b="1" dirty="0">
              <a:solidFill>
                <a:schemeClr val="tx1"/>
              </a:solidFill>
            </a:endParaRPr>
          </a:p>
          <a:p>
            <a:pPr>
              <a:defRPr/>
            </a:pPr>
            <a:r>
              <a:rPr lang="el-GR" sz="1200" b="1" i="1" dirty="0">
                <a:solidFill>
                  <a:schemeClr val="tx1"/>
                </a:solidFill>
              </a:rPr>
              <a:t>Ποιοι είναι οι κύριοι προμηθευτές μας?</a:t>
            </a:r>
          </a:p>
          <a:p>
            <a:pPr>
              <a:defRPr/>
            </a:pPr>
            <a:endParaRPr lang="el-GR" sz="1200" b="1" dirty="0">
              <a:solidFill>
                <a:schemeClr val="tx1"/>
              </a:solidFill>
            </a:endParaRPr>
          </a:p>
          <a:p>
            <a:pPr>
              <a:defRPr/>
            </a:pPr>
            <a:r>
              <a:rPr lang="el-GR" sz="1200" b="1" i="1" dirty="0">
                <a:solidFill>
                  <a:schemeClr val="tx1"/>
                </a:solidFill>
              </a:rPr>
              <a:t>Ποια σημαντικά μέσα αποκτάμε από συνεργάτες μας?</a:t>
            </a:r>
          </a:p>
          <a:p>
            <a:pPr>
              <a:defRPr/>
            </a:pPr>
            <a:endParaRPr lang="el-GR" sz="1200" b="1" dirty="0">
              <a:solidFill>
                <a:schemeClr val="tx1"/>
              </a:solidFill>
            </a:endParaRPr>
          </a:p>
          <a:p>
            <a:pPr>
              <a:defRPr/>
            </a:pPr>
            <a:r>
              <a:rPr lang="el-GR" sz="1200" b="1" i="1" dirty="0">
                <a:solidFill>
                  <a:schemeClr val="tx1"/>
                </a:solidFill>
              </a:rPr>
              <a:t>Ποιες κύριες δραστηριότητες εκτελούν συνεργάτες μας?</a:t>
            </a:r>
            <a:endParaRPr lang="el-GR" sz="1200" b="1" dirty="0">
              <a:solidFill>
                <a:schemeClr val="tx1"/>
              </a:solidFill>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19" name="Rectangle 19"/>
          <p:cNvSpPr/>
          <p:nvPr/>
        </p:nvSpPr>
        <p:spPr>
          <a:xfrm>
            <a:off x="2085754" y="1301700"/>
            <a:ext cx="1577035" cy="162723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rPr>
              <a:t>Ποιες καθοριστικές  εσωτερικές  εταιρικές διεργασί</a:t>
            </a:r>
            <a:r>
              <a:rPr lang="el-GR" sz="1200" b="1" i="1" u="sng" dirty="0">
                <a:solidFill>
                  <a:schemeClr val="tx1"/>
                </a:solidFill>
              </a:rPr>
              <a:t>ε</a:t>
            </a:r>
            <a:r>
              <a:rPr lang="el-GR" sz="1200" b="1" i="1" dirty="0">
                <a:solidFill>
                  <a:schemeClr val="tx1"/>
                </a:solidFill>
              </a:rPr>
              <a:t>ς απαιτεί:</a:t>
            </a:r>
            <a:endParaRPr lang="el-GR" sz="1200" b="1" dirty="0">
              <a:solidFill>
                <a:schemeClr val="tx1"/>
              </a:solidFill>
            </a:endParaRPr>
          </a:p>
          <a:p>
            <a:pPr>
              <a:defRPr/>
            </a:pPr>
            <a:r>
              <a:rPr lang="el-GR" sz="1200" b="1" i="1" dirty="0">
                <a:solidFill>
                  <a:schemeClr val="tx1"/>
                </a:solidFill>
              </a:rPr>
              <a:t>..η προτεινόμενη αξία?</a:t>
            </a:r>
            <a:endParaRPr lang="el-GR" sz="1200" b="1" dirty="0">
              <a:solidFill>
                <a:schemeClr val="tx1"/>
              </a:solidFill>
            </a:endParaRPr>
          </a:p>
          <a:p>
            <a:pPr>
              <a:defRPr/>
            </a:pPr>
            <a:r>
              <a:rPr lang="el-GR" sz="1200" b="1" i="1" dirty="0">
                <a:solidFill>
                  <a:schemeClr val="tx1"/>
                </a:solidFill>
              </a:rPr>
              <a:t>.. τα κανάλια επικοινωνίας και διανομής?</a:t>
            </a:r>
            <a:endParaRPr lang="el-GR" sz="1200" b="1" dirty="0">
              <a:solidFill>
                <a:schemeClr val="tx1"/>
              </a:solidFill>
            </a:endParaRPr>
          </a:p>
          <a:p>
            <a:pPr>
              <a:defRPr/>
            </a:pPr>
            <a:r>
              <a:rPr lang="el-GR" sz="1200" b="1" i="1" dirty="0">
                <a:solidFill>
                  <a:schemeClr val="tx1"/>
                </a:solidFill>
              </a:rPr>
              <a:t>.. Οι ροές εσόδων?</a:t>
            </a:r>
            <a:endParaRPr lang="el-GR" sz="1200" b="1" dirty="0">
              <a:solidFill>
                <a:schemeClr val="tx1"/>
              </a:solidFill>
            </a:endParaRPr>
          </a:p>
        </p:txBody>
      </p:sp>
      <p:sp>
        <p:nvSpPr>
          <p:cNvPr id="20" name="Rectangle 19"/>
          <p:cNvSpPr/>
          <p:nvPr/>
        </p:nvSpPr>
        <p:spPr>
          <a:xfrm>
            <a:off x="2071674" y="3286124"/>
            <a:ext cx="1614393" cy="165603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3EEFD"/>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Ποιούς κύριους πόρους/ μέσα απαιτεί:</a:t>
            </a:r>
            <a:endParaRPr lang="el-GR" sz="1200" b="1" dirty="0">
              <a:solidFill>
                <a:schemeClr val="tx1"/>
              </a:solidFill>
            </a:endParaRPr>
          </a:p>
          <a:p>
            <a:pPr>
              <a:defRPr/>
            </a:pPr>
            <a:r>
              <a:rPr lang="el-GR" sz="1200" b="1" i="1" dirty="0">
                <a:solidFill>
                  <a:schemeClr val="tx1"/>
                </a:solidFill>
              </a:rPr>
              <a:t>.. Η προτεινόμενη αξία?</a:t>
            </a:r>
            <a:endParaRPr lang="el-GR" sz="1200" b="1" dirty="0">
              <a:solidFill>
                <a:schemeClr val="tx1"/>
              </a:solidFill>
            </a:endParaRPr>
          </a:p>
          <a:p>
            <a:pPr>
              <a:defRPr/>
            </a:pPr>
            <a:r>
              <a:rPr lang="el-GR" sz="1200" b="1" i="1" dirty="0">
                <a:solidFill>
                  <a:schemeClr val="tx1"/>
                </a:solidFill>
              </a:rPr>
              <a:t>.. τα κανάλια επικοινωνίας και διανομής?</a:t>
            </a:r>
            <a:endParaRPr lang="el-GR" sz="1200" b="1" dirty="0">
              <a:solidFill>
                <a:schemeClr val="tx1"/>
              </a:solidFill>
            </a:endParaRPr>
          </a:p>
          <a:p>
            <a:pPr>
              <a:defRPr/>
            </a:pPr>
            <a:r>
              <a:rPr lang="el-GR" sz="1200" b="1" i="1" dirty="0">
                <a:solidFill>
                  <a:schemeClr val="tx1"/>
                </a:solidFill>
              </a:rPr>
              <a:t>.. η πελατειακές σχέσεις?</a:t>
            </a:r>
            <a:endParaRPr lang="el-GR" sz="1200" b="1" dirty="0">
              <a:solidFill>
                <a:schemeClr val="tx1"/>
              </a:solidFill>
            </a:endParaRPr>
          </a:p>
          <a:p>
            <a:pPr>
              <a:defRPr/>
            </a:pPr>
            <a:r>
              <a:rPr lang="el-GR" sz="1200" b="1" i="1" dirty="0">
                <a:solidFill>
                  <a:schemeClr val="tx1"/>
                </a:solidFill>
              </a:rPr>
              <a:t>.. Οι ροές εσόδων?</a:t>
            </a:r>
            <a:endParaRPr lang="el-GR" sz="1200" b="1" dirty="0">
              <a:solidFill>
                <a:schemeClr val="tx1"/>
              </a:solidFill>
            </a:endParaRPr>
          </a:p>
        </p:txBody>
      </p:sp>
      <p:sp>
        <p:nvSpPr>
          <p:cNvPr id="21" name="Rectangle 19"/>
          <p:cNvSpPr/>
          <p:nvPr/>
        </p:nvSpPr>
        <p:spPr>
          <a:xfrm>
            <a:off x="3786182" y="1370166"/>
            <a:ext cx="1571636" cy="35590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C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Τι αξία παρέχουμε σε κάθε πελατειακή ομάδα?</a:t>
            </a:r>
          </a:p>
          <a:p>
            <a:pPr>
              <a:defRPr/>
            </a:pPr>
            <a:r>
              <a:rPr lang="el-GR" sz="1200" b="1" i="1" dirty="0">
                <a:solidFill>
                  <a:schemeClr val="tx1"/>
                </a:solidFill>
                <a:effectLst>
                  <a:outerShdw blurRad="69850" dist="43180" dir="5400000" sx="0" sy="0">
                    <a:srgbClr val="000000">
                      <a:alpha val="65000"/>
                    </a:srgbClr>
                  </a:outerShdw>
                </a:effectLst>
              </a:rPr>
              <a:t>Ποιο πρόβλημα/τα κάθε πελατειακής ομάδας βοηθάμε να λυθεί?</a:t>
            </a:r>
          </a:p>
          <a:p>
            <a:pPr>
              <a:defRPr/>
            </a:pPr>
            <a:r>
              <a:rPr lang="el-GR" sz="1200" b="1" i="1" dirty="0">
                <a:solidFill>
                  <a:schemeClr val="tx1"/>
                </a:solidFill>
                <a:effectLst>
                  <a:outerShdw blurRad="69850" dist="43180" dir="5400000" sx="0" sy="0">
                    <a:srgbClr val="000000">
                      <a:alpha val="65000"/>
                    </a:srgbClr>
                  </a:outerShdw>
                </a:effectLst>
              </a:rPr>
              <a:t>Τι δέσμες προϊόντων και/η υπηρεσιών προσφέρουμε σε κάθε πελατειακή ομάδα?</a:t>
            </a:r>
          </a:p>
          <a:p>
            <a:pPr>
              <a:defRPr/>
            </a:pPr>
            <a:r>
              <a:rPr lang="el-GR" sz="1200" b="1" i="1" dirty="0">
                <a:solidFill>
                  <a:schemeClr val="tx1"/>
                </a:solidFill>
                <a:effectLst>
                  <a:outerShdw blurRad="69850" dist="43180" dir="5400000" sx="0" sy="0">
                    <a:srgbClr val="000000">
                      <a:alpha val="65000"/>
                    </a:srgbClr>
                  </a:outerShdw>
                </a:effectLst>
              </a:rPr>
              <a:t>Ποιες ανάγκες κάθε πελατειακής ομάδας ικανοποιούμε?</a:t>
            </a:r>
          </a:p>
          <a:p>
            <a:pPr>
              <a:defRPr/>
            </a:pPr>
            <a:r>
              <a:rPr lang="el-GR" sz="1200" b="1" i="1" dirty="0">
                <a:solidFill>
                  <a:schemeClr val="tx1"/>
                </a:solidFill>
                <a:effectLst>
                  <a:outerShdw blurRad="69850" dist="43180" dir="5400000" sx="0" sy="0">
                    <a:srgbClr val="000000">
                      <a:alpha val="65000"/>
                    </a:srgbClr>
                  </a:outerShdw>
                </a:effectLst>
                <a:cs typeface="Arial" pitchFamily="34" charset="0"/>
              </a:rPr>
              <a:t>Ποιο είναι το «ελάχιστο βιώσιμο» </a:t>
            </a:r>
            <a:r>
              <a:rPr lang="el-GR" sz="1200" b="1" i="1" dirty="0" smtClean="0">
                <a:solidFill>
                  <a:schemeClr val="tx1"/>
                </a:solidFill>
                <a:effectLst>
                  <a:outerShdw blurRad="69850" dist="43180" dir="5400000" sx="0" sy="0">
                    <a:srgbClr val="000000">
                      <a:alpha val="65000"/>
                    </a:srgbClr>
                  </a:outerShdw>
                </a:effectLst>
                <a:cs typeface="Arial" pitchFamily="34" charset="0"/>
              </a:rPr>
              <a:t>προϊόν /</a:t>
            </a:r>
            <a:r>
              <a:rPr lang="en-US" sz="1200" b="1" i="1" dirty="0" smtClean="0">
                <a:solidFill>
                  <a:schemeClr val="tx1"/>
                </a:solidFill>
                <a:effectLst>
                  <a:outerShdw blurRad="69850" dist="43180" dir="5400000" sx="0" sy="0">
                    <a:srgbClr val="000000">
                      <a:alpha val="65000"/>
                    </a:srgbClr>
                  </a:outerShdw>
                </a:effectLst>
                <a:cs typeface="Arial" pitchFamily="34" charset="0"/>
              </a:rPr>
              <a:t>MVP</a:t>
            </a:r>
            <a:r>
              <a:rPr lang="el-GR" sz="1200" b="1" i="1" dirty="0" smtClean="0">
                <a:solidFill>
                  <a:schemeClr val="tx1"/>
                </a:solidFill>
                <a:effectLst>
                  <a:outerShdw blurRad="69850" dist="43180" dir="5400000" sx="0" sy="0">
                    <a:srgbClr val="000000">
                      <a:alpha val="65000"/>
                    </a:srgbClr>
                  </a:outerShdw>
                </a:effectLst>
                <a:cs typeface="Arial" pitchFamily="34" charset="0"/>
              </a:rPr>
              <a:t>?</a:t>
            </a:r>
            <a:endParaRPr lang="en-US" sz="1200" b="1" i="1" dirty="0">
              <a:solidFill>
                <a:schemeClr val="tx1"/>
              </a:solidFill>
              <a:cs typeface="Arial" pitchFamily="34" charset="0"/>
            </a:endParaRPr>
          </a:p>
        </p:txBody>
      </p:sp>
      <p:sp>
        <p:nvSpPr>
          <p:cNvPr id="22" name="Rectangle 19"/>
          <p:cNvSpPr/>
          <p:nvPr/>
        </p:nvSpPr>
        <p:spPr>
          <a:xfrm>
            <a:off x="5434492" y="1500176"/>
            <a:ext cx="1637838" cy="150019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100" b="1" i="1" dirty="0">
                <a:solidFill>
                  <a:schemeClr val="tx1"/>
                </a:solidFill>
                <a:effectLst>
                  <a:outerShdw blurRad="69850" dist="43180" dir="5400000" sx="0" sy="0">
                    <a:srgbClr val="000000">
                      <a:alpha val="65000"/>
                    </a:srgbClr>
                  </a:outerShdw>
                </a:effectLst>
              </a:rPr>
              <a:t>Πως διαχειριζόμαστε </a:t>
            </a:r>
            <a:r>
              <a:rPr lang="el-GR" sz="1100" b="1" i="1" dirty="0" smtClean="0">
                <a:solidFill>
                  <a:schemeClr val="tx1"/>
                </a:solidFill>
                <a:effectLst>
                  <a:outerShdw blurRad="69850" dist="43180" dir="5400000" sx="0" sy="0">
                    <a:srgbClr val="000000">
                      <a:alpha val="65000"/>
                    </a:srgbClr>
                  </a:outerShdw>
                </a:effectLst>
              </a:rPr>
              <a:t>την προσέγγιση</a:t>
            </a:r>
            <a:r>
              <a:rPr lang="el-GR" sz="1100" b="1" i="1" dirty="0">
                <a:solidFill>
                  <a:schemeClr val="tx1"/>
                </a:solidFill>
                <a:effectLst>
                  <a:outerShdw blurRad="69850" dist="43180" dir="5400000" sx="0" sy="0">
                    <a:srgbClr val="000000">
                      <a:alpha val="65000"/>
                    </a:srgbClr>
                  </a:outerShdw>
                </a:effectLst>
              </a:rPr>
              <a:t>, </a:t>
            </a:r>
            <a:r>
              <a:rPr lang="el-GR" sz="1100" b="1" i="1" dirty="0" smtClean="0">
                <a:solidFill>
                  <a:schemeClr val="tx1"/>
                </a:solidFill>
                <a:effectLst>
                  <a:outerShdw blurRad="69850" dist="43180" dir="5400000" sx="0" sy="0">
                    <a:srgbClr val="000000">
                      <a:alpha val="65000"/>
                    </a:srgbClr>
                  </a:outerShdw>
                </a:effectLst>
              </a:rPr>
              <a:t>απόκτηση </a:t>
            </a:r>
            <a:r>
              <a:rPr lang="el-GR" sz="1100" b="1" i="1" dirty="0">
                <a:solidFill>
                  <a:schemeClr val="tx1"/>
                </a:solidFill>
                <a:effectLst>
                  <a:outerShdw blurRad="69850" dist="43180" dir="5400000" sx="0" sy="0">
                    <a:srgbClr val="000000">
                      <a:alpha val="65000"/>
                    </a:srgbClr>
                  </a:outerShdw>
                </a:effectLst>
              </a:rPr>
              <a:t>εξυπηρέτηση,  αύξηση και πιστότητα των πελατών?</a:t>
            </a:r>
            <a:endParaRPr lang="el-GR" sz="1100" b="1" i="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διασυνδέονται με τα λοιπά στοιχεία του </a:t>
            </a:r>
            <a:r>
              <a:rPr lang="en-US" sz="1100" b="1" i="1" dirty="0">
                <a:solidFill>
                  <a:schemeClr val="tx1"/>
                </a:solidFill>
                <a:effectLst>
                  <a:outerShdw blurRad="69850" dist="43180" dir="5400000" sx="0" sy="0">
                    <a:srgbClr val="000000">
                      <a:alpha val="65000"/>
                    </a:srgbClr>
                  </a:outerShdw>
                </a:effectLst>
              </a:rPr>
              <a:t>business model</a:t>
            </a:r>
            <a:r>
              <a:rPr lang="el-GR" sz="1100" b="1" i="1" dirty="0">
                <a:solidFill>
                  <a:schemeClr val="tx1"/>
                </a:solidFill>
                <a:effectLst>
                  <a:outerShdw blurRad="69850" dist="43180" dir="5400000" sx="0" sy="0">
                    <a:srgbClr val="000000">
                      <a:alpha val="65000"/>
                    </a:srgbClr>
                  </a:outerShdw>
                </a:effectLst>
              </a:rPr>
              <a:t>? </a:t>
            </a:r>
            <a:endParaRPr lang="el-GR" sz="1100" b="1" i="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Πόσο δαπανηρά είναι</a:t>
            </a:r>
            <a:r>
              <a:rPr lang="en-US" sz="1100" b="1" dirty="0" smtClean="0">
                <a:solidFill>
                  <a:schemeClr val="tx1"/>
                </a:solidFill>
                <a:effectLst>
                  <a:outerShdw blurRad="69850" dist="43180" dir="5400000" sx="0" sy="0">
                    <a:srgbClr val="000000">
                      <a:alpha val="65000"/>
                    </a:srgbClr>
                  </a:outerShdw>
                </a:effectLst>
              </a:rPr>
              <a:t>?</a:t>
            </a:r>
            <a:endParaRPr lang="el-GR" sz="1100" b="1" dirty="0">
              <a:solidFill>
                <a:schemeClr val="tx1"/>
              </a:solidFill>
            </a:endParaRPr>
          </a:p>
        </p:txBody>
      </p:sp>
      <p:sp>
        <p:nvSpPr>
          <p:cNvPr id="23" name="Rectangle 19"/>
          <p:cNvSpPr/>
          <p:nvPr/>
        </p:nvSpPr>
        <p:spPr>
          <a:xfrm>
            <a:off x="7143768" y="1571612"/>
            <a:ext cx="1474672" cy="335758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Για ποιες πελατειακές ομάδες δημιουργούμε αξία?</a:t>
            </a:r>
          </a:p>
          <a:p>
            <a:pPr>
              <a:defRPr/>
            </a:pPr>
            <a:r>
              <a:rPr lang="el-GR" sz="1200" b="1" i="1" dirty="0">
                <a:solidFill>
                  <a:schemeClr val="tx1"/>
                </a:solidFill>
                <a:effectLst>
                  <a:outerShdw blurRad="69850" dist="43180" dir="5400000" sx="0" sy="0">
                    <a:srgbClr val="000000">
                      <a:alpha val="65000"/>
                    </a:srgbClr>
                  </a:outerShdw>
                </a:effectLst>
              </a:rPr>
              <a:t>Ποιοι είναι οι πιο σημαντικοί μας πελάτες?</a:t>
            </a:r>
          </a:p>
          <a:p>
            <a:pPr>
              <a:defRPr/>
            </a:pPr>
            <a:r>
              <a:rPr lang="el-GR" sz="1200" b="1" i="1" dirty="0">
                <a:solidFill>
                  <a:schemeClr val="tx1"/>
                </a:solidFill>
                <a:effectLst>
                  <a:outerShdw blurRad="69850" dist="43180" dir="5400000" sx="0" sy="0">
                    <a:srgbClr val="000000">
                      <a:alpha val="65000"/>
                    </a:srgbClr>
                  </a:outerShdw>
                </a:effectLst>
                <a:cs typeface="Arial" pitchFamily="34" charset="0"/>
              </a:rPr>
              <a:t>Πως  διαφοροποιούνται δημογραφικά και ψυχογραφικά?</a:t>
            </a:r>
            <a:endParaRPr lang="en-US" sz="1200" b="1" dirty="0">
              <a:solidFill>
                <a:schemeClr val="tx1"/>
              </a:solidFill>
              <a:cs typeface="Arial" pitchFamily="34" charset="0"/>
            </a:endParaRPr>
          </a:p>
        </p:txBody>
      </p:sp>
      <p:sp>
        <p:nvSpPr>
          <p:cNvPr id="24" name="Rectangle 19"/>
          <p:cNvSpPr/>
          <p:nvPr/>
        </p:nvSpPr>
        <p:spPr>
          <a:xfrm>
            <a:off x="5429256" y="3286126"/>
            <a:ext cx="1643074" cy="162839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E1FFEF"/>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100" b="1" i="1" dirty="0" smtClean="0">
                <a:solidFill>
                  <a:schemeClr val="tx1"/>
                </a:solidFill>
                <a:effectLst>
                  <a:outerShdw blurRad="69850" dist="43180" dir="5400000" sx="0" sy="0">
                    <a:srgbClr val="000000">
                      <a:alpha val="65000"/>
                    </a:srgbClr>
                  </a:outerShdw>
                </a:effectLst>
              </a:rPr>
              <a:t>Μέσω </a:t>
            </a:r>
            <a:r>
              <a:rPr lang="el-GR" sz="1100" b="1" i="1" dirty="0">
                <a:solidFill>
                  <a:schemeClr val="tx1"/>
                </a:solidFill>
                <a:effectLst>
                  <a:outerShdw blurRad="69850" dist="43180" dir="5400000" sx="0" sy="0">
                    <a:srgbClr val="000000">
                      <a:alpha val="65000"/>
                    </a:srgbClr>
                  </a:outerShdw>
                </a:effectLst>
              </a:rPr>
              <a:t>ποιών καναλιών επιθυμούν οι πελάτες </a:t>
            </a:r>
            <a:r>
              <a:rPr lang="el-GR" sz="1100" b="1" i="1" dirty="0" smtClean="0">
                <a:solidFill>
                  <a:schemeClr val="tx1"/>
                </a:solidFill>
                <a:effectLst>
                  <a:outerShdw blurRad="69850" dist="43180" dir="5400000" sx="0" sy="0">
                    <a:srgbClr val="000000">
                      <a:alpha val="65000"/>
                    </a:srgbClr>
                  </a:outerShdw>
                </a:effectLst>
              </a:rPr>
              <a:t>μας </a:t>
            </a:r>
            <a:r>
              <a:rPr lang="el-GR" sz="1100" b="1" i="1" dirty="0">
                <a:solidFill>
                  <a:schemeClr val="tx1"/>
                </a:solidFill>
                <a:effectLst>
                  <a:outerShdw blurRad="69850" dist="43180" dir="5400000" sx="0" sy="0">
                    <a:srgbClr val="000000">
                      <a:alpha val="65000"/>
                    </a:srgbClr>
                  </a:outerShdw>
                </a:effectLst>
              </a:rPr>
              <a:t>να τους προσεγγίσουμε?</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τους προσεγγίζουν άλλες εταιρείες?</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Ποιά κανάλια είναι πιο αποδοτικά? Με τι κόστος?</a:t>
            </a:r>
            <a:endParaRPr lang="el-GR" sz="1100" b="1" dirty="0">
              <a:solidFill>
                <a:schemeClr val="tx1"/>
              </a:solidFill>
            </a:endParaRPr>
          </a:p>
          <a:p>
            <a:pPr>
              <a:defRPr/>
            </a:pPr>
            <a:r>
              <a:rPr lang="el-GR" sz="1100" b="1" i="1" dirty="0">
                <a:solidFill>
                  <a:schemeClr val="tx1"/>
                </a:solidFill>
                <a:effectLst>
                  <a:outerShdw blurRad="69850" dist="43180" dir="5400000" sx="0" sy="0">
                    <a:srgbClr val="000000">
                      <a:alpha val="65000"/>
                    </a:srgbClr>
                  </a:outerShdw>
                </a:effectLst>
              </a:rPr>
              <a:t>Πως συνδέονται με  τις συνήθειες των πελατών? </a:t>
            </a:r>
            <a:endParaRPr lang="el-GR" sz="1100" b="1" dirty="0">
              <a:solidFill>
                <a:schemeClr val="tx1"/>
              </a:solidFill>
            </a:endParaRPr>
          </a:p>
        </p:txBody>
      </p:sp>
      <p:sp>
        <p:nvSpPr>
          <p:cNvPr id="25" name="Rectangle 19"/>
          <p:cNvSpPr/>
          <p:nvPr/>
        </p:nvSpPr>
        <p:spPr>
          <a:xfrm>
            <a:off x="428600" y="5276871"/>
            <a:ext cx="3527425" cy="115252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8EDE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i="1" dirty="0">
                <a:solidFill>
                  <a:schemeClr val="tx1"/>
                </a:solidFill>
                <a:effectLst>
                  <a:outerShdw blurRad="69850" dist="43180" dir="5400000" sx="0" sy="0">
                    <a:srgbClr val="000000">
                      <a:alpha val="65000"/>
                    </a:srgbClr>
                  </a:outerShdw>
                </a:effectLst>
              </a:rPr>
              <a:t>Ποια είναι τα πλέον σημαντικά κόστη του </a:t>
            </a:r>
            <a:r>
              <a:rPr lang="en-US" sz="1200" b="1" i="1" dirty="0">
                <a:solidFill>
                  <a:schemeClr val="tx1"/>
                </a:solidFill>
                <a:effectLst>
                  <a:outerShdw blurRad="69850" dist="43180" dir="5400000" sx="0" sy="0">
                    <a:srgbClr val="000000">
                      <a:alpha val="65000"/>
                    </a:srgbClr>
                  </a:outerShdw>
                </a:effectLst>
              </a:rPr>
              <a:t>business model</a:t>
            </a:r>
            <a:r>
              <a:rPr lang="el-GR" sz="1200" b="1" i="1" dirty="0">
                <a:solidFill>
                  <a:schemeClr val="tx1"/>
                </a:solidFill>
                <a:effectLst>
                  <a:outerShdw blurRad="69850" dist="43180" dir="5400000" sx="0" sy="0">
                    <a:srgbClr val="000000">
                      <a:alpha val="65000"/>
                    </a:srgbClr>
                  </a:outerShdw>
                </a:effectLst>
              </a:rPr>
              <a:t> μας?</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Ποια από τα απαιτούμενα μέσα είναι τα πλέον δαπανηρά?</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Ποιες από τις απαιτούμενες εσωτερικές διεργασίες είναι οι πλέον δαπανηρές ?</a:t>
            </a:r>
            <a:endParaRPr lang="el-GR" sz="1200" b="1" dirty="0">
              <a:solidFill>
                <a:schemeClr val="tx1"/>
              </a:solidFill>
            </a:endParaRPr>
          </a:p>
        </p:txBody>
      </p:sp>
      <p:sp>
        <p:nvSpPr>
          <p:cNvPr id="26" name="Rectangle 19"/>
          <p:cNvSpPr/>
          <p:nvPr/>
        </p:nvSpPr>
        <p:spPr>
          <a:xfrm>
            <a:off x="4781579" y="5214962"/>
            <a:ext cx="3362325" cy="121443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8EDEC"/>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i="1" dirty="0">
                <a:effectLst>
                  <a:outerShdw blurRad="69850" dist="43180" dir="5400000" sx="0" sy="0">
                    <a:srgbClr val="000000">
                      <a:alpha val="65000"/>
                    </a:srgbClr>
                  </a:outerShdw>
                </a:effectLst>
              </a:rPr>
              <a:t>[</a:t>
            </a:r>
            <a:r>
              <a:rPr lang="el-GR" sz="1200" b="1" i="1" dirty="0">
                <a:solidFill>
                  <a:schemeClr val="tx1"/>
                </a:solidFill>
                <a:effectLst>
                  <a:outerShdw blurRad="69850" dist="43180" dir="5400000" sx="0" sy="0">
                    <a:srgbClr val="000000">
                      <a:alpha val="65000"/>
                    </a:srgbClr>
                  </a:outerShdw>
                </a:effectLst>
              </a:rPr>
              <a:t>Για ποια παρεχόμενη αξία οι πελάτες δέχονται να πληρώσουν?</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Τι αγοράζουν και τι/πως πληρώνουν σήμερα?</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Πως θα προτιμούσαν να πληρώσουν?</a:t>
            </a:r>
            <a:endParaRPr lang="el-GR" sz="1200" b="1" dirty="0">
              <a:solidFill>
                <a:schemeClr val="tx1"/>
              </a:solidFill>
            </a:endParaRPr>
          </a:p>
          <a:p>
            <a:pPr>
              <a:defRPr/>
            </a:pPr>
            <a:r>
              <a:rPr lang="el-GR" sz="1200" b="1" i="1" dirty="0">
                <a:solidFill>
                  <a:schemeClr val="tx1"/>
                </a:solidFill>
                <a:effectLst>
                  <a:outerShdw blurRad="69850" dist="43180" dir="5400000" sx="0" sy="0">
                    <a:srgbClr val="000000">
                      <a:alpha val="65000"/>
                    </a:srgbClr>
                  </a:outerShdw>
                </a:effectLst>
              </a:rPr>
              <a:t>Πως τα επιμέρους έσοδα συμβάλλουν στα συνολικά έσοδα?</a:t>
            </a:r>
            <a:endParaRPr lang="el-GR" sz="1200" b="1" dirty="0">
              <a:solidFill>
                <a:schemeClr val="tx1"/>
              </a:solidFill>
            </a:endParaRPr>
          </a:p>
        </p:txBody>
      </p:sp>
      <p:sp>
        <p:nvSpPr>
          <p:cNvPr id="27" name="Oval 26"/>
          <p:cNvSpPr/>
          <p:nvPr/>
        </p:nvSpPr>
        <p:spPr>
          <a:xfrm>
            <a:off x="-142908" y="4857760"/>
            <a:ext cx="4143404" cy="1785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solidFill>
                <a:schemeClr val="tx1"/>
              </a:solidFill>
            </a:endParaRPr>
          </a:p>
        </p:txBody>
      </p:sp>
      <p:sp>
        <p:nvSpPr>
          <p:cNvPr id="28" name="Oval 27"/>
          <p:cNvSpPr/>
          <p:nvPr/>
        </p:nvSpPr>
        <p:spPr>
          <a:xfrm>
            <a:off x="4071934" y="4857760"/>
            <a:ext cx="4143404" cy="1714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29" name="Oval 28"/>
          <p:cNvSpPr/>
          <p:nvPr/>
        </p:nvSpPr>
        <p:spPr>
          <a:xfrm>
            <a:off x="-357222" y="500043"/>
            <a:ext cx="4214842" cy="4572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30" name="Oval 29"/>
          <p:cNvSpPr/>
          <p:nvPr/>
        </p:nvSpPr>
        <p:spPr>
          <a:xfrm>
            <a:off x="3286116" y="285728"/>
            <a:ext cx="5572164" cy="4714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ln>
                <a:solidFill>
                  <a:srgbClr val="FF0000"/>
                </a:solidFill>
              </a:ln>
              <a:noFill/>
            </a:endParaRPr>
          </a:p>
        </p:txBody>
      </p:sp>
      <p:sp>
        <p:nvSpPr>
          <p:cNvPr id="31" name="TextBox 30"/>
          <p:cNvSpPr txBox="1"/>
          <p:nvPr/>
        </p:nvSpPr>
        <p:spPr>
          <a:xfrm rot="16200000">
            <a:off x="-2132377" y="3065177"/>
            <a:ext cx="4572034" cy="584775"/>
          </a:xfrm>
          <a:prstGeom prst="rect">
            <a:avLst/>
          </a:prstGeom>
          <a:noFill/>
        </p:spPr>
        <p:txBody>
          <a:bodyPr wrap="square" rtlCol="0">
            <a:spAutoFit/>
          </a:bodyPr>
          <a:lstStyle/>
          <a:p>
            <a:r>
              <a:rPr lang="el-GR" sz="3200" b="1" dirty="0" smtClean="0">
                <a:effectLst>
                  <a:outerShdw blurRad="38100" dist="38100" dir="2700000" algn="tl">
                    <a:srgbClr val="000000">
                      <a:alpha val="43137"/>
                    </a:srgbClr>
                  </a:outerShdw>
                </a:effectLst>
              </a:rPr>
              <a:t>Εσωστρέφεια</a:t>
            </a:r>
            <a:r>
              <a:rPr lang="el-GR" sz="3200" b="1" dirty="0" smtClean="0"/>
              <a:t> </a:t>
            </a:r>
            <a:r>
              <a:rPr lang="el-GR" sz="3200" b="1" dirty="0" smtClean="0">
                <a:effectLst>
                  <a:outerShdw blurRad="38100" dist="38100" dir="2700000" algn="tl">
                    <a:srgbClr val="000000">
                      <a:alpha val="43137"/>
                    </a:srgbClr>
                  </a:outerShdw>
                </a:effectLst>
              </a:rPr>
              <a:t>- Έξοδα</a:t>
            </a:r>
            <a:endParaRPr lang="el-GR" sz="3200" b="1" dirty="0">
              <a:effectLst>
                <a:outerShdw blurRad="38100" dist="38100" dir="2700000" algn="tl">
                  <a:srgbClr val="000000">
                    <a:alpha val="43137"/>
                  </a:srgbClr>
                </a:outerShdw>
              </a:effectLst>
            </a:endParaRPr>
          </a:p>
        </p:txBody>
      </p:sp>
      <p:sp>
        <p:nvSpPr>
          <p:cNvPr id="32" name="TextBox 31"/>
          <p:cNvSpPr txBox="1"/>
          <p:nvPr/>
        </p:nvSpPr>
        <p:spPr>
          <a:xfrm rot="5400000">
            <a:off x="6772169" y="3166401"/>
            <a:ext cx="4488730" cy="584775"/>
          </a:xfrm>
          <a:prstGeom prst="rect">
            <a:avLst/>
          </a:prstGeom>
          <a:noFill/>
        </p:spPr>
        <p:txBody>
          <a:bodyPr wrap="square" rtlCol="0">
            <a:spAutoFit/>
          </a:bodyPr>
          <a:lstStyle/>
          <a:p>
            <a:r>
              <a:rPr lang="el-GR" sz="3200" b="1" dirty="0" smtClean="0">
                <a:solidFill>
                  <a:srgbClr val="FF0000"/>
                </a:solidFill>
                <a:effectLst>
                  <a:outerShdw blurRad="38100" dist="38100" dir="2700000" algn="tl">
                    <a:srgbClr val="000000">
                      <a:alpha val="43137"/>
                    </a:srgbClr>
                  </a:outerShdw>
                </a:effectLst>
              </a:rPr>
              <a:t>Εξωστρέφεια - Έσοδα</a:t>
            </a:r>
            <a:endParaRPr lang="el-GR" sz="3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ctrTitle"/>
          </p:nvPr>
        </p:nvSpPr>
        <p:spPr>
          <a:xfrm>
            <a:off x="5003804" y="333376"/>
            <a:ext cx="3668713" cy="647700"/>
          </a:xfrm>
        </p:spPr>
        <p:txBody>
          <a:bodyPr/>
          <a:lstStyle/>
          <a:p>
            <a:pPr algn="r" eaLnBrk="1" hangingPunct="1"/>
            <a:r>
              <a:rPr lang="en-US" altLang="el-GR" sz="2000" b="1" dirty="0" smtClean="0">
                <a:solidFill>
                  <a:srgbClr val="AC0000"/>
                </a:solidFill>
                <a:latin typeface="Arial Black" pitchFamily="34" charset="0"/>
              </a:rPr>
              <a:t>Business Model Canvas    </a:t>
            </a:r>
            <a:endParaRPr lang="el-GR" sz="2000" b="1" dirty="0" smtClean="0">
              <a:solidFill>
                <a:srgbClr val="C00000"/>
              </a:solidFill>
            </a:endParaRPr>
          </a:p>
        </p:txBody>
      </p:sp>
      <p:pic>
        <p:nvPicPr>
          <p:cNvPr id="3789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D0D8F795-B85C-4798-A50D-110D0340A0F1}" type="slidenum">
              <a:rPr lang="el-GR"/>
              <a:pPr>
                <a:defRPr/>
              </a:pPr>
              <a:t>38</a:t>
            </a:fld>
            <a:endParaRPr lang="el-GR" dirty="0"/>
          </a:p>
        </p:txBody>
      </p:sp>
      <p:sp>
        <p:nvSpPr>
          <p:cNvPr id="9223" name="10 - Ορθογώνιο"/>
          <p:cNvSpPr>
            <a:spLocks noChangeArrowheads="1"/>
          </p:cNvSpPr>
          <p:nvPr/>
        </p:nvSpPr>
        <p:spPr bwMode="auto">
          <a:xfrm>
            <a:off x="468313" y="1916115"/>
            <a:ext cx="8280400" cy="7125027"/>
          </a:xfrm>
          <a:prstGeom prst="rect">
            <a:avLst/>
          </a:prstGeom>
          <a:noFill/>
          <a:ln w="9525">
            <a:noFill/>
            <a:miter lim="800000"/>
            <a:headEnd/>
            <a:tailEnd/>
          </a:ln>
        </p:spPr>
        <p:txBody>
          <a:bodyPr>
            <a:spAutoFit/>
          </a:bodyPr>
          <a:lstStyle/>
          <a:p>
            <a:pPr marL="342900" indent="-342900">
              <a:spcAft>
                <a:spcPts val="600"/>
              </a:spcAft>
              <a:defRPr/>
            </a:pPr>
            <a:r>
              <a:rPr lang="el-GR" b="1" dirty="0" smtClean="0">
                <a:latin typeface="Arial Black" pitchFamily="34" charset="0"/>
              </a:rPr>
              <a:t>Η τεχνική της έρευνας </a:t>
            </a:r>
            <a:r>
              <a:rPr lang="en-US" b="1" dirty="0" smtClean="0">
                <a:latin typeface="Arial Black" pitchFamily="34" charset="0"/>
              </a:rPr>
              <a:t>MVP </a:t>
            </a:r>
            <a:r>
              <a:rPr lang="el-GR" b="1" dirty="0" smtClean="0">
                <a:latin typeface="Arial Black" pitchFamily="34" charset="0"/>
              </a:rPr>
              <a:t>εξαρτάται από το είδος του προϊόντος</a:t>
            </a:r>
          </a:p>
          <a:p>
            <a:pPr marL="342900" indent="-342900">
              <a:spcAft>
                <a:spcPts val="600"/>
              </a:spcAft>
              <a:defRPr/>
            </a:pPr>
            <a:r>
              <a:rPr lang="el-GR" b="1" dirty="0" smtClean="0">
                <a:latin typeface="Arial Black" pitchFamily="34" charset="0"/>
              </a:rPr>
              <a:t>ή υπηρεσίας  για την οποία διερευνούμε συνήθως την πιθανή</a:t>
            </a:r>
          </a:p>
          <a:p>
            <a:pPr marL="342900" indent="-342900">
              <a:spcAft>
                <a:spcPts val="600"/>
              </a:spcAft>
              <a:defRPr/>
            </a:pPr>
            <a:r>
              <a:rPr lang="el-GR" b="1" dirty="0" smtClean="0">
                <a:latin typeface="Arial Black" pitchFamily="34" charset="0"/>
              </a:rPr>
              <a:t>απήχηση, αποδοχή και πρόθεση αγοράς ως λύση σε κάποιο</a:t>
            </a:r>
          </a:p>
          <a:p>
            <a:pPr marL="342900" indent="-342900">
              <a:spcAft>
                <a:spcPts val="600"/>
              </a:spcAft>
              <a:defRPr/>
            </a:pPr>
            <a:r>
              <a:rPr lang="el-GR" b="1" dirty="0" smtClean="0">
                <a:latin typeface="Arial Black" pitchFamily="34" charset="0"/>
              </a:rPr>
              <a:t>καταναλωτικό πρόβλημα</a:t>
            </a:r>
            <a:r>
              <a:rPr lang="en-US" b="1" dirty="0" smtClean="0">
                <a:latin typeface="Arial Black" pitchFamily="34" charset="0"/>
              </a:rPr>
              <a:t> (product/market fit) </a:t>
            </a:r>
            <a:r>
              <a:rPr lang="el-GR" b="1" dirty="0" smtClean="0">
                <a:latin typeface="Arial Black" pitchFamily="34" charset="0"/>
              </a:rPr>
              <a:t>, και την</a:t>
            </a:r>
            <a:endParaRPr lang="en-US" b="1" dirty="0" smtClean="0">
              <a:latin typeface="Arial Black" pitchFamily="34" charset="0"/>
            </a:endParaRPr>
          </a:p>
          <a:p>
            <a:pPr marL="342900" indent="-342900">
              <a:spcAft>
                <a:spcPts val="600"/>
              </a:spcAft>
              <a:defRPr/>
            </a:pPr>
            <a:r>
              <a:rPr lang="el-GR" b="1" dirty="0" smtClean="0">
                <a:latin typeface="Arial Black" pitchFamily="34" charset="0"/>
              </a:rPr>
              <a:t>δυνατότητα κατανοητής</a:t>
            </a:r>
            <a:r>
              <a:rPr lang="en-US" b="1" dirty="0" smtClean="0">
                <a:latin typeface="Arial Black" pitchFamily="34" charset="0"/>
              </a:rPr>
              <a:t> </a:t>
            </a:r>
            <a:r>
              <a:rPr lang="el-GR" b="1" dirty="0" smtClean="0">
                <a:latin typeface="Arial Black" pitchFamily="34" charset="0"/>
              </a:rPr>
              <a:t>παρουσίασης της λύσης σε μορφή</a:t>
            </a:r>
            <a:endParaRPr lang="en-US" b="1" dirty="0" smtClean="0">
              <a:latin typeface="Arial Black" pitchFamily="34" charset="0"/>
            </a:endParaRPr>
          </a:p>
          <a:p>
            <a:pPr marL="342900" indent="-342900">
              <a:spcAft>
                <a:spcPts val="600"/>
              </a:spcAft>
              <a:defRPr/>
            </a:pPr>
            <a:r>
              <a:rPr lang="el-GR" b="1" dirty="0" smtClean="0">
                <a:latin typeface="Arial Black" pitchFamily="34" charset="0"/>
              </a:rPr>
              <a:t>πρωτοτύπου, </a:t>
            </a:r>
            <a:r>
              <a:rPr lang="en-US" b="1" dirty="0" smtClean="0">
                <a:latin typeface="Arial Black" pitchFamily="34" charset="0"/>
              </a:rPr>
              <a:t> explainer video, concept board</a:t>
            </a:r>
            <a:r>
              <a:rPr lang="el-GR" b="1" dirty="0" smtClean="0">
                <a:latin typeface="Arial Black" pitchFamily="34" charset="0"/>
              </a:rPr>
              <a:t>,</a:t>
            </a:r>
            <a:r>
              <a:rPr lang="en-US" b="1" dirty="0" smtClean="0">
                <a:latin typeface="Arial Black" pitchFamily="34" charset="0"/>
              </a:rPr>
              <a:t> landing page </a:t>
            </a:r>
            <a:r>
              <a:rPr lang="el-GR" b="1" dirty="0" smtClean="0">
                <a:latin typeface="Arial Black" pitchFamily="34" charset="0"/>
              </a:rPr>
              <a:t>κλπ</a:t>
            </a:r>
            <a:r>
              <a:rPr lang="en-US" b="1" dirty="0" smtClean="0">
                <a:latin typeface="Arial Black" pitchFamily="34" charset="0"/>
              </a:rPr>
              <a:t>.</a:t>
            </a:r>
          </a:p>
          <a:p>
            <a:pPr marL="342900" indent="-342900">
              <a:spcAft>
                <a:spcPts val="600"/>
              </a:spcAft>
              <a:defRPr/>
            </a:pPr>
            <a:r>
              <a:rPr lang="en-US" sz="1000" dirty="0" smtClean="0"/>
              <a:t>Two-wheeled, self-balancing, battery-powered </a:t>
            </a:r>
          </a:p>
          <a:p>
            <a:pPr marL="342900" indent="-342900">
              <a:spcAft>
                <a:spcPts val="600"/>
              </a:spcAft>
              <a:defRPr/>
            </a:pPr>
            <a:endParaRPr lang="en-US" sz="1000" dirty="0" smtClean="0"/>
          </a:p>
          <a:p>
            <a:pPr marL="342900" indent="-342900">
              <a:spcAft>
                <a:spcPts val="600"/>
              </a:spcAft>
              <a:defRPr/>
            </a:pPr>
            <a:endParaRPr lang="en-US" sz="1000" dirty="0" smtClean="0"/>
          </a:p>
          <a:p>
            <a:pPr marL="342900" indent="-342900">
              <a:spcAft>
                <a:spcPts val="600"/>
              </a:spcAft>
              <a:defRPr/>
            </a:pPr>
            <a:endParaRPr lang="en-US" sz="1000" dirty="0" smtClean="0"/>
          </a:p>
          <a:p>
            <a:pPr marL="342900" indent="-342900">
              <a:spcAft>
                <a:spcPts val="600"/>
              </a:spcAft>
              <a:defRPr/>
            </a:pPr>
            <a:endParaRPr lang="en-US" sz="1000" dirty="0" smtClean="0"/>
          </a:p>
          <a:p>
            <a:pPr marL="342900" indent="-342900">
              <a:spcAft>
                <a:spcPts val="600"/>
              </a:spcAft>
              <a:defRPr/>
            </a:pPr>
            <a:endParaRPr lang="en-US" sz="1000" dirty="0" smtClean="0"/>
          </a:p>
          <a:p>
            <a:pPr marL="342900" indent="-342900">
              <a:spcAft>
                <a:spcPts val="600"/>
              </a:spcAft>
              <a:defRPr/>
            </a:pPr>
            <a:endParaRPr lang="en-US" sz="1000" dirty="0" smtClean="0"/>
          </a:p>
          <a:p>
            <a:pPr marL="342900" indent="-342900">
              <a:spcAft>
                <a:spcPts val="600"/>
              </a:spcAft>
              <a:defRPr/>
            </a:pPr>
            <a:endParaRPr lang="en-US" sz="1000" b="1" dirty="0" smtClean="0"/>
          </a:p>
          <a:p>
            <a:pPr marL="342900" indent="-342900">
              <a:spcAft>
                <a:spcPts val="600"/>
              </a:spcAft>
              <a:defRPr/>
            </a:pPr>
            <a:endParaRPr lang="en-US" sz="1000" b="1" dirty="0" smtClean="0"/>
          </a:p>
          <a:p>
            <a:pPr marL="342900" indent="-342900">
              <a:spcAft>
                <a:spcPts val="600"/>
              </a:spcAft>
              <a:defRPr/>
            </a:pPr>
            <a:r>
              <a:rPr lang="en-US" sz="1000" b="1" dirty="0" err="1" smtClean="0"/>
              <a:t>Segway</a:t>
            </a:r>
            <a:r>
              <a:rPr lang="en-US" sz="1000" b="1" smtClean="0"/>
              <a:t>  </a:t>
            </a:r>
            <a:r>
              <a:rPr lang="en-US" sz="1000" smtClean="0"/>
              <a:t>was </a:t>
            </a:r>
            <a:r>
              <a:rPr lang="en-US" sz="1000" dirty="0" smtClean="0"/>
              <a:t>invented by Dean </a:t>
            </a:r>
            <a:r>
              <a:rPr lang="en-US" sz="1000" dirty="0" err="1" smtClean="0"/>
              <a:t>Kamen</a:t>
            </a:r>
            <a:r>
              <a:rPr lang="en-US" sz="1000" dirty="0" smtClean="0"/>
              <a:t>.</a:t>
            </a:r>
            <a:r>
              <a:rPr lang="en-US" sz="1000" b="1" dirty="0" smtClean="0">
                <a:latin typeface="Arial Black" pitchFamily="34" charset="0"/>
              </a:rPr>
              <a:t>                                                                </a:t>
            </a:r>
            <a:endParaRPr lang="el-GR" sz="1000" b="1" dirty="0" smtClean="0">
              <a:latin typeface="Arial Black" pitchFamily="34" charset="0"/>
            </a:endParaRPr>
          </a:p>
          <a:p>
            <a:pPr marL="342900" indent="-342900">
              <a:spcAft>
                <a:spcPts val="600"/>
              </a:spcAft>
              <a:defRPr/>
            </a:pPr>
            <a:endParaRPr lang="el-GR" b="1" dirty="0" smtClean="0">
              <a:latin typeface="Arial Black" pitchFamily="34" charset="0"/>
            </a:endParaRPr>
          </a:p>
          <a:p>
            <a:pPr marL="342900" indent="-342900">
              <a:spcAft>
                <a:spcPts val="600"/>
              </a:spcAft>
              <a:defRPr/>
            </a:pPr>
            <a:endParaRPr lang="el-GR" b="1" dirty="0" smtClean="0">
              <a:latin typeface="Arial Black" pitchFamily="34" charset="0"/>
            </a:endParaRPr>
          </a:p>
          <a:p>
            <a:pPr marL="342900" indent="-342900">
              <a:spcAft>
                <a:spcPts val="600"/>
              </a:spcAft>
              <a:defRPr/>
            </a:pPr>
            <a:endParaRPr lang="el-GR" b="1" dirty="0" smtClean="0">
              <a:latin typeface="Arial Black" pitchFamily="34" charset="0"/>
            </a:endParaRPr>
          </a:p>
          <a:p>
            <a:pPr marL="342900" indent="-342900">
              <a:spcAft>
                <a:spcPts val="600"/>
              </a:spcAft>
              <a:defRPr/>
            </a:pPr>
            <a:endParaRPr lang="el-GR" b="1" dirty="0" smtClean="0">
              <a:latin typeface="Arial Black" pitchFamily="34" charset="0"/>
            </a:endParaRPr>
          </a:p>
          <a:p>
            <a:pPr marL="342900" indent="-342900">
              <a:spcAft>
                <a:spcPts val="600"/>
              </a:spcAft>
              <a:buFont typeface="Arial" pitchFamily="34" charset="0"/>
              <a:buChar char="•"/>
              <a:defRPr/>
            </a:pPr>
            <a:endParaRPr lang="en-US" b="1" dirty="0" smtClean="0">
              <a:latin typeface="Arial Black" pitchFamily="34" charset="0"/>
            </a:endParaRPr>
          </a:p>
          <a:p>
            <a:pPr marL="342900" indent="-342900">
              <a:buFont typeface="Arial" pitchFamily="34" charset="0"/>
              <a:buChar char="•"/>
              <a:defRPr/>
            </a:pPr>
            <a:endParaRPr lang="en-US" b="1" dirty="0">
              <a:latin typeface="Arial Black" pitchFamily="34" charset="0"/>
            </a:endParaRPr>
          </a:p>
          <a:p>
            <a:pPr>
              <a:defRPr/>
            </a:pPr>
            <a:endParaRPr lang="el-GR" dirty="0"/>
          </a:p>
          <a:p>
            <a:pPr>
              <a:defRPr/>
            </a:pPr>
            <a:r>
              <a:rPr lang="en-US" dirty="0"/>
              <a:t> </a:t>
            </a:r>
            <a:r>
              <a:rPr lang="el-GR" dirty="0"/>
              <a:t> </a:t>
            </a:r>
          </a:p>
        </p:txBody>
      </p:sp>
      <p:sp>
        <p:nvSpPr>
          <p:cNvPr id="37895" name="9 - TextBox"/>
          <p:cNvSpPr txBox="1">
            <a:spLocks noChangeArrowheads="1"/>
          </p:cNvSpPr>
          <p:nvPr/>
        </p:nvSpPr>
        <p:spPr bwMode="auto">
          <a:xfrm>
            <a:off x="468317" y="1052513"/>
            <a:ext cx="8424167" cy="707886"/>
          </a:xfrm>
          <a:prstGeom prst="rect">
            <a:avLst/>
          </a:prstGeom>
          <a:noFill/>
          <a:ln w="9525">
            <a:noFill/>
            <a:miter lim="800000"/>
            <a:headEnd/>
            <a:tailEnd/>
          </a:ln>
        </p:spPr>
        <p:txBody>
          <a:bodyPr wrap="square">
            <a:spAutoFit/>
          </a:bodyPr>
          <a:lstStyle/>
          <a:p>
            <a:endParaRPr lang="el-GR" sz="2000" b="1" dirty="0" smtClean="0">
              <a:latin typeface="Arial Black" pitchFamily="34" charset="0"/>
            </a:endParaRPr>
          </a:p>
          <a:p>
            <a:r>
              <a:rPr lang="el-GR" sz="2000" b="1" dirty="0" smtClean="0">
                <a:latin typeface="Arial Black" pitchFamily="34" charset="0"/>
              </a:rPr>
              <a:t>Λίγα λόγια για την έρευνα </a:t>
            </a:r>
            <a:r>
              <a:rPr lang="en-US" sz="2000" b="1" dirty="0" smtClean="0">
                <a:latin typeface="Arial Black" pitchFamily="34" charset="0"/>
              </a:rPr>
              <a:t>MVP (Minimum Viable Product)</a:t>
            </a:r>
            <a:endParaRPr lang="el-GR" sz="2000" b="1" dirty="0">
              <a:latin typeface="Arial Black" pitchFamily="34" charset="0"/>
            </a:endParaRPr>
          </a:p>
        </p:txBody>
      </p:sp>
      <p:sp>
        <p:nvSpPr>
          <p:cNvPr id="8" name="7 - Θέση ημερομηνίας"/>
          <p:cNvSpPr>
            <a:spLocks noGrp="1"/>
          </p:cNvSpPr>
          <p:nvPr>
            <p:ph type="dt" sz="quarter" idx="10"/>
          </p:nvPr>
        </p:nvSpPr>
        <p:spPr>
          <a:xfrm>
            <a:off x="457200" y="6381330"/>
            <a:ext cx="2133600" cy="340147"/>
          </a:xfrm>
        </p:spPr>
        <p:txBody>
          <a:bodyPr/>
          <a:lstStyle/>
          <a:p>
            <a:pPr>
              <a:defRPr/>
            </a:pPr>
            <a:fld id="{D77B21C6-9897-4D4A-A1BD-28CDF23DAB10}" type="datetime1">
              <a:rPr lang="el-GR"/>
              <a:pPr>
                <a:defRPr/>
              </a:pPr>
              <a:t>26/11/2015</a:t>
            </a:fld>
            <a:endParaRPr lang="el-GR" dirty="0"/>
          </a:p>
        </p:txBody>
      </p:sp>
      <p:pic>
        <p:nvPicPr>
          <p:cNvPr id="1843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6738" y="4212927"/>
            <a:ext cx="8008937" cy="238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3563892" y="333376"/>
            <a:ext cx="5108625" cy="647700"/>
          </a:xfrm>
        </p:spPr>
        <p:txBody>
          <a:bodyPr/>
          <a:lstStyle/>
          <a:p>
            <a:pPr algn="r" eaLnBrk="1" hangingPunct="1"/>
            <a:r>
              <a:rPr lang="en-US" sz="2000" b="1" dirty="0" smtClean="0">
                <a:solidFill>
                  <a:srgbClr val="C00000"/>
                </a:solidFill>
                <a:latin typeface="Arial Black" pitchFamily="34" charset="0"/>
              </a:rPr>
              <a:t>Business Model Canvas</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39</a:t>
            </a:fld>
            <a:endParaRPr lang="el-GR" dirty="0"/>
          </a:p>
        </p:txBody>
      </p:sp>
      <p:sp>
        <p:nvSpPr>
          <p:cNvPr id="11" name="10 - Ορθογώνιο"/>
          <p:cNvSpPr/>
          <p:nvPr/>
        </p:nvSpPr>
        <p:spPr>
          <a:xfrm>
            <a:off x="468313" y="980728"/>
            <a:ext cx="8280400" cy="6432530"/>
          </a:xfrm>
          <a:prstGeom prst="rect">
            <a:avLst/>
          </a:prstGeom>
        </p:spPr>
        <p:txBody>
          <a:bodyPr wrap="square">
            <a:spAutoFit/>
          </a:bodyPr>
          <a:lstStyle/>
          <a:p>
            <a:pPr marL="360363" indent="-360363">
              <a:spcAft>
                <a:spcPts val="1200"/>
              </a:spcAft>
              <a:defRPr/>
            </a:pPr>
            <a:r>
              <a:rPr lang="el-GR" sz="2400" b="1" dirty="0" smtClean="0">
                <a:latin typeface="+mn-lt"/>
              </a:rPr>
              <a:t>        </a:t>
            </a:r>
          </a:p>
          <a:p>
            <a:pPr marL="360363" indent="-360363">
              <a:spcAft>
                <a:spcPts val="1200"/>
              </a:spcAft>
              <a:defRPr/>
            </a:pPr>
            <a:endParaRPr lang="el-GR" sz="2400" b="1" dirty="0" smtClean="0">
              <a:latin typeface="Arial Black" pitchFamily="34" charset="0"/>
            </a:endParaRPr>
          </a:p>
          <a:p>
            <a:pPr marL="360363" indent="-360363">
              <a:spcAft>
                <a:spcPts val="1200"/>
              </a:spcAft>
              <a:defRPr/>
            </a:pPr>
            <a:r>
              <a:rPr lang="el-GR" sz="2400" b="1" dirty="0" smtClean="0">
                <a:latin typeface="Arial Black" pitchFamily="34" charset="0"/>
              </a:rPr>
              <a:t>    </a:t>
            </a: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
        <p:nvSpPr>
          <p:cNvPr id="46081" name="Rectangle 1"/>
          <p:cNvSpPr>
            <a:spLocks noChangeArrowheads="1"/>
          </p:cNvSpPr>
          <p:nvPr/>
        </p:nvSpPr>
        <p:spPr bwMode="auto">
          <a:xfrm>
            <a:off x="323528" y="1337432"/>
            <a:ext cx="84249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b="1" dirty="0" smtClean="0">
                <a:latin typeface="Arial Black" pitchFamily="34" charset="0"/>
              </a:rPr>
              <a:t>Ποσοτική </a:t>
            </a:r>
            <a:r>
              <a:rPr lang="el-GR" sz="2000" b="1" dirty="0" err="1" smtClean="0">
                <a:latin typeface="Arial Black" pitchFamily="34" charset="0"/>
              </a:rPr>
              <a:t>Ερευνα</a:t>
            </a:r>
            <a:r>
              <a:rPr lang="el-GR" sz="2000" b="1" dirty="0" smtClean="0">
                <a:latin typeface="Arial Black" pitchFamily="34" charset="0"/>
              </a:rPr>
              <a:t> </a:t>
            </a:r>
            <a:r>
              <a:rPr lang="en-US" sz="2000" b="1" dirty="0" smtClean="0">
                <a:latin typeface="Arial Black" pitchFamily="34" charset="0"/>
              </a:rPr>
              <a:t>MVP</a:t>
            </a:r>
            <a:r>
              <a:rPr lang="el-GR" sz="2000" b="1" dirty="0" smtClean="0">
                <a:latin typeface="Arial Black" pitchFamily="34" charset="0"/>
              </a:rPr>
              <a:t> </a:t>
            </a:r>
            <a:r>
              <a:rPr lang="en-US" sz="2000" b="1" dirty="0" smtClean="0">
                <a:latin typeface="Arial Black" pitchFamily="34" charset="0"/>
              </a:rPr>
              <a:t>  </a:t>
            </a:r>
          </a:p>
          <a:p>
            <a:endParaRPr lang="el-GR" sz="2000" dirty="0" smtClean="0">
              <a:latin typeface="Arial Black" pitchFamily="34" charset="0"/>
            </a:endParaRPr>
          </a:p>
          <a:p>
            <a:endParaRPr kumimoji="0" lang="el-GR" sz="2000" b="0" i="0" u="none" strike="noStrike" cap="none" normalizeH="0" baseline="0" dirty="0" smtClean="0">
              <a:ln>
                <a:noFill/>
              </a:ln>
              <a:solidFill>
                <a:schemeClr val="tx1"/>
              </a:solidFill>
              <a:effectLst/>
              <a:latin typeface="Arial Black" pitchFamily="34" charset="0"/>
              <a:cs typeface="Arial" pitchFamily="34" charset="0"/>
            </a:endParaRPr>
          </a:p>
        </p:txBody>
      </p:sp>
      <p:sp>
        <p:nvSpPr>
          <p:cNvPr id="12" name="11 - Ορθογώνιο"/>
          <p:cNvSpPr/>
          <p:nvPr/>
        </p:nvSpPr>
        <p:spPr>
          <a:xfrm>
            <a:off x="323528" y="1700810"/>
            <a:ext cx="8424936" cy="1323439"/>
          </a:xfrm>
          <a:prstGeom prst="rect">
            <a:avLst/>
          </a:prstGeom>
        </p:spPr>
        <p:txBody>
          <a:bodyPr wrap="square">
            <a:spAutoFit/>
          </a:bodyPr>
          <a:lstStyle/>
          <a:p>
            <a:r>
              <a:rPr lang="el-GR" sz="2000" dirty="0" smtClean="0">
                <a:latin typeface="Arial Black" pitchFamily="34" charset="0"/>
              </a:rPr>
              <a:t>Ένας εύκολος, γρήγορος, οικονομικός τρόπος </a:t>
            </a:r>
            <a:r>
              <a:rPr lang="en-US" sz="2000" dirty="0" smtClean="0">
                <a:latin typeface="Arial Black" pitchFamily="34" charset="0"/>
              </a:rPr>
              <a:t>online </a:t>
            </a:r>
            <a:r>
              <a:rPr lang="el-GR" sz="2000" dirty="0" smtClean="0">
                <a:latin typeface="Arial Black" pitchFamily="34" charset="0"/>
              </a:rPr>
              <a:t>συλλογής πληροφοριών σχετικά με την δυνητική αποδοχή του </a:t>
            </a:r>
            <a:r>
              <a:rPr lang="en-US" sz="2000" dirty="0" smtClean="0">
                <a:latin typeface="Arial Black" pitchFamily="34" charset="0"/>
              </a:rPr>
              <a:t>concept</a:t>
            </a:r>
            <a:r>
              <a:rPr lang="el-GR" sz="2000" dirty="0" smtClean="0">
                <a:latin typeface="Arial Black" pitchFamily="34" charset="0"/>
              </a:rPr>
              <a:t> (και σε μορφή εικόνας), παρέχεται από την ελληνική </a:t>
            </a:r>
            <a:r>
              <a:rPr lang="en-US" sz="2000" dirty="0" smtClean="0">
                <a:latin typeface="Arial Black" pitchFamily="34" charset="0"/>
              </a:rPr>
              <a:t>startup </a:t>
            </a:r>
            <a:r>
              <a:rPr lang="en-US" sz="2000" dirty="0" err="1" smtClean="0">
                <a:latin typeface="Arial Black" pitchFamily="34" charset="0"/>
              </a:rPr>
              <a:t>Pollfish</a:t>
            </a:r>
            <a:r>
              <a:rPr lang="en-US" sz="2000" dirty="0" smtClean="0">
                <a:latin typeface="Arial Black" pitchFamily="34" charset="0"/>
              </a:rPr>
              <a:t>.</a:t>
            </a:r>
            <a:r>
              <a:rPr lang="el-GR" sz="2000" dirty="0" smtClean="0">
                <a:latin typeface="Arial Black" pitchFamily="34" charset="0"/>
              </a:rPr>
              <a:t> </a:t>
            </a:r>
            <a:endParaRPr lang="el-GR" sz="2000" dirty="0">
              <a:latin typeface="Arial Black"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1259632" y="3155776"/>
            <a:ext cx="62103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95536" y="1202533"/>
            <a:ext cx="8229600" cy="4530725"/>
          </a:xfrm>
        </p:spPr>
        <p:txBody>
          <a:bodyPr/>
          <a:lstStyle/>
          <a:p>
            <a:pPr eaLnBrk="1" hangingPunct="1">
              <a:lnSpc>
                <a:spcPct val="90000"/>
              </a:lnSpc>
              <a:buClr>
                <a:srgbClr val="C00000"/>
              </a:buClr>
            </a:pPr>
            <a:r>
              <a:rPr lang="el-GR" sz="2800" b="1" dirty="0" smtClean="0">
                <a:solidFill>
                  <a:srgbClr val="0000FF"/>
                </a:solidFill>
                <a:latin typeface="Arial Black" pitchFamily="34" charset="0"/>
              </a:rPr>
              <a:t>Η Αποστολή μας:</a:t>
            </a:r>
            <a:r>
              <a:rPr lang="en-US" sz="2800" b="1" dirty="0" smtClean="0"/>
              <a:t> </a:t>
            </a:r>
            <a:endParaRPr lang="el-GR" sz="2800" b="1" dirty="0" smtClean="0">
              <a:latin typeface="Arial Black" pitchFamily="34" charset="0"/>
            </a:endParaRPr>
          </a:p>
          <a:p>
            <a:pPr eaLnBrk="1" hangingPunct="1">
              <a:lnSpc>
                <a:spcPct val="90000"/>
              </a:lnSpc>
              <a:buClr>
                <a:srgbClr val="C00000"/>
              </a:buClr>
              <a:buFont typeface="Wingdings" pitchFamily="2" charset="2"/>
              <a:buNone/>
            </a:pPr>
            <a:r>
              <a:rPr lang="el-GR" sz="2400" b="1" dirty="0" smtClean="0">
                <a:latin typeface="Arial Black" pitchFamily="34" charset="0"/>
              </a:rPr>
              <a:t>  </a:t>
            </a:r>
            <a:r>
              <a:rPr lang="el-GR" sz="2200" dirty="0" smtClean="0">
                <a:latin typeface="Arial Black" pitchFamily="34" charset="0"/>
              </a:rPr>
              <a:t>«Εθελοντική δεξαμενή τεχνογνωσίας και εμπειρίας σε υποστήριξη της νεανικής επιχειρηματικότητας»</a:t>
            </a:r>
          </a:p>
          <a:p>
            <a:pPr eaLnBrk="1" hangingPunct="1">
              <a:lnSpc>
                <a:spcPct val="90000"/>
              </a:lnSpc>
              <a:buClr>
                <a:srgbClr val="C00000"/>
              </a:buClr>
            </a:pPr>
            <a:endParaRPr lang="el-GR" sz="1000" dirty="0" smtClean="0">
              <a:latin typeface="Arial Black" pitchFamily="34" charset="0"/>
            </a:endParaRPr>
          </a:p>
          <a:p>
            <a:pPr eaLnBrk="1" hangingPunct="1">
              <a:lnSpc>
                <a:spcPct val="90000"/>
              </a:lnSpc>
              <a:buClr>
                <a:srgbClr val="C00000"/>
              </a:buClr>
            </a:pPr>
            <a:r>
              <a:rPr lang="el-GR" sz="2800" dirty="0" smtClean="0">
                <a:solidFill>
                  <a:srgbClr val="0000FF"/>
                </a:solidFill>
                <a:latin typeface="Arial Black" pitchFamily="34" charset="0"/>
              </a:rPr>
              <a:t>Οι αρχές μας:</a:t>
            </a:r>
            <a:r>
              <a:rPr lang="el-GR" sz="2800" dirty="0" smtClean="0">
                <a:latin typeface="Arial Black" pitchFamily="34" charset="0"/>
              </a:rPr>
              <a:t>  </a:t>
            </a:r>
          </a:p>
          <a:p>
            <a:pPr eaLnBrk="1" hangingPunct="1">
              <a:lnSpc>
                <a:spcPct val="90000"/>
              </a:lnSpc>
              <a:buClr>
                <a:srgbClr val="C00000"/>
              </a:buClr>
              <a:buFont typeface="Wingdings" pitchFamily="2" charset="2"/>
              <a:buNone/>
            </a:pPr>
            <a:r>
              <a:rPr lang="el-GR" sz="2200" dirty="0" smtClean="0">
                <a:latin typeface="Arial Black" pitchFamily="34" charset="0"/>
              </a:rPr>
              <a:t>   Δωρεάν Παροχή Υπηρεσιών, Εμπιστευτικότητα, </a:t>
            </a:r>
          </a:p>
          <a:p>
            <a:pPr eaLnBrk="1" hangingPunct="1">
              <a:lnSpc>
                <a:spcPct val="90000"/>
              </a:lnSpc>
              <a:buClr>
                <a:srgbClr val="C00000"/>
              </a:buClr>
              <a:buFont typeface="Wingdings" pitchFamily="2" charset="2"/>
              <a:buNone/>
            </a:pPr>
            <a:r>
              <a:rPr lang="el-GR" sz="2200" dirty="0" smtClean="0">
                <a:latin typeface="Arial Black" pitchFamily="34" charset="0"/>
              </a:rPr>
              <a:t>   Αντικειμενικότητα, Διαφάνεια, Αποτελεσματικότητα, </a:t>
            </a:r>
          </a:p>
          <a:p>
            <a:pPr eaLnBrk="1" hangingPunct="1">
              <a:lnSpc>
                <a:spcPct val="90000"/>
              </a:lnSpc>
              <a:buClr>
                <a:srgbClr val="C00000"/>
              </a:buClr>
              <a:buFont typeface="Wingdings" pitchFamily="2" charset="2"/>
              <a:buNone/>
            </a:pPr>
            <a:r>
              <a:rPr lang="el-GR" sz="2200" dirty="0" smtClean="0">
                <a:latin typeface="Arial Black" pitchFamily="34" charset="0"/>
              </a:rPr>
              <a:t>   Επαγγελματική Δεοντολογία</a:t>
            </a:r>
            <a:endParaRPr lang="en-US" sz="2200" dirty="0" smtClean="0">
              <a:latin typeface="Arial Black" pitchFamily="34" charset="0"/>
            </a:endParaRPr>
          </a:p>
          <a:p>
            <a:pPr eaLnBrk="1" hangingPunct="1">
              <a:lnSpc>
                <a:spcPct val="90000"/>
              </a:lnSpc>
              <a:buClr>
                <a:srgbClr val="C00000"/>
              </a:buClr>
              <a:buFont typeface="Wingdings" pitchFamily="2" charset="2"/>
              <a:buNone/>
            </a:pPr>
            <a:endParaRPr lang="el-GR" sz="1000" dirty="0" smtClean="0">
              <a:latin typeface="Arial Black" pitchFamily="34" charset="0"/>
            </a:endParaRPr>
          </a:p>
          <a:p>
            <a:pPr eaLnBrk="1" hangingPunct="1">
              <a:lnSpc>
                <a:spcPct val="90000"/>
              </a:lnSpc>
              <a:buClr>
                <a:srgbClr val="C00000"/>
              </a:buClr>
            </a:pPr>
            <a:r>
              <a:rPr lang="el-GR" sz="2800" dirty="0" smtClean="0">
                <a:solidFill>
                  <a:srgbClr val="0000FF"/>
                </a:solidFill>
                <a:latin typeface="Arial Black" pitchFamily="34" charset="0"/>
              </a:rPr>
              <a:t>Παροχή υπηρεσιών:</a:t>
            </a:r>
            <a:r>
              <a:rPr lang="el-GR" sz="2800" dirty="0" smtClean="0">
                <a:latin typeface="Arial Black" pitchFamily="34" charset="0"/>
              </a:rPr>
              <a:t> </a:t>
            </a:r>
          </a:p>
          <a:p>
            <a:pPr eaLnBrk="1" hangingPunct="1">
              <a:lnSpc>
                <a:spcPct val="90000"/>
              </a:lnSpc>
              <a:buClr>
                <a:srgbClr val="C00000"/>
              </a:buClr>
              <a:buFont typeface="Wingdings" pitchFamily="2" charset="2"/>
              <a:buNone/>
            </a:pPr>
            <a:r>
              <a:rPr lang="el-GR" sz="2200" dirty="0" smtClean="0">
                <a:latin typeface="Arial Black" pitchFamily="34" charset="0"/>
              </a:rPr>
              <a:t>    Σεμινάρια, Projects</a:t>
            </a:r>
            <a:r>
              <a:rPr lang="en-US" sz="2200" dirty="0" smtClean="0">
                <a:latin typeface="Arial Black" pitchFamily="34" charset="0"/>
              </a:rPr>
              <a:t>, </a:t>
            </a:r>
            <a:r>
              <a:rPr lang="el-GR" sz="2200" dirty="0" smtClean="0">
                <a:latin typeface="Arial Black" pitchFamily="34" charset="0"/>
              </a:rPr>
              <a:t>O</a:t>
            </a:r>
            <a:r>
              <a:rPr lang="en-US" sz="2200" dirty="0" smtClean="0">
                <a:latin typeface="Arial Black" pitchFamily="34" charset="0"/>
              </a:rPr>
              <a:t>ne-to-</a:t>
            </a:r>
            <a:r>
              <a:rPr lang="el-GR" sz="2200" dirty="0" smtClean="0">
                <a:latin typeface="Arial Black" pitchFamily="34" charset="0"/>
              </a:rPr>
              <a:t>O</a:t>
            </a:r>
            <a:r>
              <a:rPr lang="en-US" sz="2200" dirty="0" smtClean="0">
                <a:latin typeface="Arial Black" pitchFamily="34" charset="0"/>
              </a:rPr>
              <a:t>ne Mentoring</a:t>
            </a:r>
            <a:endParaRPr lang="el-GR" sz="2200" dirty="0" smtClean="0">
              <a:latin typeface="Arial Black" pitchFamily="34" charset="0"/>
            </a:endParaRPr>
          </a:p>
        </p:txBody>
      </p:sp>
      <p:cxnSp>
        <p:nvCxnSpPr>
          <p:cNvPr id="5" name="5 - Ευθεία γραμμή σύνδεσης"/>
          <p:cNvCxnSpPr/>
          <p:nvPr/>
        </p:nvCxnSpPr>
        <p:spPr>
          <a:xfrm>
            <a:off x="395292" y="90872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7" name="Text Box 4"/>
          <p:cNvSpPr txBox="1">
            <a:spLocks noChangeArrowheads="1"/>
          </p:cNvSpPr>
          <p:nvPr/>
        </p:nvSpPr>
        <p:spPr bwMode="auto">
          <a:xfrm>
            <a:off x="6372200" y="332655"/>
            <a:ext cx="2376264" cy="11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20000"/>
              </a:spcBef>
              <a:buClr>
                <a:schemeClr val="folHlink"/>
              </a:buClr>
              <a:buSzPct val="90000"/>
              <a:buFont typeface="Wingdings" pitchFamily="2" charset="2"/>
              <a:buNone/>
            </a:pPr>
            <a:r>
              <a:rPr lang="el-GR" sz="2800" dirty="0" smtClean="0">
                <a:solidFill>
                  <a:srgbClr val="AC0000"/>
                </a:solidFill>
              </a:rPr>
              <a:t>Συστάσεις</a:t>
            </a:r>
            <a:endParaRPr lang="el-GR" sz="2800" dirty="0">
              <a:solidFill>
                <a:srgbClr val="AC0000"/>
              </a:solidFill>
            </a:endParaRPr>
          </a:p>
          <a:p>
            <a:pPr eaLnBrk="1" hangingPunct="1">
              <a:spcBef>
                <a:spcPct val="20000"/>
              </a:spcBef>
              <a:buClr>
                <a:schemeClr val="folHlink"/>
              </a:buClr>
              <a:buSzPct val="90000"/>
              <a:buFont typeface="Wingdings" pitchFamily="2" charset="2"/>
              <a:buNone/>
            </a:pPr>
            <a:endParaRPr lang="el-GR" sz="3600" dirty="0">
              <a:solidFill>
                <a:srgbClr val="AC0000"/>
              </a:solidFill>
            </a:endParaRPr>
          </a:p>
        </p:txBody>
      </p:sp>
    </p:spTree>
    <p:extLst>
      <p:ext uri="{BB962C8B-B14F-4D97-AF65-F5344CB8AC3E}">
        <p14:creationId xmlns:p14="http://schemas.microsoft.com/office/powerpoint/2010/main" val="238238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1000"/>
                                        <p:tgtEl>
                                          <p:spTgt spid="7170">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animEffect transition="in" filter="fade">
                                      <p:cBhvr>
                                        <p:cTn id="11" dur="1000"/>
                                        <p:tgtEl>
                                          <p:spTgt spid="7170">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70">
                                            <p:txEl>
                                              <p:pRg st="3" end="3"/>
                                            </p:txEl>
                                          </p:spTgt>
                                        </p:tgtEl>
                                        <p:attrNameLst>
                                          <p:attrName>style.visibility</p:attrName>
                                        </p:attrNameLst>
                                      </p:cBhvr>
                                      <p:to>
                                        <p:strVal val="visible"/>
                                      </p:to>
                                    </p:set>
                                    <p:animEffect transition="in" filter="fade">
                                      <p:cBhvr>
                                        <p:cTn id="15" dur="1000"/>
                                        <p:tgtEl>
                                          <p:spTgt spid="7170">
                                            <p:txEl>
                                              <p:pRg st="3" end="3"/>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170">
                                            <p:txEl>
                                              <p:pRg st="4" end="4"/>
                                            </p:txEl>
                                          </p:spTgt>
                                        </p:tgtEl>
                                        <p:attrNameLst>
                                          <p:attrName>style.visibility</p:attrName>
                                        </p:attrNameLst>
                                      </p:cBhvr>
                                      <p:to>
                                        <p:strVal val="visible"/>
                                      </p:to>
                                    </p:set>
                                    <p:animEffect transition="in" filter="fade">
                                      <p:cBhvr>
                                        <p:cTn id="19" dur="1000"/>
                                        <p:tgtEl>
                                          <p:spTgt spid="7170">
                                            <p:txEl>
                                              <p:pRg st="4" end="4"/>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170">
                                            <p:txEl>
                                              <p:pRg st="5" end="5"/>
                                            </p:txEl>
                                          </p:spTgt>
                                        </p:tgtEl>
                                        <p:attrNameLst>
                                          <p:attrName>style.visibility</p:attrName>
                                        </p:attrNameLst>
                                      </p:cBhvr>
                                      <p:to>
                                        <p:strVal val="visible"/>
                                      </p:to>
                                    </p:set>
                                    <p:animEffect transition="in" filter="fade">
                                      <p:cBhvr>
                                        <p:cTn id="23" dur="1000"/>
                                        <p:tgtEl>
                                          <p:spTgt spid="7170">
                                            <p:txEl>
                                              <p:pRg st="5" end="5"/>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animEffect transition="in" filter="fade">
                                      <p:cBhvr>
                                        <p:cTn id="27" dur="1000"/>
                                        <p:tgtEl>
                                          <p:spTgt spid="7170">
                                            <p:txEl>
                                              <p:pRg st="6" end="6"/>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7170">
                                            <p:txEl>
                                              <p:pRg st="8" end="8"/>
                                            </p:txEl>
                                          </p:spTgt>
                                        </p:tgtEl>
                                        <p:attrNameLst>
                                          <p:attrName>style.visibility</p:attrName>
                                        </p:attrNameLst>
                                      </p:cBhvr>
                                      <p:to>
                                        <p:strVal val="visible"/>
                                      </p:to>
                                    </p:set>
                                    <p:animEffect transition="in" filter="fade">
                                      <p:cBhvr>
                                        <p:cTn id="31" dur="1000"/>
                                        <p:tgtEl>
                                          <p:spTgt spid="7170">
                                            <p:txEl>
                                              <p:pRg st="8" end="8"/>
                                            </p:txEl>
                                          </p:spTgt>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7170">
                                            <p:txEl>
                                              <p:pRg st="9" end="9"/>
                                            </p:txEl>
                                          </p:spTgt>
                                        </p:tgtEl>
                                        <p:attrNameLst>
                                          <p:attrName>style.visibility</p:attrName>
                                        </p:attrNameLst>
                                      </p:cBhvr>
                                      <p:to>
                                        <p:strVal val="visible"/>
                                      </p:to>
                                    </p:set>
                                    <p:animEffect transition="in" filter="fade">
                                      <p:cBhvr>
                                        <p:cTn id="35" dur="1000"/>
                                        <p:tgtEl>
                                          <p:spTgt spid="71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ctrTitle"/>
          </p:nvPr>
        </p:nvSpPr>
        <p:spPr>
          <a:xfrm>
            <a:off x="5003804" y="333376"/>
            <a:ext cx="3668713" cy="647700"/>
          </a:xfrm>
        </p:spPr>
        <p:txBody>
          <a:bodyPr/>
          <a:lstStyle/>
          <a:p>
            <a:pPr algn="r" eaLnBrk="1" hangingPunct="1"/>
            <a:r>
              <a:rPr lang="en-US" altLang="el-GR" sz="2000" b="1" dirty="0" smtClean="0">
                <a:solidFill>
                  <a:srgbClr val="AC0000"/>
                </a:solidFill>
                <a:latin typeface="Arial Black" pitchFamily="34" charset="0"/>
              </a:rPr>
              <a:t>Business Model Canvas    </a:t>
            </a:r>
            <a:endParaRPr lang="el-GR" sz="2000" b="1" dirty="0" smtClean="0">
              <a:solidFill>
                <a:srgbClr val="C00000"/>
              </a:solidFill>
            </a:endParaRPr>
          </a:p>
        </p:txBody>
      </p:sp>
      <p:pic>
        <p:nvPicPr>
          <p:cNvPr id="3789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D0D8F795-B85C-4798-A50D-110D0340A0F1}" type="slidenum">
              <a:rPr lang="el-GR"/>
              <a:pPr>
                <a:defRPr/>
              </a:pPr>
              <a:t>40</a:t>
            </a:fld>
            <a:endParaRPr lang="el-GR" dirty="0"/>
          </a:p>
        </p:txBody>
      </p:sp>
      <p:sp>
        <p:nvSpPr>
          <p:cNvPr id="9223" name="10 - Ορθογώνιο"/>
          <p:cNvSpPr>
            <a:spLocks noChangeArrowheads="1"/>
          </p:cNvSpPr>
          <p:nvPr/>
        </p:nvSpPr>
        <p:spPr bwMode="auto">
          <a:xfrm>
            <a:off x="468313" y="1916115"/>
            <a:ext cx="8280400" cy="5109091"/>
          </a:xfrm>
          <a:prstGeom prst="rect">
            <a:avLst/>
          </a:prstGeom>
          <a:noFill/>
          <a:ln w="9525">
            <a:noFill/>
            <a:miter lim="800000"/>
            <a:headEnd/>
            <a:tailEnd/>
          </a:ln>
        </p:spPr>
        <p:txBody>
          <a:bodyPr>
            <a:spAutoFit/>
          </a:bodyPr>
          <a:lstStyle/>
          <a:p>
            <a:pPr marL="342900" indent="-342900">
              <a:buFont typeface="Arial" pitchFamily="34" charset="0"/>
              <a:buChar char="•"/>
              <a:defRPr/>
            </a:pPr>
            <a:endParaRPr lang="el-GR" b="1" dirty="0">
              <a:latin typeface="Arial Black" pitchFamily="34" charset="0"/>
            </a:endParaRPr>
          </a:p>
          <a:p>
            <a:pPr marL="342900" indent="-342900">
              <a:spcAft>
                <a:spcPts val="600"/>
              </a:spcAft>
              <a:buFont typeface="Arial" pitchFamily="34" charset="0"/>
              <a:buChar char="•"/>
              <a:defRPr/>
            </a:pPr>
            <a:r>
              <a:rPr lang="el-GR" b="1" dirty="0">
                <a:latin typeface="Arial Black" pitchFamily="34" charset="0"/>
              </a:rPr>
              <a:t>Είναι ο πυρήνας και η κινητήρια δύναμη του Επιχειρηματικού Σχεδίου.</a:t>
            </a:r>
          </a:p>
          <a:p>
            <a:pPr marL="342900" indent="-342900">
              <a:spcAft>
                <a:spcPts val="600"/>
              </a:spcAft>
              <a:buFont typeface="Arial" pitchFamily="34" charset="0"/>
              <a:buChar char="•"/>
              <a:defRPr/>
            </a:pPr>
            <a:r>
              <a:rPr lang="el-GR" b="1" dirty="0">
                <a:latin typeface="Arial Black" pitchFamily="34" charset="0"/>
              </a:rPr>
              <a:t>Είναι ένα «υπενθυμιστικό» εργαλείο που μας υποχρεώνει να σκεπτόμαστε </a:t>
            </a:r>
            <a:r>
              <a:rPr lang="el-GR" b="1" dirty="0" err="1">
                <a:latin typeface="Arial Black" pitchFamily="34" charset="0"/>
              </a:rPr>
              <a:t>πελατοκεντρικά</a:t>
            </a:r>
            <a:r>
              <a:rPr lang="el-GR" b="1" dirty="0">
                <a:latin typeface="Arial Black" pitchFamily="34" charset="0"/>
              </a:rPr>
              <a:t>, </a:t>
            </a:r>
            <a:r>
              <a:rPr lang="en-US" b="1" dirty="0">
                <a:latin typeface="Arial Black" pitchFamily="34" charset="0"/>
              </a:rPr>
              <a:t> </a:t>
            </a:r>
            <a:r>
              <a:rPr lang="el-GR" b="1" dirty="0" err="1">
                <a:latin typeface="Arial Black" pitchFamily="34" charset="0"/>
              </a:rPr>
              <a:t>συστημικά</a:t>
            </a:r>
            <a:r>
              <a:rPr lang="el-GR" b="1" dirty="0">
                <a:latin typeface="Arial Black" pitchFamily="34" charset="0"/>
              </a:rPr>
              <a:t> και δημιουργικά.</a:t>
            </a:r>
          </a:p>
          <a:p>
            <a:pPr marL="342900" indent="-342900">
              <a:spcAft>
                <a:spcPts val="600"/>
              </a:spcAft>
              <a:buFont typeface="Arial" pitchFamily="34" charset="0"/>
              <a:buChar char="•"/>
              <a:defRPr/>
            </a:pPr>
            <a:r>
              <a:rPr lang="el-GR" b="1" dirty="0">
                <a:latin typeface="Arial Black" pitchFamily="34" charset="0"/>
              </a:rPr>
              <a:t>Είναι ο συνδετικός κρίκος μεταξύ παραδοσιακού και ψηφιακού μάρκετινγκ.</a:t>
            </a:r>
          </a:p>
          <a:p>
            <a:pPr marL="342900" indent="-342900">
              <a:spcAft>
                <a:spcPts val="600"/>
              </a:spcAft>
              <a:buFont typeface="Arial" pitchFamily="34" charset="0"/>
              <a:buChar char="•"/>
              <a:defRPr/>
            </a:pPr>
            <a:r>
              <a:rPr lang="el-GR" b="1" dirty="0">
                <a:latin typeface="Arial Black" pitchFamily="34" charset="0"/>
              </a:rPr>
              <a:t>Είναι εργαλείο «διόρθωσης» της επιχειρηματικής κατεύθυνσης με ερευνητικές τεχνικές όπως το </a:t>
            </a:r>
            <a:r>
              <a:rPr lang="en-US" b="1" dirty="0">
                <a:latin typeface="Arial Black" pitchFamily="34" charset="0"/>
              </a:rPr>
              <a:t>MVP (Minimum Viable Product).</a:t>
            </a:r>
            <a:endParaRPr lang="el-GR" b="1" dirty="0">
              <a:latin typeface="Arial Black" pitchFamily="34" charset="0"/>
            </a:endParaRPr>
          </a:p>
          <a:p>
            <a:pPr marL="342900" indent="-342900">
              <a:buFont typeface="Arial" pitchFamily="34" charset="0"/>
              <a:buChar char="•"/>
              <a:defRPr/>
            </a:pPr>
            <a:r>
              <a:rPr lang="el-GR" b="1" dirty="0">
                <a:latin typeface="Arial Black" pitchFamily="34" charset="0"/>
              </a:rPr>
              <a:t>Μας καθοδηγεί στην </a:t>
            </a:r>
            <a:r>
              <a:rPr lang="el-GR" b="1" dirty="0" smtClean="0">
                <a:latin typeface="Arial Black" pitchFamily="34" charset="0"/>
              </a:rPr>
              <a:t>αποτύπωση, </a:t>
            </a:r>
            <a:r>
              <a:rPr lang="el-GR" b="1" dirty="0">
                <a:latin typeface="Arial Black" pitchFamily="34" charset="0"/>
              </a:rPr>
              <a:t>αξιολόγηση και βελτίωση του Επιχειρηματικού Μοντέλου μας</a:t>
            </a:r>
            <a:r>
              <a:rPr lang="el-GR" b="1" dirty="0" smtClean="0">
                <a:latin typeface="Arial Black" pitchFamily="34" charset="0"/>
              </a:rPr>
              <a:t>.</a:t>
            </a:r>
          </a:p>
          <a:p>
            <a:pPr marL="342900" indent="-342900">
              <a:defRPr/>
            </a:pPr>
            <a:endParaRPr lang="en-US" b="1" dirty="0" smtClean="0">
              <a:latin typeface="Arial Black" pitchFamily="34" charset="0"/>
            </a:endParaRPr>
          </a:p>
          <a:p>
            <a:pPr marL="342900" indent="-342900">
              <a:buFont typeface="Arial" pitchFamily="34" charset="0"/>
              <a:buChar char="•"/>
              <a:defRPr/>
            </a:pPr>
            <a:r>
              <a:rPr lang="el-GR" b="1" dirty="0" smtClean="0">
                <a:latin typeface="Arial Black" pitchFamily="34" charset="0"/>
              </a:rPr>
              <a:t>Μας υποχρεώνει όλους να μιλάμε την ίδια γλώσσα</a:t>
            </a:r>
            <a:r>
              <a:rPr lang="en-US" b="1" dirty="0" smtClean="0">
                <a:latin typeface="Arial Black" pitchFamily="34" charset="0"/>
              </a:rPr>
              <a:t> </a:t>
            </a:r>
            <a:r>
              <a:rPr lang="el-GR" b="1" dirty="0" smtClean="0">
                <a:latin typeface="Arial Black" pitchFamily="34" charset="0"/>
              </a:rPr>
              <a:t>των 4Ε </a:t>
            </a:r>
            <a:endParaRPr lang="en-US" b="1" dirty="0" smtClean="0">
              <a:latin typeface="Arial Black" pitchFamily="34" charset="0"/>
            </a:endParaRPr>
          </a:p>
          <a:p>
            <a:pPr marL="342900" indent="-342900">
              <a:buFont typeface="Arial" pitchFamily="34" charset="0"/>
              <a:buChar char="•"/>
              <a:defRPr/>
            </a:pPr>
            <a:endParaRPr lang="en-US" b="1" dirty="0">
              <a:latin typeface="Arial Black" pitchFamily="34" charset="0"/>
            </a:endParaRPr>
          </a:p>
          <a:p>
            <a:pPr>
              <a:defRPr/>
            </a:pPr>
            <a:endParaRPr lang="el-GR" dirty="0"/>
          </a:p>
          <a:p>
            <a:pPr>
              <a:defRPr/>
            </a:pPr>
            <a:r>
              <a:rPr lang="en-US" dirty="0"/>
              <a:t> </a:t>
            </a:r>
            <a:r>
              <a:rPr lang="el-GR" dirty="0"/>
              <a:t> </a:t>
            </a:r>
          </a:p>
        </p:txBody>
      </p:sp>
      <p:sp>
        <p:nvSpPr>
          <p:cNvPr id="37895" name="9 - TextBox"/>
          <p:cNvSpPr txBox="1">
            <a:spLocks noChangeArrowheads="1"/>
          </p:cNvSpPr>
          <p:nvPr/>
        </p:nvSpPr>
        <p:spPr bwMode="auto">
          <a:xfrm>
            <a:off x="468317" y="1052514"/>
            <a:ext cx="7991475" cy="1015663"/>
          </a:xfrm>
          <a:prstGeom prst="rect">
            <a:avLst/>
          </a:prstGeom>
          <a:noFill/>
          <a:ln w="9525">
            <a:noFill/>
            <a:miter lim="800000"/>
            <a:headEnd/>
            <a:tailEnd/>
          </a:ln>
        </p:spPr>
        <p:txBody>
          <a:bodyPr>
            <a:spAutoFit/>
          </a:bodyPr>
          <a:lstStyle/>
          <a:p>
            <a:pPr algn="ctr"/>
            <a:r>
              <a:rPr lang="el-GR" sz="2000" b="1">
                <a:latin typeface="Arial Black" pitchFamily="34" charset="0"/>
              </a:rPr>
              <a:t>«Το</a:t>
            </a:r>
            <a:r>
              <a:rPr lang="en-US" sz="2000" b="1">
                <a:latin typeface="Arial Black" pitchFamily="34" charset="0"/>
              </a:rPr>
              <a:t> Business Model Canvas,</a:t>
            </a:r>
            <a:r>
              <a:rPr lang="el-GR" sz="2000" b="1">
                <a:latin typeface="Arial Black" pitchFamily="34" charset="0"/>
              </a:rPr>
              <a:t> δεν είναι απλώς ένα ακόμη εργαλείο επιχειρηματικότητας…. Είναι κάτι πολύ μεγαλύτερο…</a:t>
            </a:r>
            <a:r>
              <a:rPr lang="en-US" sz="2000" b="1">
                <a:latin typeface="Arial Black" pitchFamily="34" charset="0"/>
              </a:rPr>
              <a:t> </a:t>
            </a:r>
            <a:r>
              <a:rPr lang="el-GR" sz="2000" b="1">
                <a:latin typeface="Arial Black" pitchFamily="34" charset="0"/>
              </a:rPr>
              <a:t>Για κάθε είδος επιχείρησης».</a:t>
            </a:r>
          </a:p>
        </p:txBody>
      </p:sp>
      <p:sp>
        <p:nvSpPr>
          <p:cNvPr id="8" name="7 - Θέση ημερομηνίας"/>
          <p:cNvSpPr>
            <a:spLocks noGrp="1"/>
          </p:cNvSpPr>
          <p:nvPr>
            <p:ph type="dt" sz="quarter" idx="10"/>
          </p:nvPr>
        </p:nvSpPr>
        <p:spPr/>
        <p:txBody>
          <a:bodyPr/>
          <a:lstStyle/>
          <a:p>
            <a:pPr>
              <a:defRPr/>
            </a:pPr>
            <a:fld id="{D77B21C6-9897-4D4A-A1BD-28CDF23DAB10}" type="datetime1">
              <a:rPr lang="el-GR"/>
              <a:pPr>
                <a:defRPr/>
              </a:pPr>
              <a:t>26/11/2015</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14AC608B-30A5-425B-84AF-C798AD45F0B6}" type="datetime1">
              <a:rPr lang="el-GR" smtClean="0"/>
              <a:pPr>
                <a:defRPr/>
              </a:pPr>
              <a:t>26/11/2015</a:t>
            </a:fld>
            <a:endParaRPr lang="el-GR"/>
          </a:p>
        </p:txBody>
      </p:sp>
      <p:sp>
        <p:nvSpPr>
          <p:cNvPr id="3" name="2 - Θέση αριθμού διαφάνειας"/>
          <p:cNvSpPr>
            <a:spLocks noGrp="1"/>
          </p:cNvSpPr>
          <p:nvPr>
            <p:ph type="sldNum" sz="quarter" idx="12"/>
          </p:nvPr>
        </p:nvSpPr>
        <p:spPr/>
        <p:txBody>
          <a:bodyPr/>
          <a:lstStyle/>
          <a:p>
            <a:pPr>
              <a:defRPr/>
            </a:pPr>
            <a:fld id="{EAAB9881-2E51-4A73-A297-BCDD20E598E4}" type="slidenum">
              <a:rPr lang="el-GR" smtClean="0"/>
              <a:pPr>
                <a:defRPr/>
              </a:pPr>
              <a:t>41</a:t>
            </a:fld>
            <a:endParaRPr lang="el-GR"/>
          </a:p>
        </p:txBody>
      </p:sp>
      <p:sp>
        <p:nvSpPr>
          <p:cNvPr id="4" name="3 - Ορθογώνιο"/>
          <p:cNvSpPr/>
          <p:nvPr/>
        </p:nvSpPr>
        <p:spPr>
          <a:xfrm>
            <a:off x="0" y="1700811"/>
            <a:ext cx="8244408" cy="4585871"/>
          </a:xfrm>
          <a:prstGeom prst="rect">
            <a:avLst/>
          </a:prstGeom>
        </p:spPr>
        <p:txBody>
          <a:bodyPr wrap="square">
            <a:spAutoFit/>
          </a:bodyPr>
          <a:lstStyle/>
          <a:p>
            <a:pPr marL="0" indent="0" algn="ctr">
              <a:buNone/>
            </a:pPr>
            <a:r>
              <a:rPr lang="en-US" sz="2800" dirty="0" smtClean="0">
                <a:solidFill>
                  <a:srgbClr val="AC0000"/>
                </a:solidFill>
                <a:latin typeface="Arial Black" pitchFamily="34" charset="0"/>
              </a:rPr>
              <a:t>   </a:t>
            </a:r>
            <a:r>
              <a:rPr lang="el-GR" sz="2800" dirty="0" smtClean="0">
                <a:solidFill>
                  <a:srgbClr val="AC0000"/>
                </a:solidFill>
                <a:latin typeface="Arial Black" pitchFamily="34" charset="0"/>
              </a:rPr>
              <a:t>  </a:t>
            </a:r>
            <a:r>
              <a:rPr lang="en-US" sz="2800" dirty="0" smtClean="0">
                <a:solidFill>
                  <a:srgbClr val="AC0000"/>
                </a:solidFill>
                <a:latin typeface="Arial Black" pitchFamily="34" charset="0"/>
              </a:rPr>
              <a:t>To Business Model</a:t>
            </a:r>
            <a:r>
              <a:rPr lang="el-GR" sz="2800" dirty="0" smtClean="0">
                <a:solidFill>
                  <a:srgbClr val="AC0000"/>
                </a:solidFill>
                <a:latin typeface="Arial Black" pitchFamily="34" charset="0"/>
              </a:rPr>
              <a:t> </a:t>
            </a:r>
            <a:r>
              <a:rPr lang="en-US" sz="2800" dirty="0" smtClean="0">
                <a:solidFill>
                  <a:srgbClr val="AC0000"/>
                </a:solidFill>
                <a:latin typeface="Arial Black" pitchFamily="34" charset="0"/>
              </a:rPr>
              <a:t>Canvas </a:t>
            </a:r>
            <a:r>
              <a:rPr lang="el-GR" sz="2800" dirty="0" smtClean="0">
                <a:solidFill>
                  <a:srgbClr val="AC0000"/>
                </a:solidFill>
                <a:latin typeface="Arial Black" pitchFamily="34" charset="0"/>
              </a:rPr>
              <a:t>της</a:t>
            </a:r>
            <a:r>
              <a:rPr lang="en-US" sz="2800" dirty="0" smtClean="0">
                <a:solidFill>
                  <a:srgbClr val="AC0000"/>
                </a:solidFill>
                <a:latin typeface="Arial Black" pitchFamily="34" charset="0"/>
              </a:rPr>
              <a:t> </a:t>
            </a:r>
          </a:p>
          <a:p>
            <a:pPr marL="0" indent="0" algn="ctr">
              <a:buNone/>
            </a:pPr>
            <a:endParaRPr lang="en-US" sz="2800" dirty="0" smtClean="0">
              <a:solidFill>
                <a:srgbClr val="AC0000"/>
              </a:solidFill>
              <a:latin typeface="Arial Black" pitchFamily="34" charset="0"/>
            </a:endParaRPr>
          </a:p>
          <a:p>
            <a:pPr marL="0" indent="0" algn="ctr">
              <a:buNone/>
            </a:pPr>
            <a:r>
              <a:rPr lang="en-US" sz="4000" dirty="0" smtClean="0">
                <a:solidFill>
                  <a:srgbClr val="0000FF"/>
                </a:solidFill>
                <a:latin typeface="Arial Black" pitchFamily="34" charset="0"/>
              </a:rPr>
              <a:t>Top </a:t>
            </a:r>
            <a:r>
              <a:rPr lang="en-US" sz="4000" dirty="0" err="1" smtClean="0">
                <a:solidFill>
                  <a:srgbClr val="0000FF"/>
                </a:solidFill>
                <a:latin typeface="Arial Black" pitchFamily="34" charset="0"/>
              </a:rPr>
              <a:t>Melibee</a:t>
            </a:r>
            <a:endParaRPr lang="el-GR" sz="4000" dirty="0" smtClean="0">
              <a:solidFill>
                <a:srgbClr val="0000FF"/>
              </a:solidFill>
              <a:latin typeface="Arial Black" pitchFamily="34" charset="0"/>
            </a:endParaRPr>
          </a:p>
          <a:p>
            <a:pPr marL="0" indent="0" algn="ctr">
              <a:buNone/>
            </a:pPr>
            <a:endParaRPr lang="el-GR" sz="2800" dirty="0" smtClean="0">
              <a:solidFill>
                <a:srgbClr val="AC0000"/>
              </a:solidFill>
              <a:latin typeface="Arial Black" pitchFamily="34" charset="0"/>
            </a:endParaRPr>
          </a:p>
          <a:p>
            <a:pPr marL="0" indent="0" algn="ctr">
              <a:buNone/>
            </a:pPr>
            <a:endParaRPr lang="el-GR" sz="2800" dirty="0" smtClean="0">
              <a:solidFill>
                <a:srgbClr val="AC0000"/>
              </a:solidFill>
              <a:latin typeface="Arial Black" pitchFamily="34" charset="0"/>
            </a:endParaRPr>
          </a:p>
          <a:p>
            <a:pPr marL="0" indent="0" algn="ctr">
              <a:buNone/>
            </a:pPr>
            <a:endParaRPr lang="en-US" sz="2800" dirty="0" smtClean="0">
              <a:solidFill>
                <a:srgbClr val="AC0000"/>
              </a:solidFill>
              <a:latin typeface="Arial Black" pitchFamily="34" charset="0"/>
            </a:endParaRPr>
          </a:p>
          <a:p>
            <a:pPr marL="0" indent="0" algn="ctr">
              <a:buNone/>
            </a:pPr>
            <a:endParaRPr lang="en-US" sz="2800" dirty="0" smtClean="0">
              <a:solidFill>
                <a:srgbClr val="AC0000"/>
              </a:solidFill>
              <a:latin typeface="Arial Black" pitchFamily="34" charset="0"/>
            </a:endParaRPr>
          </a:p>
          <a:p>
            <a:pPr marL="0" indent="0" algn="ctr">
              <a:buNone/>
            </a:pPr>
            <a:endParaRPr lang="en-US" sz="2800" dirty="0" smtClean="0">
              <a:solidFill>
                <a:srgbClr val="AC0000"/>
              </a:solidFill>
              <a:latin typeface="Arial Black" pitchFamily="34" charset="0"/>
            </a:endParaRPr>
          </a:p>
          <a:p>
            <a:pPr marL="0" indent="0" algn="ctr">
              <a:buNone/>
            </a:pPr>
            <a:endParaRPr lang="en-US" sz="2800" dirty="0" smtClean="0">
              <a:solidFill>
                <a:srgbClr val="AC0000"/>
              </a:solidFill>
              <a:latin typeface="Arial Black" pitchFamily="34" charset="0"/>
            </a:endParaRPr>
          </a:p>
          <a:p>
            <a:pPr marL="0" indent="0" algn="ctr">
              <a:buNone/>
            </a:pPr>
            <a:r>
              <a:rPr lang="el-GR" sz="2800" dirty="0" smtClean="0">
                <a:solidFill>
                  <a:srgbClr val="AC0000"/>
                </a:solidFill>
                <a:latin typeface="Arial Black" pitchFamily="34" charset="0"/>
              </a:rPr>
              <a:t>   </a:t>
            </a:r>
            <a:endParaRPr lang="el-GR" sz="2800" dirty="0">
              <a:solidFill>
                <a:srgbClr val="AC0000"/>
              </a:solidFill>
              <a:latin typeface="Arial Black"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32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9 - Ορθογώνιο"/>
          <p:cNvSpPr/>
          <p:nvPr/>
        </p:nvSpPr>
        <p:spPr>
          <a:xfrm>
            <a:off x="1979712" y="4653136"/>
            <a:ext cx="5184576" cy="369332"/>
          </a:xfrm>
          <a:prstGeom prst="rect">
            <a:avLst/>
          </a:prstGeom>
        </p:spPr>
        <p:txBody>
          <a:bodyPr wrap="square">
            <a:spAutoFit/>
          </a:bodyPr>
          <a:lstStyle/>
          <a:p>
            <a:r>
              <a:rPr lang="en-US" dirty="0" smtClean="0"/>
              <a:t>  Virtual Business Plan           www.kemel.gr. </a:t>
            </a:r>
            <a:endParaRPr lang="el-GR" dirty="0" smtClean="0"/>
          </a:p>
        </p:txBody>
      </p:sp>
      <p:sp>
        <p:nvSpPr>
          <p:cNvPr id="11" name="10 - Ορθογώνιο"/>
          <p:cNvSpPr/>
          <p:nvPr/>
        </p:nvSpPr>
        <p:spPr>
          <a:xfrm>
            <a:off x="5292080" y="404664"/>
            <a:ext cx="3456384" cy="400110"/>
          </a:xfrm>
          <a:prstGeom prst="rect">
            <a:avLst/>
          </a:prstGeom>
        </p:spPr>
        <p:txBody>
          <a:bodyPr wrap="square">
            <a:spAutoFit/>
          </a:bodyPr>
          <a:lstStyle/>
          <a:p>
            <a:r>
              <a:rPr lang="en-US" sz="2000" b="1" dirty="0" smtClean="0">
                <a:solidFill>
                  <a:srgbClr val="AC0000"/>
                </a:solidFill>
                <a:latin typeface="Arial Black" pitchFamily="34" charset="0"/>
              </a:rPr>
              <a:t>Business Model Canvas</a:t>
            </a:r>
            <a:endParaRPr lang="el-GR"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1907704" y="274638"/>
            <a:ext cx="6912768" cy="706438"/>
          </a:xfrm>
        </p:spPr>
        <p:txBody>
          <a:bodyPr/>
          <a:lstStyle/>
          <a:p>
            <a:pPr algn="r"/>
            <a:r>
              <a:rPr lang="el-GR" sz="2200" b="1" dirty="0" smtClean="0">
                <a:solidFill>
                  <a:srgbClr val="C00000"/>
                </a:solidFill>
                <a:latin typeface="Arial Black" pitchFamily="34" charset="0"/>
              </a:rPr>
              <a:t/>
            </a:r>
            <a:br>
              <a:rPr lang="el-GR" sz="2200" b="1" dirty="0" smtClean="0">
                <a:solidFill>
                  <a:srgbClr val="C00000"/>
                </a:solidFill>
                <a:latin typeface="Arial Black" pitchFamily="34" charset="0"/>
              </a:rPr>
            </a:br>
            <a:r>
              <a:rPr lang="en-US" sz="2200" b="1" dirty="0" smtClean="0">
                <a:solidFill>
                  <a:srgbClr val="C00000"/>
                </a:solidFill>
                <a:latin typeface="Arial Black" pitchFamily="34" charset="0"/>
              </a:rPr>
              <a:t>Business </a:t>
            </a:r>
            <a:r>
              <a:rPr lang="en-US" sz="2200" b="1" dirty="0">
                <a:solidFill>
                  <a:srgbClr val="C00000"/>
                </a:solidFill>
                <a:latin typeface="Arial Black" pitchFamily="34" charset="0"/>
              </a:rPr>
              <a:t>Model Canvas</a:t>
            </a:r>
            <a:r>
              <a:rPr lang="el-GR" sz="2200" b="1" dirty="0">
                <a:solidFill>
                  <a:srgbClr val="C00000"/>
                </a:solidFill>
                <a:latin typeface="Arial Black" pitchFamily="34" charset="0"/>
              </a:rPr>
              <a:t> </a:t>
            </a:r>
            <a:r>
              <a:rPr lang="el-GR" sz="2200" b="1" dirty="0" smtClean="0">
                <a:solidFill>
                  <a:srgbClr val="C00000"/>
                </a:solidFill>
                <a:latin typeface="Arial Black" pitchFamily="34" charset="0"/>
              </a:rPr>
              <a:t>&amp; </a:t>
            </a:r>
            <a:r>
              <a:rPr lang="el-GR" sz="2200" b="1" dirty="0">
                <a:solidFill>
                  <a:srgbClr val="C00000"/>
                </a:solidFill>
                <a:latin typeface="Arial Black" pitchFamily="34" charset="0"/>
              </a:rPr>
              <a:t>Ελληνικό </a:t>
            </a:r>
            <a:r>
              <a:rPr lang="el-GR" sz="2200" b="1" dirty="0" smtClean="0">
                <a:solidFill>
                  <a:srgbClr val="C00000"/>
                </a:solidFill>
                <a:latin typeface="Arial Black" pitchFamily="34" charset="0"/>
              </a:rPr>
              <a:t>Μέλι</a:t>
            </a:r>
            <a:br>
              <a:rPr lang="el-GR" sz="2200" b="1" dirty="0" smtClean="0">
                <a:solidFill>
                  <a:srgbClr val="C00000"/>
                </a:solidFill>
                <a:latin typeface="Arial Black" pitchFamily="34" charset="0"/>
              </a:rPr>
            </a:br>
            <a:r>
              <a:rPr lang="el-GR" sz="2200" b="1" dirty="0" smtClean="0">
                <a:solidFill>
                  <a:srgbClr val="C00000"/>
                </a:solidFill>
                <a:latin typeface="Arial Black" pitchFamily="34" charset="0"/>
              </a:rPr>
              <a:t> </a:t>
            </a:r>
            <a:endParaRPr lang="el-GR" sz="2200" dirty="0" smtClean="0">
              <a:solidFill>
                <a:srgbClr val="C00000"/>
              </a:solidFill>
              <a:latin typeface="Arial Black" pitchFamily="34" charset="0"/>
            </a:endParaRPr>
          </a:p>
        </p:txBody>
      </p:sp>
      <p:sp>
        <p:nvSpPr>
          <p:cNvPr id="11267" name="2 - Θέση περιεχομένου"/>
          <p:cNvSpPr>
            <a:spLocks noGrp="1"/>
          </p:cNvSpPr>
          <p:nvPr>
            <p:ph idx="1"/>
          </p:nvPr>
        </p:nvSpPr>
        <p:spPr>
          <a:xfrm>
            <a:off x="395536" y="1196752"/>
            <a:ext cx="8435280" cy="4680520"/>
          </a:xfrm>
        </p:spPr>
        <p:txBody>
          <a:bodyPr/>
          <a:lstStyle/>
          <a:p>
            <a:pPr>
              <a:buFont typeface="Arial" pitchFamily="34" charset="0"/>
              <a:buNone/>
            </a:pPr>
            <a:r>
              <a:rPr lang="en-US" sz="1600" dirty="0" smtClean="0">
                <a:latin typeface="Arial Black" pitchFamily="34" charset="0"/>
              </a:rPr>
              <a:t>     </a:t>
            </a:r>
            <a:endParaRPr lang="el-GR" sz="1600" dirty="0" smtClean="0">
              <a:latin typeface="Arial Black" pitchFamily="34" charset="0"/>
            </a:endParaRPr>
          </a:p>
          <a:p>
            <a:pPr>
              <a:buFont typeface="Arial" pitchFamily="34" charset="0"/>
              <a:buNone/>
            </a:pPr>
            <a:r>
              <a:rPr lang="el-GR" sz="1600" dirty="0" smtClean="0">
                <a:latin typeface="Arial Black" pitchFamily="34" charset="0"/>
              </a:rPr>
              <a:t>     Στο παράδειγμα θα αναφερθούμε, στο πως προσεγγίζεται μια φαινομενικά κορεσμένη</a:t>
            </a:r>
            <a:r>
              <a:rPr lang="en-US" sz="1600" dirty="0" smtClean="0">
                <a:latin typeface="Arial Black" pitchFamily="34" charset="0"/>
              </a:rPr>
              <a:t> </a:t>
            </a:r>
            <a:r>
              <a:rPr lang="el-GR" sz="1600" dirty="0" smtClean="0">
                <a:latin typeface="Arial Black" pitchFamily="34" charset="0"/>
              </a:rPr>
              <a:t>αγορά  με</a:t>
            </a:r>
            <a:r>
              <a:rPr lang="en-US" sz="1600" dirty="0" smtClean="0">
                <a:latin typeface="Arial Black" pitchFamily="34" charset="0"/>
              </a:rPr>
              <a:t> </a:t>
            </a:r>
            <a:r>
              <a:rPr lang="el-GR" sz="1600" dirty="0" smtClean="0">
                <a:latin typeface="Arial Black" pitchFamily="34" charset="0"/>
              </a:rPr>
              <a:t>προβληματικά χαρακτηριστικά όπως:</a:t>
            </a:r>
            <a:endParaRPr lang="en-US" sz="1600" dirty="0" smtClean="0">
              <a:latin typeface="Arial Black" pitchFamily="34" charset="0"/>
            </a:endParaRPr>
          </a:p>
          <a:p>
            <a:pPr>
              <a:buFont typeface="Arial" pitchFamily="34" charset="0"/>
              <a:buNone/>
            </a:pPr>
            <a:endParaRPr lang="el-GR" sz="1000" dirty="0" smtClean="0">
              <a:latin typeface="Arial Black" pitchFamily="34" charset="0"/>
            </a:endParaRPr>
          </a:p>
          <a:p>
            <a:r>
              <a:rPr lang="el-GR" sz="1600" dirty="0" smtClean="0">
                <a:latin typeface="Arial Black" pitchFamily="34" charset="0"/>
              </a:rPr>
              <a:t>23000 Μελισσοκόμους με 14000 τόνους παραγωγή, </a:t>
            </a:r>
          </a:p>
          <a:p>
            <a:r>
              <a:rPr lang="el-GR" sz="1600" dirty="0" smtClean="0">
                <a:latin typeface="Arial Black" pitchFamily="34" charset="0"/>
              </a:rPr>
              <a:t>Εισαγωγές χαμηλής ποιότητας και κόστους από ΕΕ (βλέπε… Βουλγαρία</a:t>
            </a:r>
            <a:r>
              <a:rPr lang="en-US" sz="1600" dirty="0" smtClean="0">
                <a:latin typeface="Arial Black" pitchFamily="34" charset="0"/>
              </a:rPr>
              <a:t>)</a:t>
            </a:r>
            <a:r>
              <a:rPr lang="el-GR" sz="1600" dirty="0" smtClean="0">
                <a:latin typeface="Arial Black" pitchFamily="34" charset="0"/>
              </a:rPr>
              <a:t>, </a:t>
            </a:r>
          </a:p>
          <a:p>
            <a:r>
              <a:rPr lang="el-GR" sz="1600" dirty="0" smtClean="0">
                <a:latin typeface="Arial Black" pitchFamily="34" charset="0"/>
              </a:rPr>
              <a:t>Ελάχιστη  διαφήμιση από τα μεγάλα </a:t>
            </a:r>
            <a:r>
              <a:rPr lang="en-US" sz="1600" dirty="0" smtClean="0">
                <a:latin typeface="Arial Black" pitchFamily="34" charset="0"/>
              </a:rPr>
              <a:t>brands</a:t>
            </a:r>
            <a:r>
              <a:rPr lang="el-GR" sz="1600" dirty="0" smtClean="0">
                <a:latin typeface="Arial Black" pitchFamily="34" charset="0"/>
              </a:rPr>
              <a:t>, </a:t>
            </a:r>
            <a:endParaRPr lang="en-US" sz="1600" dirty="0" smtClean="0">
              <a:latin typeface="Arial Black" pitchFamily="34" charset="0"/>
            </a:endParaRPr>
          </a:p>
          <a:p>
            <a:r>
              <a:rPr lang="el-GR" sz="1600" dirty="0" smtClean="0">
                <a:latin typeface="Arial Black" pitchFamily="34" charset="0"/>
              </a:rPr>
              <a:t>Προωθητικές προσφορές και μάχη τιμών στα ράφια (από 6-18 </a:t>
            </a:r>
            <a:r>
              <a:rPr lang="en-US" sz="1600" dirty="0" smtClean="0">
                <a:latin typeface="Arial Black" pitchFamily="34" charset="0"/>
              </a:rPr>
              <a:t>E</a:t>
            </a:r>
            <a:r>
              <a:rPr lang="el-GR" sz="1600" dirty="0" smtClean="0">
                <a:latin typeface="Arial Black" pitchFamily="34" charset="0"/>
              </a:rPr>
              <a:t>/</a:t>
            </a:r>
            <a:r>
              <a:rPr lang="en-US" sz="1600" dirty="0" smtClean="0">
                <a:latin typeface="Arial Black" pitchFamily="34" charset="0"/>
              </a:rPr>
              <a:t>kg)</a:t>
            </a:r>
            <a:r>
              <a:rPr lang="el-GR" sz="1600" dirty="0" smtClean="0">
                <a:latin typeface="Arial Black" pitchFamily="34" charset="0"/>
              </a:rPr>
              <a:t>,</a:t>
            </a:r>
          </a:p>
          <a:p>
            <a:r>
              <a:rPr lang="el-GR" sz="1600" dirty="0" smtClean="0">
                <a:latin typeface="Arial Black" pitchFamily="34" charset="0"/>
              </a:rPr>
              <a:t>Πωλήσεις σχεδόν παντού (Σ/Μ, μανάβικα, λαϊκές,   βιολογικά, </a:t>
            </a:r>
            <a:r>
              <a:rPr lang="en-US" sz="1600" dirty="0" smtClean="0">
                <a:latin typeface="Arial Black" pitchFamily="34" charset="0"/>
              </a:rPr>
              <a:t>e-shops</a:t>
            </a:r>
            <a:r>
              <a:rPr lang="el-GR" sz="1600" dirty="0" smtClean="0">
                <a:latin typeface="Arial Black" pitchFamily="34" charset="0"/>
              </a:rPr>
              <a:t> κλπ.)</a:t>
            </a:r>
            <a:endParaRPr lang="en-US" sz="1600" dirty="0" smtClean="0">
              <a:latin typeface="Arial Black" pitchFamily="34" charset="0"/>
            </a:endParaRPr>
          </a:p>
          <a:p>
            <a:r>
              <a:rPr lang="el-GR" sz="1600" dirty="0" smtClean="0">
                <a:latin typeface="Arial Black" pitchFamily="34" charset="0"/>
              </a:rPr>
              <a:t>Εξαγωγές κυρίως χύμα ποιοτικού μελιού για ανάμιξη</a:t>
            </a:r>
          </a:p>
          <a:p>
            <a:pPr>
              <a:spcAft>
                <a:spcPts val="600"/>
              </a:spcAft>
            </a:pPr>
            <a:r>
              <a:rPr lang="el-GR" sz="1600" dirty="0" smtClean="0">
                <a:latin typeface="Arial Black" pitchFamily="34" charset="0"/>
              </a:rPr>
              <a:t>Χωρίς  κλαδική  διαφήμιση </a:t>
            </a:r>
            <a:r>
              <a:rPr lang="en-US" sz="1600" dirty="0" smtClean="0">
                <a:latin typeface="Arial Black" pitchFamily="34" charset="0"/>
              </a:rPr>
              <a:t> </a:t>
            </a:r>
            <a:r>
              <a:rPr lang="el-GR" sz="1600" dirty="0" smtClean="0">
                <a:latin typeface="Arial Black" pitchFamily="34" charset="0"/>
              </a:rPr>
              <a:t>και επιστημονική υποστήριξη</a:t>
            </a:r>
            <a:r>
              <a:rPr lang="en-US" sz="1600" dirty="0" smtClean="0">
                <a:latin typeface="Arial Black" pitchFamily="34" charset="0"/>
              </a:rPr>
              <a:t> </a:t>
            </a:r>
          </a:p>
          <a:p>
            <a:pPr>
              <a:buFont typeface="Arial" pitchFamily="34" charset="0"/>
              <a:buNone/>
            </a:pPr>
            <a:endParaRPr lang="el-GR" sz="1000" dirty="0" smtClean="0">
              <a:latin typeface="Arial Black" pitchFamily="34" charset="0"/>
            </a:endParaRPr>
          </a:p>
          <a:p>
            <a:pPr>
              <a:buFont typeface="Arial" pitchFamily="34" charset="0"/>
              <a:buNone/>
            </a:pPr>
            <a:r>
              <a:rPr lang="en-US" sz="1600" dirty="0" smtClean="0">
                <a:latin typeface="Arial Black" pitchFamily="34" charset="0"/>
              </a:rPr>
              <a:t>     </a:t>
            </a:r>
            <a:r>
              <a:rPr lang="el-GR" sz="1600" dirty="0" smtClean="0">
                <a:latin typeface="Arial Black" pitchFamily="34" charset="0"/>
              </a:rPr>
              <a:t>Στη συνέχεια θα</a:t>
            </a:r>
            <a:r>
              <a:rPr lang="en-US" sz="1600" dirty="0" smtClean="0">
                <a:latin typeface="Arial Black" pitchFamily="34" charset="0"/>
              </a:rPr>
              <a:t> </a:t>
            </a:r>
            <a:r>
              <a:rPr lang="el-GR" sz="1600" dirty="0" smtClean="0">
                <a:latin typeface="Arial Black" pitchFamily="34" charset="0"/>
              </a:rPr>
              <a:t>δούμε πως</a:t>
            </a:r>
            <a:r>
              <a:rPr lang="en-US" sz="1600" dirty="0" smtClean="0">
                <a:latin typeface="Arial Black" pitchFamily="34" charset="0"/>
              </a:rPr>
              <a:t> </a:t>
            </a:r>
            <a:r>
              <a:rPr lang="el-GR" sz="1600" dirty="0" smtClean="0">
                <a:latin typeface="Arial Black" pitchFamily="34" charset="0"/>
              </a:rPr>
              <a:t>μπορεί να διαφοροποιηθεί στην αγορά μια μικρή οικογενειακή επιχείρηση, χρησιμοποιώντας την</a:t>
            </a:r>
            <a:r>
              <a:rPr lang="en-US" sz="1600" dirty="0" smtClean="0">
                <a:latin typeface="Arial Black" pitchFamily="34" charset="0"/>
              </a:rPr>
              <a:t> </a:t>
            </a:r>
            <a:r>
              <a:rPr lang="el-GR" sz="1600" dirty="0" smtClean="0">
                <a:latin typeface="Arial Black" pitchFamily="34" charset="0"/>
              </a:rPr>
              <a:t>πελατοκεντρική  λογική του μοντέλου </a:t>
            </a:r>
            <a:r>
              <a:rPr lang="en-US" sz="1600" dirty="0" smtClean="0">
                <a:latin typeface="Arial Black" pitchFamily="34" charset="0"/>
              </a:rPr>
              <a:t>SAVE</a:t>
            </a:r>
            <a:r>
              <a:rPr lang="el-GR" sz="1600" dirty="0" smtClean="0">
                <a:latin typeface="Arial Black" pitchFamily="34" charset="0"/>
              </a:rPr>
              <a:t>, όπως αυτή αποτυπώνεται στην περιοχή του </a:t>
            </a:r>
            <a:r>
              <a:rPr lang="en-US" sz="1600" dirty="0" smtClean="0">
                <a:latin typeface="Arial Black" pitchFamily="34" charset="0"/>
              </a:rPr>
              <a:t>Business Model Canvas</a:t>
            </a:r>
            <a:r>
              <a:rPr lang="el-GR" sz="1600" dirty="0" smtClean="0">
                <a:latin typeface="Arial Black" pitchFamily="34" charset="0"/>
              </a:rPr>
              <a:t> που αφορά στο </a:t>
            </a:r>
            <a:r>
              <a:rPr lang="en-US" sz="1600" dirty="0" smtClean="0">
                <a:latin typeface="Arial Black" pitchFamily="34" charset="0"/>
              </a:rPr>
              <a:t>Marketing</a:t>
            </a:r>
            <a:r>
              <a:rPr lang="el-GR" sz="1600" dirty="0" smtClean="0">
                <a:latin typeface="Arial Black" pitchFamily="34" charset="0"/>
              </a:rPr>
              <a:t>.</a:t>
            </a:r>
          </a:p>
          <a:p>
            <a:endParaRPr lang="el-GR" sz="1600" b="1" dirty="0" smtClean="0">
              <a:latin typeface="Arial Black" pitchFamily="34" charset="0"/>
            </a:endParaRPr>
          </a:p>
          <a:p>
            <a:endParaRPr lang="el-GR" sz="16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FE44FA1C-0BF6-473C-A00C-BFFB40D26EB2}"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7FC176EB-C7E6-4FF9-9D3F-E55452387250}" type="slidenum">
              <a:rPr lang="el-GR" smtClean="0"/>
              <a:pPr>
                <a:defRPr/>
              </a:pPr>
              <a:t>42</a:t>
            </a:fld>
            <a:endParaRPr lang="el-GR"/>
          </a:p>
        </p:txBody>
      </p:sp>
      <p:pic>
        <p:nvPicPr>
          <p:cNvPr id="112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81076"/>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30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 Θέση περιεχομένου"/>
          <p:cNvSpPr>
            <a:spLocks noGrp="1"/>
          </p:cNvSpPr>
          <p:nvPr>
            <p:ph idx="1"/>
          </p:nvPr>
        </p:nvSpPr>
        <p:spPr>
          <a:xfrm>
            <a:off x="395536" y="1164679"/>
            <a:ext cx="8363272" cy="5000626"/>
          </a:xfrm>
        </p:spPr>
        <p:txBody>
          <a:bodyPr/>
          <a:lstStyle/>
          <a:p>
            <a:pPr marL="268288" indent="-268288" fontAlgn="auto">
              <a:spcBef>
                <a:spcPts val="0"/>
              </a:spcBef>
              <a:spcAft>
                <a:spcPts val="0"/>
              </a:spcAft>
              <a:buFont typeface="Arial" charset="0"/>
              <a:buNone/>
              <a:defRPr/>
            </a:pPr>
            <a:r>
              <a:rPr lang="en-US" sz="1600" dirty="0" smtClean="0">
                <a:latin typeface="Arial Black" pitchFamily="34" charset="0"/>
              </a:rPr>
              <a:t>    </a:t>
            </a:r>
            <a:r>
              <a:rPr lang="el-GR" sz="1600" dirty="0" smtClean="0">
                <a:latin typeface="Arial Black" pitchFamily="34" charset="0"/>
              </a:rPr>
              <a:t>Η διαδικασία είναι απλή αρκεί κάποιος να σκεφθεί δημιουργικά και να</a:t>
            </a:r>
            <a:r>
              <a:rPr lang="en-US" sz="1600" dirty="0" smtClean="0">
                <a:latin typeface="Arial Black" pitchFamily="34" charset="0"/>
              </a:rPr>
              <a:t> </a:t>
            </a:r>
            <a:r>
              <a:rPr lang="el-GR" sz="1600" dirty="0" smtClean="0">
                <a:latin typeface="Arial Black" pitchFamily="34" charset="0"/>
              </a:rPr>
              <a:t>εφαρμόσει</a:t>
            </a:r>
            <a:r>
              <a:rPr lang="en-US" sz="1600" dirty="0" smtClean="0">
                <a:latin typeface="Arial Black" pitchFamily="34" charset="0"/>
              </a:rPr>
              <a:t> </a:t>
            </a:r>
            <a:r>
              <a:rPr lang="el-GR" sz="1600" dirty="0" smtClean="0">
                <a:latin typeface="Arial Black" pitchFamily="34" charset="0"/>
              </a:rPr>
              <a:t>την εξίσωση των πωλήσεων</a:t>
            </a:r>
            <a:r>
              <a:rPr lang="en-US" sz="1600" dirty="0" smtClean="0">
                <a:latin typeface="Arial Black" pitchFamily="34" charset="0"/>
              </a:rPr>
              <a:t> </a:t>
            </a:r>
          </a:p>
          <a:p>
            <a:pPr marL="268288" indent="-268288" fontAlgn="auto">
              <a:spcBef>
                <a:spcPts val="0"/>
              </a:spcBef>
              <a:spcAft>
                <a:spcPts val="0"/>
              </a:spcAft>
              <a:buFont typeface="Arial" charset="0"/>
              <a:buNone/>
              <a:defRPr/>
            </a:pPr>
            <a:r>
              <a:rPr lang="en-US" sz="1600" b="1" dirty="0">
                <a:latin typeface="Arial Black" pitchFamily="34" charset="0"/>
              </a:rPr>
              <a:t> </a:t>
            </a:r>
            <a:r>
              <a:rPr lang="en-US" sz="1600" b="1" dirty="0" smtClean="0">
                <a:latin typeface="Arial Black" pitchFamily="34" charset="0"/>
              </a:rPr>
              <a:t>   </a:t>
            </a:r>
            <a:r>
              <a:rPr lang="en-US" sz="1600" b="1" dirty="0" smtClean="0">
                <a:solidFill>
                  <a:srgbClr val="0000FF"/>
                </a:solidFill>
                <a:latin typeface="Arial Black" pitchFamily="34" charset="0"/>
              </a:rPr>
              <a:t>Sale = Performance + Emotion/Price</a:t>
            </a:r>
            <a:r>
              <a:rPr lang="en-US" sz="1600" b="1" dirty="0" smtClean="0">
                <a:latin typeface="Arial Black" pitchFamily="34" charset="0"/>
              </a:rPr>
              <a:t>, </a:t>
            </a:r>
            <a:r>
              <a:rPr lang="el-GR" sz="1600" b="1" dirty="0" smtClean="0">
                <a:latin typeface="Arial Black" pitchFamily="34" charset="0"/>
              </a:rPr>
              <a:t> </a:t>
            </a:r>
          </a:p>
          <a:p>
            <a:pPr marL="268288" indent="-268288" fontAlgn="auto">
              <a:spcBef>
                <a:spcPts val="0"/>
              </a:spcBef>
              <a:spcAft>
                <a:spcPts val="0"/>
              </a:spcAft>
              <a:buFont typeface="Arial" charset="0"/>
              <a:buNone/>
              <a:defRPr/>
            </a:pPr>
            <a:endParaRPr lang="el-GR" sz="1600" b="1" dirty="0" smtClean="0">
              <a:latin typeface="Arial Black" pitchFamily="34" charset="0"/>
            </a:endParaRPr>
          </a:p>
          <a:p>
            <a:pPr marL="268288" indent="-268288" fontAlgn="auto">
              <a:spcBef>
                <a:spcPts val="0"/>
              </a:spcBef>
              <a:spcAft>
                <a:spcPts val="0"/>
              </a:spcAft>
              <a:buFont typeface="Arial" charset="0"/>
              <a:buNone/>
              <a:defRPr/>
            </a:pPr>
            <a:r>
              <a:rPr lang="el-GR" sz="1600" b="1" dirty="0" smtClean="0">
                <a:latin typeface="Arial Black" pitchFamily="34" charset="0"/>
              </a:rPr>
              <a:t>    </a:t>
            </a:r>
            <a:r>
              <a:rPr lang="el-GR" sz="1600" dirty="0" smtClean="0">
                <a:latin typeface="Arial Black" pitchFamily="34" charset="0"/>
              </a:rPr>
              <a:t>και την «συνταγή» της αποτελεσματικής επικοινωνίας που ενυπάρχει στο μοντέλο </a:t>
            </a:r>
            <a:r>
              <a:rPr lang="en-US" sz="1600" b="1" dirty="0" smtClean="0">
                <a:latin typeface="Arial Black" pitchFamily="34" charset="0"/>
              </a:rPr>
              <a:t>SAVE ( Solution, Access, Value, Engagement ) </a:t>
            </a:r>
            <a:r>
              <a:rPr lang="el-GR" sz="1600" dirty="0" smtClean="0">
                <a:latin typeface="Arial Black" pitchFamily="34" charset="0"/>
              </a:rPr>
              <a:t>και είναι:</a:t>
            </a:r>
          </a:p>
          <a:p>
            <a:pPr marL="268288" indent="-268288" fontAlgn="auto">
              <a:spcBef>
                <a:spcPts val="0"/>
              </a:spcBef>
              <a:spcAft>
                <a:spcPts val="0"/>
              </a:spcAft>
              <a:buFont typeface="Arial" charset="0"/>
              <a:buNone/>
              <a:defRPr/>
            </a:pPr>
            <a:endParaRPr lang="en-US" sz="1600" dirty="0" smtClean="0">
              <a:latin typeface="Arial Black" pitchFamily="34" charset="0"/>
            </a:endParaRPr>
          </a:p>
          <a:p>
            <a:pPr marL="268288" indent="-268288" fontAlgn="auto">
              <a:spcBef>
                <a:spcPts val="0"/>
              </a:spcBef>
              <a:spcAft>
                <a:spcPts val="0"/>
              </a:spcAft>
              <a:buFont typeface="Arial" charset="0"/>
              <a:buChar char="•"/>
              <a:defRPr/>
            </a:pPr>
            <a:r>
              <a:rPr lang="en-US" sz="1600" b="1" dirty="0" smtClean="0">
                <a:solidFill>
                  <a:srgbClr val="0000FF"/>
                </a:solidFill>
                <a:latin typeface="Arial Black" pitchFamily="34" charset="0"/>
              </a:rPr>
              <a:t>Know your prime prospect</a:t>
            </a:r>
          </a:p>
          <a:p>
            <a:pPr marL="268288" indent="-268288" fontAlgn="auto">
              <a:spcBef>
                <a:spcPts val="0"/>
              </a:spcBef>
              <a:spcAft>
                <a:spcPts val="0"/>
              </a:spcAft>
              <a:buFont typeface="Arial" charset="0"/>
              <a:buChar char="•"/>
              <a:defRPr/>
            </a:pPr>
            <a:r>
              <a:rPr lang="en-US" sz="1600" b="1" dirty="0" smtClean="0">
                <a:solidFill>
                  <a:srgbClr val="0000FF"/>
                </a:solidFill>
                <a:latin typeface="Arial Black" pitchFamily="34" charset="0"/>
              </a:rPr>
              <a:t>Know your Prime Prospects problems</a:t>
            </a:r>
          </a:p>
          <a:p>
            <a:pPr marL="268288" indent="-268288" fontAlgn="auto">
              <a:spcBef>
                <a:spcPts val="0"/>
              </a:spcBef>
              <a:spcAft>
                <a:spcPts val="0"/>
              </a:spcAft>
              <a:buFont typeface="Arial" charset="0"/>
              <a:buChar char="•"/>
              <a:defRPr/>
            </a:pPr>
            <a:r>
              <a:rPr lang="en-US" sz="1600" b="1" dirty="0" smtClean="0">
                <a:solidFill>
                  <a:srgbClr val="0000FF"/>
                </a:solidFill>
                <a:latin typeface="Arial Black" pitchFamily="34" charset="0"/>
              </a:rPr>
              <a:t>Position your brand as a solution to a problem</a:t>
            </a:r>
          </a:p>
          <a:p>
            <a:pPr marL="268288" indent="-268288" fontAlgn="auto">
              <a:spcBef>
                <a:spcPts val="0"/>
              </a:spcBef>
              <a:spcAft>
                <a:spcPts val="0"/>
              </a:spcAft>
              <a:buFont typeface="Arial" charset="0"/>
              <a:buChar char="•"/>
              <a:defRPr/>
            </a:pPr>
            <a:r>
              <a:rPr lang="en-US" sz="1600" b="1" dirty="0" smtClean="0">
                <a:solidFill>
                  <a:srgbClr val="0000FF"/>
                </a:solidFill>
                <a:latin typeface="Arial Black" pitchFamily="34" charset="0"/>
              </a:rPr>
              <a:t>Communicate effectively</a:t>
            </a:r>
            <a:endParaRPr lang="el-GR" sz="1600" b="1" dirty="0" smtClean="0">
              <a:solidFill>
                <a:srgbClr val="0000FF"/>
              </a:solidFill>
              <a:latin typeface="Arial Black" pitchFamily="34" charset="0"/>
            </a:endParaRPr>
          </a:p>
          <a:p>
            <a:pPr marL="268288" indent="-268288" fontAlgn="auto">
              <a:spcBef>
                <a:spcPts val="0"/>
              </a:spcBef>
              <a:spcAft>
                <a:spcPts val="1800"/>
              </a:spcAft>
              <a:buFont typeface="Arial" charset="0"/>
              <a:buNone/>
              <a:defRPr/>
            </a:pPr>
            <a:r>
              <a:rPr lang="en-US" sz="1600" dirty="0" smtClean="0">
                <a:solidFill>
                  <a:schemeClr val="bg1">
                    <a:lumMod val="50000"/>
                  </a:schemeClr>
                </a:solidFill>
                <a:latin typeface="Arial Black" pitchFamily="34" charset="0"/>
              </a:rPr>
              <a:t>    </a:t>
            </a:r>
            <a:r>
              <a:rPr lang="el-GR" sz="1600" dirty="0" smtClean="0">
                <a:solidFill>
                  <a:schemeClr val="bg1">
                    <a:lumMod val="50000"/>
                  </a:schemeClr>
                </a:solidFill>
                <a:latin typeface="Arial Black" pitchFamily="34" charset="0"/>
              </a:rPr>
              <a:t>(</a:t>
            </a:r>
            <a:r>
              <a:rPr lang="el-GR" sz="1200" dirty="0" smtClean="0">
                <a:solidFill>
                  <a:schemeClr val="bg1">
                    <a:lumMod val="50000"/>
                  </a:schemeClr>
                </a:solidFill>
                <a:latin typeface="Arial Black" pitchFamily="34" charset="0"/>
              </a:rPr>
              <a:t>Πηγή: </a:t>
            </a:r>
            <a:r>
              <a:rPr lang="en-US" sz="1200" dirty="0" smtClean="0">
                <a:solidFill>
                  <a:schemeClr val="bg1">
                    <a:lumMod val="50000"/>
                  </a:schemeClr>
                </a:solidFill>
                <a:latin typeface="Arial Black" pitchFamily="34" charset="0"/>
              </a:rPr>
              <a:t>BBDO Discipline)</a:t>
            </a:r>
            <a:endParaRPr lang="en-US" sz="1200" dirty="0" smtClean="0">
              <a:latin typeface="Arial Black" pitchFamily="34" charset="0"/>
            </a:endParaRPr>
          </a:p>
          <a:p>
            <a:pPr marL="268288" indent="-268288" fontAlgn="auto">
              <a:spcBef>
                <a:spcPts val="0"/>
              </a:spcBef>
              <a:spcAft>
                <a:spcPts val="0"/>
              </a:spcAft>
              <a:buFont typeface="Arial" charset="0"/>
              <a:buNone/>
              <a:defRPr/>
            </a:pPr>
            <a:r>
              <a:rPr lang="en-US" sz="1600" dirty="0" smtClean="0">
                <a:latin typeface="Arial Black" pitchFamily="34" charset="0"/>
              </a:rPr>
              <a:t>    </a:t>
            </a:r>
            <a:r>
              <a:rPr lang="el-GR" sz="1600" dirty="0" smtClean="0">
                <a:latin typeface="Arial Black" pitchFamily="34" charset="0"/>
              </a:rPr>
              <a:t>Το </a:t>
            </a:r>
            <a:r>
              <a:rPr lang="en-US" sz="1600" dirty="0" smtClean="0">
                <a:latin typeface="Arial Black" pitchFamily="34" charset="0"/>
              </a:rPr>
              <a:t>Business Model Canvas</a:t>
            </a:r>
            <a:r>
              <a:rPr lang="el-GR" sz="1600" dirty="0" smtClean="0">
                <a:latin typeface="Arial Black" pitchFamily="34" charset="0"/>
              </a:rPr>
              <a:t> καθοδηγεί  τον επιχειρηματία </a:t>
            </a:r>
            <a:r>
              <a:rPr lang="en-US" sz="1600" dirty="0" smtClean="0">
                <a:latin typeface="Arial Black" pitchFamily="34" charset="0"/>
              </a:rPr>
              <a:t> </a:t>
            </a:r>
            <a:r>
              <a:rPr lang="el-GR" sz="1600" dirty="0" smtClean="0">
                <a:latin typeface="Arial Black" pitchFamily="34" charset="0"/>
              </a:rPr>
              <a:t>«υποχρεωτικά» να ακολουθήσει  την πελατοκεντρική αυτή προσέγγιση, με τις 4 ενότητες του</a:t>
            </a:r>
            <a:r>
              <a:rPr lang="el-GR" sz="1600" b="1" dirty="0" smtClean="0">
                <a:latin typeface="Arial Black" pitchFamily="34" charset="0"/>
              </a:rPr>
              <a:t> </a:t>
            </a:r>
            <a:r>
              <a:rPr lang="en-US" sz="1600" b="1" dirty="0" smtClean="0">
                <a:latin typeface="Arial Black" pitchFamily="34" charset="0"/>
              </a:rPr>
              <a:t>Value</a:t>
            </a:r>
            <a:r>
              <a:rPr lang="el-GR" sz="1600" b="1" dirty="0" smtClean="0">
                <a:latin typeface="Arial Black" pitchFamily="34" charset="0"/>
              </a:rPr>
              <a:t> </a:t>
            </a:r>
            <a:r>
              <a:rPr lang="en-US" sz="1600" b="1" dirty="0" smtClean="0">
                <a:latin typeface="Arial Black" pitchFamily="34" charset="0"/>
              </a:rPr>
              <a:t>Proposition, Customer Segments, Customer Relationships </a:t>
            </a:r>
            <a:r>
              <a:rPr lang="el-GR" sz="1600" b="1" dirty="0" smtClean="0">
                <a:latin typeface="Arial Black" pitchFamily="34" charset="0"/>
              </a:rPr>
              <a:t>και </a:t>
            </a:r>
            <a:r>
              <a:rPr lang="en-US" sz="1600" b="1" dirty="0" smtClean="0">
                <a:latin typeface="Arial Black" pitchFamily="34" charset="0"/>
              </a:rPr>
              <a:t>Channels</a:t>
            </a:r>
            <a:r>
              <a:rPr lang="el-GR" sz="1600" b="1" dirty="0" smtClean="0">
                <a:latin typeface="Arial Black" pitchFamily="34" charset="0"/>
              </a:rPr>
              <a:t>, όπου τα 4Ρ (</a:t>
            </a:r>
            <a:r>
              <a:rPr lang="en-US" sz="1600" b="1" dirty="0" smtClean="0">
                <a:latin typeface="Arial Black" pitchFamily="34" charset="0"/>
              </a:rPr>
              <a:t>Product, Place, Price, Promotion) </a:t>
            </a:r>
            <a:r>
              <a:rPr lang="el-GR" sz="1600" b="1" dirty="0" smtClean="0">
                <a:latin typeface="Arial Black" pitchFamily="34" charset="0"/>
              </a:rPr>
              <a:t>μετασχηματίζονται σε …</a:t>
            </a:r>
            <a:r>
              <a:rPr lang="el-GR" sz="1600" b="1" dirty="0" smtClean="0">
                <a:solidFill>
                  <a:srgbClr val="0000FF"/>
                </a:solidFill>
                <a:latin typeface="Arial Black" pitchFamily="34" charset="0"/>
              </a:rPr>
              <a:t>4Π (Πελάτες, Προτεινόμενη αξία, Πρόσβαση, Πελατειακές σχέσεις)</a:t>
            </a:r>
            <a:r>
              <a:rPr lang="en-US" sz="1600" b="1" dirty="0" smtClean="0">
                <a:latin typeface="Arial Black" pitchFamily="34" charset="0"/>
              </a:rPr>
              <a:t>.</a:t>
            </a:r>
          </a:p>
          <a:p>
            <a:pPr>
              <a:buFont typeface="Arial" charset="0"/>
              <a:buChar char="•"/>
              <a:defRPr/>
            </a:pPr>
            <a:endParaRPr lang="el-GR" sz="1600" dirty="0" smtClean="0">
              <a:latin typeface="Arial Black" pitchFamily="34" charset="0"/>
            </a:endParaRPr>
          </a:p>
        </p:txBody>
      </p:sp>
      <p:sp>
        <p:nvSpPr>
          <p:cNvPr id="4" name="3 - Θέση ημερομηνίας"/>
          <p:cNvSpPr>
            <a:spLocks noGrp="1"/>
          </p:cNvSpPr>
          <p:nvPr>
            <p:ph type="dt" sz="quarter" idx="10"/>
          </p:nvPr>
        </p:nvSpPr>
        <p:spPr/>
        <p:txBody>
          <a:bodyPr/>
          <a:lstStyle/>
          <a:p>
            <a:pPr>
              <a:defRPr/>
            </a:pPr>
            <a:fld id="{FE44FA1C-0BF6-473C-A00C-BFFB40D26EB2}"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2B66605C-63EF-46A2-8E14-987F2F24A9A9}" type="slidenum">
              <a:rPr lang="el-GR" smtClean="0"/>
              <a:pPr>
                <a:defRPr/>
              </a:pPr>
              <a:t>43</a:t>
            </a:fld>
            <a:endParaRPr lang="el-GR"/>
          </a:p>
        </p:txBody>
      </p:sp>
      <p:pic>
        <p:nvPicPr>
          <p:cNvPr id="122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1 - Τίτλος"/>
          <p:cNvSpPr>
            <a:spLocks noGrp="1"/>
          </p:cNvSpPr>
          <p:nvPr>
            <p:ph type="title"/>
          </p:nvPr>
        </p:nvSpPr>
        <p:spPr>
          <a:xfrm>
            <a:off x="1907704" y="274638"/>
            <a:ext cx="6912768" cy="706438"/>
          </a:xfrm>
        </p:spPr>
        <p:txBody>
          <a:bodyPr/>
          <a:lstStyle/>
          <a:p>
            <a:pPr algn="r"/>
            <a:r>
              <a:rPr lang="el-GR" sz="2200" b="1" dirty="0" smtClean="0">
                <a:solidFill>
                  <a:srgbClr val="C00000"/>
                </a:solidFill>
                <a:latin typeface="Arial Black" pitchFamily="34" charset="0"/>
              </a:rPr>
              <a:t/>
            </a:r>
            <a:br>
              <a:rPr lang="el-GR" sz="2200" b="1" dirty="0" smtClean="0">
                <a:solidFill>
                  <a:srgbClr val="C00000"/>
                </a:solidFill>
                <a:latin typeface="Arial Black" pitchFamily="34" charset="0"/>
              </a:rPr>
            </a:br>
            <a:r>
              <a:rPr lang="en-US" sz="2200" b="1" dirty="0" smtClean="0">
                <a:solidFill>
                  <a:srgbClr val="C00000"/>
                </a:solidFill>
                <a:latin typeface="Arial Black" pitchFamily="34" charset="0"/>
              </a:rPr>
              <a:t>Business </a:t>
            </a:r>
            <a:r>
              <a:rPr lang="en-US" sz="2200" b="1" dirty="0">
                <a:solidFill>
                  <a:srgbClr val="C00000"/>
                </a:solidFill>
                <a:latin typeface="Arial Black" pitchFamily="34" charset="0"/>
              </a:rPr>
              <a:t>Model Canvas</a:t>
            </a:r>
            <a:r>
              <a:rPr lang="el-GR" sz="2200" b="1" dirty="0">
                <a:solidFill>
                  <a:srgbClr val="C00000"/>
                </a:solidFill>
                <a:latin typeface="Arial Black" pitchFamily="34" charset="0"/>
              </a:rPr>
              <a:t> </a:t>
            </a:r>
            <a:r>
              <a:rPr lang="el-GR" sz="2200" b="1" dirty="0" smtClean="0">
                <a:solidFill>
                  <a:srgbClr val="C00000"/>
                </a:solidFill>
                <a:latin typeface="Arial Black" pitchFamily="34" charset="0"/>
              </a:rPr>
              <a:t>&amp; </a:t>
            </a:r>
            <a:r>
              <a:rPr lang="el-GR" sz="2200" b="1" dirty="0">
                <a:solidFill>
                  <a:srgbClr val="C00000"/>
                </a:solidFill>
                <a:latin typeface="Arial Black" pitchFamily="34" charset="0"/>
              </a:rPr>
              <a:t>Ελληνικό </a:t>
            </a:r>
            <a:r>
              <a:rPr lang="el-GR" sz="2200" b="1" dirty="0" smtClean="0">
                <a:solidFill>
                  <a:srgbClr val="C00000"/>
                </a:solidFill>
                <a:latin typeface="Arial Black" pitchFamily="34" charset="0"/>
              </a:rPr>
              <a:t>Μέλι</a:t>
            </a:r>
            <a:br>
              <a:rPr lang="el-GR" sz="2200" b="1" dirty="0" smtClean="0">
                <a:solidFill>
                  <a:srgbClr val="C00000"/>
                </a:solidFill>
                <a:latin typeface="Arial Black" pitchFamily="34" charset="0"/>
              </a:rPr>
            </a:br>
            <a:r>
              <a:rPr lang="el-GR" sz="2200" b="1" dirty="0" smtClean="0">
                <a:solidFill>
                  <a:srgbClr val="C00000"/>
                </a:solidFill>
                <a:latin typeface="Arial Black" pitchFamily="34" charset="0"/>
              </a:rPr>
              <a:t> </a:t>
            </a:r>
            <a:endParaRPr lang="el-GR" sz="2200" dirty="0" smtClean="0">
              <a:solidFill>
                <a:srgbClr val="C00000"/>
              </a:solidFill>
              <a:latin typeface="Arial Black" pitchFamily="34" charset="0"/>
            </a:endParaRPr>
          </a:p>
        </p:txBody>
      </p:sp>
    </p:spTree>
    <p:extLst>
      <p:ext uri="{BB962C8B-B14F-4D97-AF65-F5344CB8AC3E}">
        <p14:creationId xmlns:p14="http://schemas.microsoft.com/office/powerpoint/2010/main" val="5276316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ctrTitle"/>
          </p:nvPr>
        </p:nvSpPr>
        <p:spPr>
          <a:xfrm>
            <a:off x="2483743" y="188640"/>
            <a:ext cx="6408737" cy="647700"/>
          </a:xfrm>
        </p:spPr>
        <p:txBody>
          <a:bodyPr/>
          <a:lstStyle/>
          <a:p>
            <a:pPr algn="r" eaLnBrk="1" hangingPunct="1"/>
            <a:r>
              <a:rPr lang="en-US" sz="2400" b="1" dirty="0">
                <a:solidFill>
                  <a:srgbClr val="C00000"/>
                </a:solidFill>
                <a:latin typeface="Arial Black" pitchFamily="34" charset="0"/>
              </a:rPr>
              <a:t>Business Model </a:t>
            </a:r>
            <a:r>
              <a:rPr lang="en-US" sz="2400" b="1" dirty="0" smtClean="0">
                <a:solidFill>
                  <a:srgbClr val="C00000"/>
                </a:solidFill>
                <a:latin typeface="Arial Black" pitchFamily="34" charset="0"/>
              </a:rPr>
              <a:t>Canvas</a:t>
            </a:r>
            <a:r>
              <a:rPr lang="en-US" sz="2000" b="1" u="sng" dirty="0">
                <a:solidFill>
                  <a:schemeClr val="tx2"/>
                </a:solidFill>
              </a:rPr>
              <a:t/>
            </a:r>
            <a:br>
              <a:rPr lang="en-US" sz="2000" b="1" u="sng" dirty="0">
                <a:solidFill>
                  <a:schemeClr val="tx2"/>
                </a:solidFill>
              </a:rPr>
            </a:br>
            <a:r>
              <a:rPr lang="el-GR" altLang="el-GR" sz="2000" b="1" dirty="0" smtClean="0">
                <a:solidFill>
                  <a:srgbClr val="0000FF"/>
                </a:solidFill>
                <a:latin typeface="Arial Black" pitchFamily="34" charset="0"/>
              </a:rPr>
              <a:t>Εταιρία Παραγωγής και Διανομής Με</a:t>
            </a:r>
            <a:r>
              <a:rPr lang="el-GR" altLang="el-GR" sz="2000" b="1" dirty="0" smtClean="0">
                <a:solidFill>
                  <a:srgbClr val="0070C0"/>
                </a:solidFill>
                <a:latin typeface="Arial Black" pitchFamily="34" charset="0"/>
              </a:rPr>
              <a:t>λιού</a:t>
            </a:r>
            <a:endParaRPr lang="el-GR" altLang="el-GR" sz="2000" b="1" dirty="0">
              <a:solidFill>
                <a:srgbClr val="0070C0"/>
              </a:solidFill>
              <a:latin typeface="Arial Black" pitchFamily="34" charset="0"/>
            </a:endParaRP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r>
              <a:rPr lang="el-GR"/>
              <a:t>18/11/2013</a:t>
            </a:r>
          </a:p>
        </p:txBody>
      </p:sp>
      <p:sp>
        <p:nvSpPr>
          <p:cNvPr id="9" name="8 - Θέση αριθμού διαφάνειας"/>
          <p:cNvSpPr>
            <a:spLocks noGrp="1"/>
          </p:cNvSpPr>
          <p:nvPr>
            <p:ph type="sldNum" sz="quarter" idx="12"/>
          </p:nvPr>
        </p:nvSpPr>
        <p:spPr/>
        <p:txBody>
          <a:bodyPr/>
          <a:lstStyle/>
          <a:p>
            <a:pPr>
              <a:defRPr/>
            </a:pPr>
            <a:fld id="{E141EB28-2713-4FCE-8D19-E01C1EF370D7}" type="slidenum">
              <a:rPr lang="el-GR"/>
              <a:pPr>
                <a:defRPr/>
              </a:pPr>
              <a:t>44</a:t>
            </a:fld>
            <a:endParaRPr lang="el-GR"/>
          </a:p>
        </p:txBody>
      </p:sp>
      <p:grpSp>
        <p:nvGrpSpPr>
          <p:cNvPr id="2" name="60 - Ομάδα"/>
          <p:cNvGrpSpPr>
            <a:grpSpLocks/>
          </p:cNvGrpSpPr>
          <p:nvPr/>
        </p:nvGrpSpPr>
        <p:grpSpPr bwMode="auto">
          <a:xfrm>
            <a:off x="395288" y="908050"/>
            <a:ext cx="8553450" cy="5949950"/>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4" y="981066"/>
              <a:ext cx="1716038" cy="381581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733"/>
              <a:ext cx="1716038"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1164"/>
              <a:ext cx="1716038" cy="190571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733"/>
              <a:ext cx="1714450" cy="378514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733"/>
              <a:ext cx="1717625"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85"/>
              <a:ext cx="1716037"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6"/>
              <a:ext cx="1716037" cy="376470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733"/>
              <a:ext cx="8553202" cy="536959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21" name="Rectangle 19"/>
          <p:cNvSpPr/>
          <p:nvPr/>
        </p:nvSpPr>
        <p:spPr>
          <a:xfrm rot="21540000">
            <a:off x="3824288" y="1350964"/>
            <a:ext cx="1573212" cy="36195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smtClean="0">
                <a:solidFill>
                  <a:schemeClr val="tx1"/>
                </a:solidFill>
                <a:latin typeface="Arial" pitchFamily="34" charset="0"/>
                <a:cs typeface="Arial" pitchFamily="34" charset="0"/>
              </a:rPr>
              <a:t>.</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22" name="Rectangle 19"/>
          <p:cNvSpPr/>
          <p:nvPr/>
        </p:nvSpPr>
        <p:spPr>
          <a:xfrm rot="21540000">
            <a:off x="5519742" y="1643066"/>
            <a:ext cx="1647825" cy="14319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endParaRPr lang="el-GR" sz="1200" b="1" dirty="0">
              <a:solidFill>
                <a:schemeClr val="tx1"/>
              </a:solidFill>
            </a:endParaRPr>
          </a:p>
        </p:txBody>
      </p:sp>
      <p:sp>
        <p:nvSpPr>
          <p:cNvPr id="23" name="Rectangle 19"/>
          <p:cNvSpPr/>
          <p:nvPr/>
        </p:nvSpPr>
        <p:spPr>
          <a:xfrm rot="21540000">
            <a:off x="7192839" y="1412537"/>
            <a:ext cx="1585912" cy="360110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Καταναλωτές </a:t>
            </a:r>
            <a:r>
              <a:rPr lang="el-GR" sz="1200" b="1" dirty="0" smtClean="0">
                <a:solidFill>
                  <a:schemeClr val="tx1"/>
                </a:solidFill>
              </a:rPr>
              <a:t>μελιού &amp; συναφών προϊόντων:</a:t>
            </a:r>
            <a:endParaRPr lang="el-GR" sz="1200" b="1" dirty="0">
              <a:solidFill>
                <a:schemeClr val="tx1"/>
              </a:solidFill>
            </a:endParaRPr>
          </a:p>
          <a:p>
            <a:pPr marL="228600" indent="-228600" algn="ctr" fontAlgn="auto">
              <a:spcBef>
                <a:spcPts val="0"/>
              </a:spcBef>
              <a:spcAft>
                <a:spcPts val="0"/>
              </a:spcAft>
              <a:buAutoNum type="arabicPeriod"/>
              <a:defRPr/>
            </a:pPr>
            <a:r>
              <a:rPr lang="el-GR" sz="1200" b="1" dirty="0" smtClean="0">
                <a:solidFill>
                  <a:schemeClr val="tx1"/>
                </a:solidFill>
              </a:rPr>
              <a:t>Πελάτες </a:t>
            </a:r>
            <a:r>
              <a:rPr lang="el-GR" sz="1200" b="1" dirty="0">
                <a:solidFill>
                  <a:schemeClr val="tx1"/>
                </a:solidFill>
              </a:rPr>
              <a:t>επιλεγμένων Ξενοδοχειακών. Μονάδων</a:t>
            </a:r>
            <a:r>
              <a:rPr lang="el-GR" sz="1200" b="1" dirty="0" smtClean="0">
                <a:solidFill>
                  <a:schemeClr val="tx1"/>
                </a:solidFill>
              </a:rPr>
              <a:t>.</a:t>
            </a:r>
          </a:p>
          <a:p>
            <a:pPr marL="228600" indent="-228600" algn="ctr" fontAlgn="auto">
              <a:spcBef>
                <a:spcPts val="0"/>
              </a:spcBef>
              <a:spcAft>
                <a:spcPts val="0"/>
              </a:spcAft>
              <a:buAutoNum type="arabicPeriod"/>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2. Κάτοικοι Ανατολικών Προαστίων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 </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3. Νέα ζευγάρια, πελάτες εταιρειών υπηρεσιών </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γάμου/βάπτισης .</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4. </a:t>
            </a:r>
            <a:r>
              <a:rPr lang="en-US" sz="1200" b="1" dirty="0">
                <a:solidFill>
                  <a:schemeClr val="tx1"/>
                </a:solidFill>
                <a:latin typeface="Arial" pitchFamily="34" charset="0"/>
                <a:cs typeface="Arial" pitchFamily="34" charset="0"/>
              </a:rPr>
              <a:t>E</a:t>
            </a:r>
            <a:r>
              <a:rPr lang="el-GR" sz="1200" b="1"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Shoppers </a:t>
            </a:r>
            <a:r>
              <a:rPr lang="el-GR" sz="1200" b="1" dirty="0">
                <a:solidFill>
                  <a:schemeClr val="tx1"/>
                </a:solidFill>
                <a:latin typeface="Arial" pitchFamily="34" charset="0"/>
                <a:cs typeface="Arial" pitchFamily="34" charset="0"/>
              </a:rPr>
              <a:t>παραδοσιακών τροφίμων</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521329" y="3443290"/>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200" b="1" dirty="0" smtClean="0">
                <a:solidFill>
                  <a:schemeClr val="tx1"/>
                </a:solidFill>
              </a:rPr>
              <a:t> </a:t>
            </a:r>
            <a:endParaRPr lang="el-GR" sz="1200" b="1" dirty="0">
              <a:solidFill>
                <a:schemeClr val="tx1"/>
              </a:solidFill>
            </a:endParaRPr>
          </a:p>
        </p:txBody>
      </p:sp>
    </p:spTree>
    <p:extLst>
      <p:ext uri="{BB962C8B-B14F-4D97-AF65-F5344CB8AC3E}">
        <p14:creationId xmlns:p14="http://schemas.microsoft.com/office/powerpoint/2010/main" val="158982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ctrTitle"/>
          </p:nvPr>
        </p:nvSpPr>
        <p:spPr>
          <a:xfrm>
            <a:off x="2483743" y="188640"/>
            <a:ext cx="6408737" cy="647700"/>
          </a:xfrm>
        </p:spPr>
        <p:txBody>
          <a:bodyPr/>
          <a:lstStyle/>
          <a:p>
            <a:pPr algn="r" eaLnBrk="1" hangingPunct="1"/>
            <a:r>
              <a:rPr lang="en-US" sz="2400" b="1" dirty="0">
                <a:solidFill>
                  <a:srgbClr val="C00000"/>
                </a:solidFill>
                <a:latin typeface="Arial Black" pitchFamily="34" charset="0"/>
              </a:rPr>
              <a:t>Business Model </a:t>
            </a:r>
            <a:r>
              <a:rPr lang="en-US" sz="2400" b="1" dirty="0" smtClean="0">
                <a:solidFill>
                  <a:srgbClr val="C00000"/>
                </a:solidFill>
                <a:latin typeface="Arial Black" pitchFamily="34" charset="0"/>
              </a:rPr>
              <a:t>Canvas</a:t>
            </a:r>
            <a:r>
              <a:rPr lang="en-US" sz="2000" b="1" u="sng" dirty="0">
                <a:solidFill>
                  <a:schemeClr val="tx2"/>
                </a:solidFill>
              </a:rPr>
              <a:t/>
            </a:r>
            <a:br>
              <a:rPr lang="en-US" sz="2000" b="1" u="sng" dirty="0">
                <a:solidFill>
                  <a:schemeClr val="tx2"/>
                </a:solidFill>
              </a:rPr>
            </a:br>
            <a:r>
              <a:rPr lang="el-GR" altLang="el-GR" sz="2000" b="1" dirty="0" smtClean="0">
                <a:solidFill>
                  <a:srgbClr val="0000FF"/>
                </a:solidFill>
                <a:latin typeface="Arial Black" pitchFamily="34" charset="0"/>
              </a:rPr>
              <a:t>Εταιρία Παραγωγής και Διανομής Με</a:t>
            </a:r>
            <a:r>
              <a:rPr lang="el-GR" altLang="el-GR" sz="2000" b="1" dirty="0" smtClean="0">
                <a:solidFill>
                  <a:srgbClr val="0070C0"/>
                </a:solidFill>
                <a:latin typeface="Arial Black" pitchFamily="34" charset="0"/>
              </a:rPr>
              <a:t>λιού</a:t>
            </a:r>
            <a:endParaRPr lang="el-GR" altLang="el-GR" sz="2000" b="1" dirty="0">
              <a:solidFill>
                <a:srgbClr val="0070C0"/>
              </a:solidFill>
              <a:latin typeface="Arial Black" pitchFamily="34" charset="0"/>
            </a:endParaRP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r>
              <a:rPr lang="el-GR"/>
              <a:t>18/11/2013</a:t>
            </a:r>
          </a:p>
        </p:txBody>
      </p:sp>
      <p:sp>
        <p:nvSpPr>
          <p:cNvPr id="9" name="8 - Θέση αριθμού διαφάνειας"/>
          <p:cNvSpPr>
            <a:spLocks noGrp="1"/>
          </p:cNvSpPr>
          <p:nvPr>
            <p:ph type="sldNum" sz="quarter" idx="12"/>
          </p:nvPr>
        </p:nvSpPr>
        <p:spPr/>
        <p:txBody>
          <a:bodyPr/>
          <a:lstStyle/>
          <a:p>
            <a:pPr>
              <a:defRPr/>
            </a:pPr>
            <a:fld id="{E141EB28-2713-4FCE-8D19-E01C1EF370D7}" type="slidenum">
              <a:rPr lang="el-GR"/>
              <a:pPr>
                <a:defRPr/>
              </a:pPr>
              <a:t>45</a:t>
            </a:fld>
            <a:endParaRPr lang="el-GR"/>
          </a:p>
        </p:txBody>
      </p:sp>
      <p:grpSp>
        <p:nvGrpSpPr>
          <p:cNvPr id="2" name="60 - Ομάδα"/>
          <p:cNvGrpSpPr>
            <a:grpSpLocks/>
          </p:cNvGrpSpPr>
          <p:nvPr/>
        </p:nvGrpSpPr>
        <p:grpSpPr bwMode="auto">
          <a:xfrm>
            <a:off x="395288" y="908050"/>
            <a:ext cx="8553450" cy="5949950"/>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4" y="981066"/>
              <a:ext cx="1716038" cy="381581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733"/>
              <a:ext cx="1716038"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1164"/>
              <a:ext cx="1716038" cy="190571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733"/>
              <a:ext cx="1714450" cy="378514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733"/>
              <a:ext cx="1717625"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85"/>
              <a:ext cx="1716037"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6"/>
              <a:ext cx="1716037" cy="376470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733"/>
              <a:ext cx="8553202" cy="536959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21" name="Rectangle 19"/>
          <p:cNvSpPr/>
          <p:nvPr/>
        </p:nvSpPr>
        <p:spPr>
          <a:xfrm rot="21540000">
            <a:off x="3824288" y="1350964"/>
            <a:ext cx="1573212" cy="36195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200" b="1" dirty="0" smtClean="0">
                <a:solidFill>
                  <a:schemeClr val="tx1"/>
                </a:solidFill>
              </a:rPr>
              <a:t>A</a:t>
            </a:r>
            <a:r>
              <a:rPr lang="el-GR" sz="1200" b="1" dirty="0" smtClean="0">
                <a:solidFill>
                  <a:schemeClr val="tx1"/>
                </a:solidFill>
              </a:rPr>
              <a:t>ξέχαστες </a:t>
            </a:r>
            <a:r>
              <a:rPr lang="el-GR" sz="1200" b="1" dirty="0">
                <a:solidFill>
                  <a:schemeClr val="tx1"/>
                </a:solidFill>
              </a:rPr>
              <a:t>στιγμές για πελάτες Ξενοδοχείων και ζευγάρια που παντρεύονται ή βαπτίζουν.</a:t>
            </a:r>
          </a:p>
          <a:p>
            <a:pPr algn="ctr" fontAlgn="auto">
              <a:spcBef>
                <a:spcPts val="0"/>
              </a:spcBef>
              <a:spcAft>
                <a:spcPts val="0"/>
              </a:spcAft>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Μοναδική ποιότητα και γεύση σε «προσωπική» συσκευασία.</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Απόλαυση και ευεργετική δράση στον οργανισμό.</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Έρχεται εκεί που βρίσκεσαι </a:t>
            </a:r>
            <a:r>
              <a:rPr lang="el-GR" sz="1200" b="1" dirty="0" smtClean="0">
                <a:solidFill>
                  <a:schemeClr val="tx1"/>
                </a:solidFill>
                <a:latin typeface="Arial" pitchFamily="34" charset="0"/>
                <a:cs typeface="Arial" pitchFamily="34" charset="0"/>
              </a:rPr>
              <a:t>ανέξοδα.</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22" name="Rectangle 19"/>
          <p:cNvSpPr/>
          <p:nvPr/>
        </p:nvSpPr>
        <p:spPr>
          <a:xfrm rot="21540000">
            <a:off x="5519742" y="1643066"/>
            <a:ext cx="1647825" cy="14319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endParaRPr lang="el-GR" sz="1200" b="1" dirty="0">
              <a:solidFill>
                <a:schemeClr val="tx1"/>
              </a:solidFill>
            </a:endParaRPr>
          </a:p>
        </p:txBody>
      </p:sp>
      <p:sp>
        <p:nvSpPr>
          <p:cNvPr id="23" name="Rectangle 19"/>
          <p:cNvSpPr/>
          <p:nvPr/>
        </p:nvSpPr>
        <p:spPr>
          <a:xfrm rot="21540000">
            <a:off x="7192963" y="1498600"/>
            <a:ext cx="1585912" cy="34432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Καταναλωτές </a:t>
            </a:r>
            <a:r>
              <a:rPr lang="el-GR" sz="1200" b="1" dirty="0" smtClean="0">
                <a:solidFill>
                  <a:schemeClr val="tx1"/>
                </a:solidFill>
              </a:rPr>
              <a:t>μελιού &amp; συναφών προϊόντων:</a:t>
            </a:r>
            <a:endParaRPr lang="el-GR" sz="1200" b="1" dirty="0">
              <a:solidFill>
                <a:schemeClr val="tx1"/>
              </a:solidFill>
            </a:endParaRPr>
          </a:p>
          <a:p>
            <a:pPr marL="228600" indent="-228600" algn="ctr" fontAlgn="auto">
              <a:spcBef>
                <a:spcPts val="0"/>
              </a:spcBef>
              <a:spcAft>
                <a:spcPts val="0"/>
              </a:spcAft>
              <a:buAutoNum type="arabicPeriod"/>
              <a:defRPr/>
            </a:pPr>
            <a:r>
              <a:rPr lang="el-GR" sz="1200" b="1" dirty="0" smtClean="0">
                <a:solidFill>
                  <a:schemeClr val="tx1"/>
                </a:solidFill>
              </a:rPr>
              <a:t>Πελάτες </a:t>
            </a:r>
            <a:r>
              <a:rPr lang="el-GR" sz="1200" b="1" dirty="0">
                <a:solidFill>
                  <a:schemeClr val="tx1"/>
                </a:solidFill>
              </a:rPr>
              <a:t>επιλεγμένων Ξενοδοχειακών. Μονάδων</a:t>
            </a:r>
            <a:r>
              <a:rPr lang="el-GR" sz="1200" b="1" dirty="0" smtClean="0">
                <a:solidFill>
                  <a:schemeClr val="tx1"/>
                </a:solidFill>
              </a:rPr>
              <a:t>.</a:t>
            </a:r>
          </a:p>
          <a:p>
            <a:pPr marL="228600" indent="-228600" algn="ctr" fontAlgn="auto">
              <a:spcBef>
                <a:spcPts val="0"/>
              </a:spcBef>
              <a:spcAft>
                <a:spcPts val="0"/>
              </a:spcAft>
              <a:buAutoNum type="arabicPeriod"/>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2. Κάτοικοι Ανατολικών Προαστίων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 </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3. Νέα ζευγάρια, πελάτες εταιρειών υπηρεσιών </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γάμου/βάπτισης .</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4. </a:t>
            </a:r>
            <a:r>
              <a:rPr lang="en-US" sz="1200" b="1" dirty="0">
                <a:solidFill>
                  <a:schemeClr val="tx1"/>
                </a:solidFill>
                <a:latin typeface="Arial" pitchFamily="34" charset="0"/>
                <a:cs typeface="Arial" pitchFamily="34" charset="0"/>
              </a:rPr>
              <a:t>E</a:t>
            </a:r>
            <a:r>
              <a:rPr lang="el-GR" sz="1200" b="1"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Shoppers </a:t>
            </a:r>
            <a:r>
              <a:rPr lang="el-GR" sz="1200" b="1" dirty="0">
                <a:solidFill>
                  <a:schemeClr val="tx1"/>
                </a:solidFill>
                <a:latin typeface="Arial" pitchFamily="34" charset="0"/>
                <a:cs typeface="Arial" pitchFamily="34" charset="0"/>
              </a:rPr>
              <a:t>παραδοσιακών τροφίμων</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521329" y="3443290"/>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endParaRPr lang="el-GR" sz="1200" b="1" dirty="0">
              <a:solidFill>
                <a:schemeClr val="tx1"/>
              </a:solidFill>
            </a:endParaRPr>
          </a:p>
        </p:txBody>
      </p:sp>
    </p:spTree>
    <p:extLst>
      <p:ext uri="{BB962C8B-B14F-4D97-AF65-F5344CB8AC3E}">
        <p14:creationId xmlns:p14="http://schemas.microsoft.com/office/powerpoint/2010/main" val="15898251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ctrTitle"/>
          </p:nvPr>
        </p:nvSpPr>
        <p:spPr>
          <a:xfrm>
            <a:off x="2483743" y="188640"/>
            <a:ext cx="6408737" cy="647700"/>
          </a:xfrm>
        </p:spPr>
        <p:txBody>
          <a:bodyPr/>
          <a:lstStyle/>
          <a:p>
            <a:pPr algn="r" eaLnBrk="1" hangingPunct="1"/>
            <a:r>
              <a:rPr lang="en-US" sz="2400" b="1" dirty="0">
                <a:solidFill>
                  <a:srgbClr val="C00000"/>
                </a:solidFill>
                <a:latin typeface="Arial Black" pitchFamily="34" charset="0"/>
              </a:rPr>
              <a:t>Business Model </a:t>
            </a:r>
            <a:r>
              <a:rPr lang="en-US" sz="2400" b="1" dirty="0" smtClean="0">
                <a:solidFill>
                  <a:srgbClr val="C00000"/>
                </a:solidFill>
                <a:latin typeface="Arial Black" pitchFamily="34" charset="0"/>
              </a:rPr>
              <a:t>Canvas</a:t>
            </a:r>
            <a:r>
              <a:rPr lang="en-US" sz="2000" b="1" u="sng" dirty="0">
                <a:solidFill>
                  <a:schemeClr val="tx2"/>
                </a:solidFill>
              </a:rPr>
              <a:t/>
            </a:r>
            <a:br>
              <a:rPr lang="en-US" sz="2000" b="1" u="sng" dirty="0">
                <a:solidFill>
                  <a:schemeClr val="tx2"/>
                </a:solidFill>
              </a:rPr>
            </a:br>
            <a:r>
              <a:rPr lang="el-GR" altLang="el-GR" sz="2000" b="1" dirty="0" smtClean="0">
                <a:solidFill>
                  <a:srgbClr val="0000FF"/>
                </a:solidFill>
                <a:latin typeface="Arial Black" pitchFamily="34" charset="0"/>
              </a:rPr>
              <a:t>Εταιρία Παραγωγής και Διανομής Μελιού</a:t>
            </a:r>
            <a:endParaRPr lang="el-GR" altLang="el-GR" sz="2000" b="1" dirty="0">
              <a:solidFill>
                <a:srgbClr val="0000FF"/>
              </a:solidFill>
              <a:latin typeface="Arial Black" pitchFamily="34" charset="0"/>
            </a:endParaRP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r>
              <a:rPr lang="el-GR"/>
              <a:t>18/11/2013</a:t>
            </a:r>
          </a:p>
        </p:txBody>
      </p:sp>
      <p:sp>
        <p:nvSpPr>
          <p:cNvPr id="9" name="8 - Θέση αριθμού διαφάνειας"/>
          <p:cNvSpPr>
            <a:spLocks noGrp="1"/>
          </p:cNvSpPr>
          <p:nvPr>
            <p:ph type="sldNum" sz="quarter" idx="12"/>
          </p:nvPr>
        </p:nvSpPr>
        <p:spPr/>
        <p:txBody>
          <a:bodyPr/>
          <a:lstStyle/>
          <a:p>
            <a:pPr>
              <a:defRPr/>
            </a:pPr>
            <a:fld id="{E141EB28-2713-4FCE-8D19-E01C1EF370D7}" type="slidenum">
              <a:rPr lang="el-GR"/>
              <a:pPr>
                <a:defRPr/>
              </a:pPr>
              <a:t>46</a:t>
            </a:fld>
            <a:endParaRPr lang="el-GR"/>
          </a:p>
        </p:txBody>
      </p:sp>
      <p:grpSp>
        <p:nvGrpSpPr>
          <p:cNvPr id="2" name="60 - Ομάδα"/>
          <p:cNvGrpSpPr>
            <a:grpSpLocks/>
          </p:cNvGrpSpPr>
          <p:nvPr/>
        </p:nvGrpSpPr>
        <p:grpSpPr bwMode="auto">
          <a:xfrm>
            <a:off x="395288" y="908050"/>
            <a:ext cx="8553450" cy="5949950"/>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4" y="981066"/>
              <a:ext cx="1716038" cy="381581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733"/>
              <a:ext cx="1716038"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1164"/>
              <a:ext cx="1716038" cy="190571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733"/>
              <a:ext cx="1714450" cy="378514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733"/>
              <a:ext cx="1717625"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85"/>
              <a:ext cx="1716037"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6"/>
              <a:ext cx="1716037" cy="376470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733"/>
              <a:ext cx="8553202" cy="536959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21" name="Rectangle 19"/>
          <p:cNvSpPr/>
          <p:nvPr/>
        </p:nvSpPr>
        <p:spPr>
          <a:xfrm rot="21540000">
            <a:off x="3824288" y="1350964"/>
            <a:ext cx="1573212" cy="36195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200" b="1" dirty="0" smtClean="0">
                <a:solidFill>
                  <a:schemeClr val="tx1"/>
                </a:solidFill>
              </a:rPr>
              <a:t>A</a:t>
            </a:r>
            <a:r>
              <a:rPr lang="el-GR" sz="1200" b="1" dirty="0" smtClean="0">
                <a:solidFill>
                  <a:schemeClr val="tx1"/>
                </a:solidFill>
              </a:rPr>
              <a:t>ξέχαστες </a:t>
            </a:r>
            <a:r>
              <a:rPr lang="el-GR" sz="1200" b="1" dirty="0">
                <a:solidFill>
                  <a:schemeClr val="tx1"/>
                </a:solidFill>
              </a:rPr>
              <a:t>στιγμές για πελάτες Ξενοδοχείων και ζευγάρια που παντρεύονται ή βαπτίζουν.</a:t>
            </a:r>
          </a:p>
          <a:p>
            <a:pPr algn="ctr" fontAlgn="auto">
              <a:spcBef>
                <a:spcPts val="0"/>
              </a:spcBef>
              <a:spcAft>
                <a:spcPts val="0"/>
              </a:spcAft>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Μοναδική ποιότητα και γεύση σε «προσωπική» συσκευασία.</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Απόλαυση και ευεργετική δράση στον οργανισμό.</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Έρχεται εκεί που βρίσκεσαι </a:t>
            </a:r>
            <a:r>
              <a:rPr lang="el-GR" sz="1200" b="1" dirty="0" smtClean="0">
                <a:solidFill>
                  <a:schemeClr val="tx1"/>
                </a:solidFill>
                <a:latin typeface="Arial" pitchFamily="34" charset="0"/>
                <a:cs typeface="Arial" pitchFamily="34" charset="0"/>
              </a:rPr>
              <a:t>ανέξοδα.</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23" name="Rectangle 19"/>
          <p:cNvSpPr/>
          <p:nvPr/>
        </p:nvSpPr>
        <p:spPr>
          <a:xfrm rot="21540000">
            <a:off x="7192963" y="1498600"/>
            <a:ext cx="1585912" cy="34432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Καταναλωτές </a:t>
            </a:r>
            <a:r>
              <a:rPr lang="el-GR" sz="1200" b="1" dirty="0" smtClean="0">
                <a:solidFill>
                  <a:schemeClr val="tx1"/>
                </a:solidFill>
              </a:rPr>
              <a:t>μελιού &amp; συναφών προϊόντων:</a:t>
            </a:r>
            <a:endParaRPr lang="el-GR" sz="1200" b="1" dirty="0">
              <a:solidFill>
                <a:schemeClr val="tx1"/>
              </a:solidFill>
            </a:endParaRPr>
          </a:p>
          <a:p>
            <a:pPr marL="228600" indent="-228600" algn="ctr" fontAlgn="auto">
              <a:spcBef>
                <a:spcPts val="0"/>
              </a:spcBef>
              <a:spcAft>
                <a:spcPts val="0"/>
              </a:spcAft>
              <a:buAutoNum type="arabicPeriod"/>
              <a:defRPr/>
            </a:pPr>
            <a:r>
              <a:rPr lang="el-GR" sz="1200" b="1" dirty="0" smtClean="0">
                <a:solidFill>
                  <a:schemeClr val="tx1"/>
                </a:solidFill>
              </a:rPr>
              <a:t>Πελάτες </a:t>
            </a:r>
            <a:r>
              <a:rPr lang="el-GR" sz="1200" b="1" dirty="0">
                <a:solidFill>
                  <a:schemeClr val="tx1"/>
                </a:solidFill>
              </a:rPr>
              <a:t>επιλεγμένων Ξενοδοχειακών. Μονάδων</a:t>
            </a:r>
            <a:r>
              <a:rPr lang="el-GR" sz="1200" b="1" dirty="0" smtClean="0">
                <a:solidFill>
                  <a:schemeClr val="tx1"/>
                </a:solidFill>
              </a:rPr>
              <a:t>.</a:t>
            </a:r>
          </a:p>
          <a:p>
            <a:pPr marL="228600" indent="-228600" algn="ctr" fontAlgn="auto">
              <a:spcBef>
                <a:spcPts val="0"/>
              </a:spcBef>
              <a:spcAft>
                <a:spcPts val="0"/>
              </a:spcAft>
              <a:buAutoNum type="arabicPeriod"/>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2. Κάτοικοι Ανατολικών Προαστίων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 </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3. Νέα ζευγάρια, πελάτες εταιρειών υπηρεσιών </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γάμου/βάπτισης .</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4. </a:t>
            </a:r>
            <a:r>
              <a:rPr lang="en-US" sz="1200" b="1" dirty="0">
                <a:solidFill>
                  <a:schemeClr val="tx1"/>
                </a:solidFill>
                <a:latin typeface="Arial" pitchFamily="34" charset="0"/>
                <a:cs typeface="Arial" pitchFamily="34" charset="0"/>
              </a:rPr>
              <a:t>E</a:t>
            </a:r>
            <a:r>
              <a:rPr lang="el-GR" sz="1200" b="1"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Shoppers </a:t>
            </a:r>
            <a:r>
              <a:rPr lang="el-GR" sz="1200" b="1" dirty="0">
                <a:solidFill>
                  <a:schemeClr val="tx1"/>
                </a:solidFill>
                <a:latin typeface="Arial" pitchFamily="34" charset="0"/>
                <a:cs typeface="Arial" pitchFamily="34" charset="0"/>
              </a:rPr>
              <a:t>παραδοσιακών τροφίμων</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521329" y="3443290"/>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200" b="1" dirty="0" smtClean="0">
                <a:solidFill>
                  <a:schemeClr val="tx1"/>
                </a:solidFill>
              </a:rPr>
              <a:t> </a:t>
            </a:r>
            <a:r>
              <a:rPr lang="en-US" sz="1200" b="1" dirty="0">
                <a:solidFill>
                  <a:schemeClr val="tx1"/>
                </a:solidFill>
              </a:rPr>
              <a:t>Telesales, Mobile Marketing, email, newsletters, Social Media,  Home delivery.</a:t>
            </a:r>
          </a:p>
          <a:p>
            <a:pPr>
              <a:defRPr/>
            </a:pPr>
            <a:r>
              <a:rPr lang="en-US" sz="1200" b="1" dirty="0">
                <a:solidFill>
                  <a:schemeClr val="tx1"/>
                </a:solidFill>
              </a:rPr>
              <a:t>QR </a:t>
            </a:r>
            <a:r>
              <a:rPr lang="en-US" sz="1200" b="1" dirty="0" smtClean="0">
                <a:solidFill>
                  <a:schemeClr val="tx1"/>
                </a:solidFill>
              </a:rPr>
              <a:t>Code e-shopping. </a:t>
            </a:r>
            <a:r>
              <a:rPr lang="en-US" sz="1200" b="1" dirty="0">
                <a:solidFill>
                  <a:schemeClr val="tx1"/>
                </a:solidFill>
              </a:rPr>
              <a:t>W</a:t>
            </a:r>
            <a:r>
              <a:rPr lang="en-US" sz="1200" b="1" dirty="0" smtClean="0">
                <a:solidFill>
                  <a:schemeClr val="tx1"/>
                </a:solidFill>
              </a:rPr>
              <a:t>eb </a:t>
            </a:r>
            <a:r>
              <a:rPr lang="en-US" sz="1200" b="1" dirty="0">
                <a:solidFill>
                  <a:schemeClr val="tx1"/>
                </a:solidFill>
              </a:rPr>
              <a:t>Marketing.</a:t>
            </a:r>
            <a:r>
              <a:rPr lang="el-GR" sz="1200" b="1" dirty="0">
                <a:solidFill>
                  <a:schemeClr val="tx1"/>
                </a:solidFill>
              </a:rPr>
              <a:t> </a:t>
            </a:r>
          </a:p>
        </p:txBody>
      </p:sp>
    </p:spTree>
    <p:extLst>
      <p:ext uri="{BB962C8B-B14F-4D97-AF65-F5344CB8AC3E}">
        <p14:creationId xmlns:p14="http://schemas.microsoft.com/office/powerpoint/2010/main" val="1589825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ctrTitle"/>
          </p:nvPr>
        </p:nvSpPr>
        <p:spPr>
          <a:xfrm>
            <a:off x="2483743" y="188640"/>
            <a:ext cx="6408737" cy="647700"/>
          </a:xfrm>
        </p:spPr>
        <p:txBody>
          <a:bodyPr/>
          <a:lstStyle/>
          <a:p>
            <a:pPr algn="r" eaLnBrk="1" hangingPunct="1"/>
            <a:r>
              <a:rPr lang="en-US" sz="2400" b="1" dirty="0">
                <a:solidFill>
                  <a:srgbClr val="C00000"/>
                </a:solidFill>
                <a:latin typeface="Arial Black" pitchFamily="34" charset="0"/>
              </a:rPr>
              <a:t>Business Model </a:t>
            </a:r>
            <a:r>
              <a:rPr lang="en-US" sz="2400" b="1" dirty="0" smtClean="0">
                <a:solidFill>
                  <a:srgbClr val="C00000"/>
                </a:solidFill>
                <a:latin typeface="Arial Black" pitchFamily="34" charset="0"/>
              </a:rPr>
              <a:t>Canvas</a:t>
            </a:r>
            <a:r>
              <a:rPr lang="en-US" sz="2000" b="1" u="sng" dirty="0">
                <a:solidFill>
                  <a:schemeClr val="tx2"/>
                </a:solidFill>
              </a:rPr>
              <a:t/>
            </a:r>
            <a:br>
              <a:rPr lang="en-US" sz="2000" b="1" u="sng" dirty="0">
                <a:solidFill>
                  <a:schemeClr val="tx2"/>
                </a:solidFill>
              </a:rPr>
            </a:br>
            <a:r>
              <a:rPr lang="el-GR" altLang="el-GR" sz="2000" b="1" dirty="0" smtClean="0">
                <a:solidFill>
                  <a:srgbClr val="0000FF"/>
                </a:solidFill>
                <a:latin typeface="Arial Black" pitchFamily="34" charset="0"/>
              </a:rPr>
              <a:t>Εταιρία Παραγωγής και Διανομής Με</a:t>
            </a:r>
            <a:r>
              <a:rPr lang="el-GR" altLang="el-GR" sz="2000" b="1" dirty="0" smtClean="0">
                <a:solidFill>
                  <a:srgbClr val="0070C0"/>
                </a:solidFill>
                <a:latin typeface="Arial Black" pitchFamily="34" charset="0"/>
              </a:rPr>
              <a:t>λιού</a:t>
            </a:r>
            <a:endParaRPr lang="el-GR" altLang="el-GR" sz="2000" b="1" dirty="0">
              <a:solidFill>
                <a:srgbClr val="0070C0"/>
              </a:solidFill>
              <a:latin typeface="Arial Black" pitchFamily="34" charset="0"/>
            </a:endParaRP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r>
              <a:rPr lang="el-GR"/>
              <a:t>18/11/2013</a:t>
            </a:r>
          </a:p>
        </p:txBody>
      </p:sp>
      <p:sp>
        <p:nvSpPr>
          <p:cNvPr id="9" name="8 - Θέση αριθμού διαφάνειας"/>
          <p:cNvSpPr>
            <a:spLocks noGrp="1"/>
          </p:cNvSpPr>
          <p:nvPr>
            <p:ph type="sldNum" sz="quarter" idx="12"/>
          </p:nvPr>
        </p:nvSpPr>
        <p:spPr/>
        <p:txBody>
          <a:bodyPr/>
          <a:lstStyle/>
          <a:p>
            <a:pPr>
              <a:defRPr/>
            </a:pPr>
            <a:fld id="{E141EB28-2713-4FCE-8D19-E01C1EF370D7}" type="slidenum">
              <a:rPr lang="el-GR"/>
              <a:pPr>
                <a:defRPr/>
              </a:pPr>
              <a:t>47</a:t>
            </a:fld>
            <a:endParaRPr lang="el-GR"/>
          </a:p>
        </p:txBody>
      </p:sp>
      <p:grpSp>
        <p:nvGrpSpPr>
          <p:cNvPr id="2" name="60 - Ομάδα"/>
          <p:cNvGrpSpPr>
            <a:grpSpLocks/>
          </p:cNvGrpSpPr>
          <p:nvPr/>
        </p:nvGrpSpPr>
        <p:grpSpPr bwMode="auto">
          <a:xfrm>
            <a:off x="395288" y="908050"/>
            <a:ext cx="8553450" cy="5949950"/>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4" y="981066"/>
              <a:ext cx="1716038" cy="381581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733"/>
              <a:ext cx="1716038"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1164"/>
              <a:ext cx="1716038" cy="190571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733"/>
              <a:ext cx="1714450" cy="378514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733"/>
              <a:ext cx="1717625"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85"/>
              <a:ext cx="1716037"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6"/>
              <a:ext cx="1716037" cy="376470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733"/>
              <a:ext cx="8553202" cy="536959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21" name="Rectangle 19"/>
          <p:cNvSpPr/>
          <p:nvPr/>
        </p:nvSpPr>
        <p:spPr>
          <a:xfrm rot="21540000">
            <a:off x="3824288" y="1350964"/>
            <a:ext cx="1573212" cy="36195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200" b="1" dirty="0" smtClean="0">
                <a:solidFill>
                  <a:schemeClr val="tx1"/>
                </a:solidFill>
              </a:rPr>
              <a:t>A</a:t>
            </a:r>
            <a:r>
              <a:rPr lang="el-GR" sz="1200" b="1" dirty="0" smtClean="0">
                <a:solidFill>
                  <a:schemeClr val="tx1"/>
                </a:solidFill>
              </a:rPr>
              <a:t>ξέχαστες </a:t>
            </a:r>
            <a:r>
              <a:rPr lang="el-GR" sz="1200" b="1" dirty="0">
                <a:solidFill>
                  <a:schemeClr val="tx1"/>
                </a:solidFill>
              </a:rPr>
              <a:t>στιγμές για πελάτες Ξενοδοχείων και ζευγάρια που παντρεύονται ή βαπτίζουν.</a:t>
            </a:r>
          </a:p>
          <a:p>
            <a:pPr algn="ctr" fontAlgn="auto">
              <a:spcBef>
                <a:spcPts val="0"/>
              </a:spcBef>
              <a:spcAft>
                <a:spcPts val="0"/>
              </a:spcAft>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Μοναδική ποιότητα και γεύση σε «προσωπική» συσκευασία.</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Απόλαυση και ευεργετική δράση στον οργανισμό.</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Έρχεται εκεί που βρίσκεσαι </a:t>
            </a:r>
            <a:r>
              <a:rPr lang="el-GR" sz="1200" b="1" dirty="0" smtClean="0">
                <a:solidFill>
                  <a:schemeClr val="tx1"/>
                </a:solidFill>
                <a:latin typeface="Arial" pitchFamily="34" charset="0"/>
                <a:cs typeface="Arial" pitchFamily="34" charset="0"/>
              </a:rPr>
              <a:t>ανέξοδα.</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22" name="Rectangle 19"/>
          <p:cNvSpPr/>
          <p:nvPr/>
        </p:nvSpPr>
        <p:spPr>
          <a:xfrm rot="21540000">
            <a:off x="5519742" y="1643066"/>
            <a:ext cx="1647825" cy="14319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dirty="0">
                <a:solidFill>
                  <a:schemeClr val="tx1"/>
                </a:solidFill>
              </a:rPr>
              <a:t>Τεχνικές </a:t>
            </a:r>
            <a:r>
              <a:rPr lang="en-US" sz="1200" b="1" dirty="0">
                <a:solidFill>
                  <a:schemeClr val="tx1"/>
                </a:solidFill>
              </a:rPr>
              <a:t>CRM</a:t>
            </a:r>
            <a:r>
              <a:rPr lang="el-GR" sz="1200" b="1" dirty="0">
                <a:solidFill>
                  <a:schemeClr val="tx1"/>
                </a:solidFill>
              </a:rPr>
              <a:t> στη βάση κύκλου ζωής των πελατών</a:t>
            </a:r>
            <a:r>
              <a:rPr lang="el-GR" sz="1200" b="1" dirty="0" smtClean="0">
                <a:solidFill>
                  <a:schemeClr val="tx1"/>
                </a:solidFill>
              </a:rPr>
              <a:t>.</a:t>
            </a:r>
            <a:endParaRPr lang="en-US" sz="1200" b="1" dirty="0" smtClean="0">
              <a:solidFill>
                <a:schemeClr val="tx1"/>
              </a:solidFill>
            </a:endParaRPr>
          </a:p>
          <a:p>
            <a:pPr>
              <a:defRPr/>
            </a:pPr>
            <a:r>
              <a:rPr lang="el-GR" sz="1200" b="1" dirty="0" smtClean="0">
                <a:solidFill>
                  <a:schemeClr val="tx1"/>
                </a:solidFill>
              </a:rPr>
              <a:t>Προσωπική </a:t>
            </a:r>
            <a:r>
              <a:rPr lang="el-GR" sz="1200" b="1" dirty="0" err="1">
                <a:solidFill>
                  <a:schemeClr val="tx1"/>
                </a:solidFill>
              </a:rPr>
              <a:t>έξυπηρέ</a:t>
            </a:r>
            <a:r>
              <a:rPr lang="el-GR" sz="1200" b="1" dirty="0">
                <a:solidFill>
                  <a:schemeClr val="tx1"/>
                </a:solidFill>
              </a:rPr>
              <a:t>- </a:t>
            </a:r>
            <a:r>
              <a:rPr lang="el-GR" sz="1200" b="1" dirty="0" err="1">
                <a:solidFill>
                  <a:schemeClr val="tx1"/>
                </a:solidFill>
              </a:rPr>
              <a:t>τηση</a:t>
            </a:r>
            <a:r>
              <a:rPr lang="el-GR" sz="1200" b="1" dirty="0">
                <a:solidFill>
                  <a:schemeClr val="tx1"/>
                </a:solidFill>
              </a:rPr>
              <a:t> μέσω</a:t>
            </a:r>
            <a:r>
              <a:rPr lang="en-US" sz="1200" b="1" dirty="0">
                <a:solidFill>
                  <a:schemeClr val="tx1"/>
                </a:solidFill>
              </a:rPr>
              <a:t> </a:t>
            </a:r>
            <a:r>
              <a:rPr lang="en-US" sz="1200" b="1" dirty="0" smtClean="0">
                <a:solidFill>
                  <a:schemeClr val="tx1"/>
                </a:solidFill>
              </a:rPr>
              <a:t>Telemarketing</a:t>
            </a:r>
            <a:endParaRPr lang="el-GR" sz="1200" b="1" dirty="0">
              <a:solidFill>
                <a:schemeClr val="tx1"/>
              </a:solidFill>
            </a:endParaRPr>
          </a:p>
          <a:p>
            <a:pPr>
              <a:defRPr/>
            </a:pPr>
            <a:r>
              <a:rPr lang="en-US" sz="1200" b="1" dirty="0" smtClean="0">
                <a:solidFill>
                  <a:schemeClr val="tx1"/>
                </a:solidFill>
              </a:rPr>
              <a:t>&amp; Internet.</a:t>
            </a:r>
          </a:p>
          <a:p>
            <a:pPr>
              <a:defRPr/>
            </a:pPr>
            <a:r>
              <a:rPr lang="en-US" sz="1200" b="1" dirty="0" smtClean="0">
                <a:solidFill>
                  <a:schemeClr val="tx1"/>
                </a:solidFill>
              </a:rPr>
              <a:t>Mail/e-mail marketing </a:t>
            </a:r>
            <a:r>
              <a:rPr lang="el-GR" sz="1200" b="1" dirty="0" smtClean="0">
                <a:solidFill>
                  <a:schemeClr val="tx1"/>
                </a:solidFill>
              </a:rPr>
              <a:t> </a:t>
            </a:r>
            <a:endParaRPr lang="el-GR" sz="1200" b="1" dirty="0">
              <a:solidFill>
                <a:schemeClr val="tx1"/>
              </a:solidFill>
            </a:endParaRPr>
          </a:p>
        </p:txBody>
      </p:sp>
      <p:sp>
        <p:nvSpPr>
          <p:cNvPr id="23" name="Rectangle 19"/>
          <p:cNvSpPr/>
          <p:nvPr/>
        </p:nvSpPr>
        <p:spPr>
          <a:xfrm rot="21540000">
            <a:off x="7192963" y="1498600"/>
            <a:ext cx="1585912" cy="34432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Καταναλωτές </a:t>
            </a:r>
            <a:r>
              <a:rPr lang="el-GR" sz="1200" b="1" dirty="0" smtClean="0">
                <a:solidFill>
                  <a:schemeClr val="tx1"/>
                </a:solidFill>
              </a:rPr>
              <a:t>μελιού &amp; συναφών προϊόντων:</a:t>
            </a:r>
            <a:endParaRPr lang="el-GR" sz="1200" b="1" dirty="0">
              <a:solidFill>
                <a:schemeClr val="tx1"/>
              </a:solidFill>
            </a:endParaRPr>
          </a:p>
          <a:p>
            <a:pPr marL="228600" indent="-228600" algn="ctr" fontAlgn="auto">
              <a:spcBef>
                <a:spcPts val="0"/>
              </a:spcBef>
              <a:spcAft>
                <a:spcPts val="0"/>
              </a:spcAft>
              <a:buAutoNum type="arabicPeriod"/>
              <a:defRPr/>
            </a:pPr>
            <a:r>
              <a:rPr lang="el-GR" sz="1200" b="1" dirty="0" smtClean="0">
                <a:solidFill>
                  <a:schemeClr val="tx1"/>
                </a:solidFill>
              </a:rPr>
              <a:t>Πελάτες </a:t>
            </a:r>
            <a:r>
              <a:rPr lang="el-GR" sz="1200" b="1" dirty="0">
                <a:solidFill>
                  <a:schemeClr val="tx1"/>
                </a:solidFill>
              </a:rPr>
              <a:t>επιλεγμένων Ξενοδοχειακών. Μονάδων</a:t>
            </a:r>
            <a:r>
              <a:rPr lang="el-GR" sz="1200" b="1" dirty="0" smtClean="0">
                <a:solidFill>
                  <a:schemeClr val="tx1"/>
                </a:solidFill>
              </a:rPr>
              <a:t>.</a:t>
            </a:r>
          </a:p>
          <a:p>
            <a:pPr marL="228600" indent="-228600" algn="ctr" fontAlgn="auto">
              <a:spcBef>
                <a:spcPts val="0"/>
              </a:spcBef>
              <a:spcAft>
                <a:spcPts val="0"/>
              </a:spcAft>
              <a:buAutoNum type="arabicPeriod"/>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2. Κάτοικοι Ανατολικών Προαστίων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 </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3. Νέα ζευγάρια, πελάτες εταιρειών υπηρεσιών </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γάμου/βάπτισης .</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4. </a:t>
            </a:r>
            <a:r>
              <a:rPr lang="en-US" sz="1200" b="1" dirty="0">
                <a:solidFill>
                  <a:schemeClr val="tx1"/>
                </a:solidFill>
                <a:latin typeface="Arial" pitchFamily="34" charset="0"/>
                <a:cs typeface="Arial" pitchFamily="34" charset="0"/>
              </a:rPr>
              <a:t>E</a:t>
            </a:r>
            <a:r>
              <a:rPr lang="el-GR" sz="1200" b="1"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Shoppers </a:t>
            </a:r>
            <a:r>
              <a:rPr lang="el-GR" sz="1200" b="1" dirty="0">
                <a:solidFill>
                  <a:schemeClr val="tx1"/>
                </a:solidFill>
                <a:latin typeface="Arial" pitchFamily="34" charset="0"/>
                <a:cs typeface="Arial" pitchFamily="34" charset="0"/>
              </a:rPr>
              <a:t>παραδοσιακών τροφίμων</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521329" y="3443290"/>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200" b="1" dirty="0" smtClean="0">
                <a:solidFill>
                  <a:schemeClr val="tx1"/>
                </a:solidFill>
              </a:rPr>
              <a:t> </a:t>
            </a:r>
            <a:r>
              <a:rPr lang="en-US" sz="1200" b="1" dirty="0">
                <a:solidFill>
                  <a:schemeClr val="tx1"/>
                </a:solidFill>
              </a:rPr>
              <a:t>Telesales, Mobile Marketing, email, newsletters, Social Media,  Home delivery.</a:t>
            </a:r>
          </a:p>
          <a:p>
            <a:pPr>
              <a:defRPr/>
            </a:pPr>
            <a:r>
              <a:rPr lang="en-US" sz="1200" b="1" dirty="0">
                <a:solidFill>
                  <a:schemeClr val="tx1"/>
                </a:solidFill>
              </a:rPr>
              <a:t>QR </a:t>
            </a:r>
            <a:r>
              <a:rPr lang="en-US" sz="1200" b="1" dirty="0" smtClean="0">
                <a:solidFill>
                  <a:schemeClr val="tx1"/>
                </a:solidFill>
              </a:rPr>
              <a:t>Code e-shopping. </a:t>
            </a:r>
            <a:r>
              <a:rPr lang="en-US" sz="1200" b="1" dirty="0">
                <a:solidFill>
                  <a:schemeClr val="tx1"/>
                </a:solidFill>
              </a:rPr>
              <a:t>W</a:t>
            </a:r>
            <a:r>
              <a:rPr lang="en-US" sz="1200" b="1" dirty="0" smtClean="0">
                <a:solidFill>
                  <a:schemeClr val="tx1"/>
                </a:solidFill>
              </a:rPr>
              <a:t>eb </a:t>
            </a:r>
            <a:r>
              <a:rPr lang="en-US" sz="1200" b="1" dirty="0">
                <a:solidFill>
                  <a:schemeClr val="tx1"/>
                </a:solidFill>
              </a:rPr>
              <a:t>Marketing.</a:t>
            </a:r>
            <a:r>
              <a:rPr lang="el-GR" sz="1200" b="1" dirty="0">
                <a:solidFill>
                  <a:schemeClr val="tx1"/>
                </a:solidFill>
              </a:rPr>
              <a:t> </a:t>
            </a:r>
          </a:p>
        </p:txBody>
      </p:sp>
    </p:spTree>
    <p:extLst>
      <p:ext uri="{BB962C8B-B14F-4D97-AF65-F5344CB8AC3E}">
        <p14:creationId xmlns:p14="http://schemas.microsoft.com/office/powerpoint/2010/main" val="1589825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ctrTitle"/>
          </p:nvPr>
        </p:nvSpPr>
        <p:spPr>
          <a:xfrm>
            <a:off x="2483743" y="188640"/>
            <a:ext cx="6408737" cy="647700"/>
          </a:xfrm>
        </p:spPr>
        <p:txBody>
          <a:bodyPr/>
          <a:lstStyle/>
          <a:p>
            <a:pPr algn="r" eaLnBrk="1" hangingPunct="1"/>
            <a:r>
              <a:rPr lang="en-US" sz="2400" b="1" dirty="0">
                <a:solidFill>
                  <a:srgbClr val="C00000"/>
                </a:solidFill>
                <a:latin typeface="Arial Black" pitchFamily="34" charset="0"/>
              </a:rPr>
              <a:t>Business Model </a:t>
            </a:r>
            <a:r>
              <a:rPr lang="en-US" sz="2400" b="1" dirty="0" smtClean="0">
                <a:solidFill>
                  <a:srgbClr val="C00000"/>
                </a:solidFill>
                <a:latin typeface="Arial Black" pitchFamily="34" charset="0"/>
              </a:rPr>
              <a:t>Canvas</a:t>
            </a:r>
            <a:r>
              <a:rPr lang="en-US" sz="2000" b="1" u="sng" dirty="0">
                <a:solidFill>
                  <a:schemeClr val="tx2"/>
                </a:solidFill>
              </a:rPr>
              <a:t/>
            </a:r>
            <a:br>
              <a:rPr lang="en-US" sz="2000" b="1" u="sng" dirty="0">
                <a:solidFill>
                  <a:schemeClr val="tx2"/>
                </a:solidFill>
              </a:rPr>
            </a:br>
            <a:r>
              <a:rPr lang="el-GR" altLang="el-GR" sz="2000" b="1" dirty="0" smtClean="0">
                <a:solidFill>
                  <a:srgbClr val="0000FF"/>
                </a:solidFill>
                <a:latin typeface="Arial Black" pitchFamily="34" charset="0"/>
              </a:rPr>
              <a:t>Εταιρία Παραγωγής και Διανομής Με</a:t>
            </a:r>
            <a:r>
              <a:rPr lang="el-GR" altLang="el-GR" sz="2000" b="1" dirty="0" smtClean="0">
                <a:solidFill>
                  <a:srgbClr val="0070C0"/>
                </a:solidFill>
                <a:latin typeface="Arial Black" pitchFamily="34" charset="0"/>
              </a:rPr>
              <a:t>λιού</a:t>
            </a:r>
            <a:endParaRPr lang="el-GR" altLang="el-GR" sz="2000" b="1" dirty="0">
              <a:solidFill>
                <a:srgbClr val="0070C0"/>
              </a:solidFill>
              <a:latin typeface="Arial Black" pitchFamily="34" charset="0"/>
            </a:endParaRPr>
          </a:p>
        </p:txBody>
      </p:sp>
      <p:pic>
        <p:nvPicPr>
          <p:cNvPr id="194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sp>
        <p:nvSpPr>
          <p:cNvPr id="8" name="7 - Θέση ημερομηνίας"/>
          <p:cNvSpPr>
            <a:spLocks noGrp="1"/>
          </p:cNvSpPr>
          <p:nvPr>
            <p:ph type="dt" sz="quarter" idx="10"/>
          </p:nvPr>
        </p:nvSpPr>
        <p:spPr/>
        <p:txBody>
          <a:bodyPr/>
          <a:lstStyle/>
          <a:p>
            <a:pPr>
              <a:defRPr/>
            </a:pPr>
            <a:r>
              <a:rPr lang="el-GR"/>
              <a:t>18/11/2013</a:t>
            </a:r>
          </a:p>
        </p:txBody>
      </p:sp>
      <p:sp>
        <p:nvSpPr>
          <p:cNvPr id="9" name="8 - Θέση αριθμού διαφάνειας"/>
          <p:cNvSpPr>
            <a:spLocks noGrp="1"/>
          </p:cNvSpPr>
          <p:nvPr>
            <p:ph type="sldNum" sz="quarter" idx="12"/>
          </p:nvPr>
        </p:nvSpPr>
        <p:spPr/>
        <p:txBody>
          <a:bodyPr/>
          <a:lstStyle/>
          <a:p>
            <a:pPr>
              <a:defRPr/>
            </a:pPr>
            <a:fld id="{E141EB28-2713-4FCE-8D19-E01C1EF370D7}" type="slidenum">
              <a:rPr lang="el-GR"/>
              <a:pPr>
                <a:defRPr/>
              </a:pPr>
              <a:t>48</a:t>
            </a:fld>
            <a:endParaRPr lang="el-GR"/>
          </a:p>
        </p:txBody>
      </p:sp>
      <p:grpSp>
        <p:nvGrpSpPr>
          <p:cNvPr id="2" name="60 - Ομάδα"/>
          <p:cNvGrpSpPr>
            <a:grpSpLocks/>
          </p:cNvGrpSpPr>
          <p:nvPr/>
        </p:nvGrpSpPr>
        <p:grpSpPr bwMode="auto">
          <a:xfrm>
            <a:off x="395288" y="908050"/>
            <a:ext cx="8553450" cy="5949950"/>
            <a:chOff x="339278" y="908050"/>
            <a:chExt cx="8553202" cy="5473278"/>
          </a:xfrm>
        </p:grpSpPr>
        <p:cxnSp>
          <p:nvCxnSpPr>
            <p:cNvPr id="6" name="5 - Ευθεία γραμμή σύνδεσης"/>
            <p:cNvCxnSpPr/>
            <p:nvPr/>
          </p:nvCxnSpPr>
          <p:spPr>
            <a:xfrm>
              <a:off x="394838" y="908050"/>
              <a:ext cx="8353183"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ounded Rectangle 17"/>
            <p:cNvSpPr/>
            <p:nvPr/>
          </p:nvSpPr>
          <p:spPr>
            <a:xfrm>
              <a:off x="339278"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Cost Structure</a:t>
              </a:r>
            </a:p>
          </p:txBody>
        </p:sp>
        <p:sp>
          <p:nvSpPr>
            <p:cNvPr id="51" name="Rounded Rectangle 18"/>
            <p:cNvSpPr/>
            <p:nvPr/>
          </p:nvSpPr>
          <p:spPr>
            <a:xfrm>
              <a:off x="4615879" y="4776437"/>
              <a:ext cx="4276601" cy="1604891"/>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Revenue Streams</a:t>
              </a:r>
            </a:p>
          </p:txBody>
        </p:sp>
        <p:sp>
          <p:nvSpPr>
            <p:cNvPr id="52" name="Rounded Rectangle 3"/>
            <p:cNvSpPr/>
            <p:nvPr/>
          </p:nvSpPr>
          <p:spPr>
            <a:xfrm>
              <a:off x="359914" y="981066"/>
              <a:ext cx="1716038" cy="3815816"/>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Partners</a:t>
              </a:r>
            </a:p>
          </p:txBody>
        </p:sp>
        <p:sp>
          <p:nvSpPr>
            <p:cNvPr id="53" name="Rounded Rectangle 11"/>
            <p:cNvSpPr/>
            <p:nvPr/>
          </p:nvSpPr>
          <p:spPr>
            <a:xfrm>
              <a:off x="2055315" y="1011733"/>
              <a:ext cx="1716038"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Activities</a:t>
              </a:r>
            </a:p>
          </p:txBody>
        </p:sp>
        <p:sp>
          <p:nvSpPr>
            <p:cNvPr id="54" name="Rounded Rectangle 12"/>
            <p:cNvSpPr/>
            <p:nvPr/>
          </p:nvSpPr>
          <p:spPr>
            <a:xfrm>
              <a:off x="2055315" y="2891164"/>
              <a:ext cx="1716038" cy="190571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Key Resources</a:t>
              </a:r>
            </a:p>
          </p:txBody>
        </p:sp>
        <p:sp>
          <p:nvSpPr>
            <p:cNvPr id="55" name="Rounded Rectangle 13"/>
            <p:cNvSpPr/>
            <p:nvPr/>
          </p:nvSpPr>
          <p:spPr>
            <a:xfrm>
              <a:off x="3744366" y="1011733"/>
              <a:ext cx="1714450" cy="3785148"/>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Value Proposition</a:t>
              </a:r>
              <a:endParaRPr lang="el-GR" sz="1400" b="1" dirty="0">
                <a:latin typeface="Arial" pitchFamily="34" charset="0"/>
                <a:cs typeface="Arial" pitchFamily="34" charset="0"/>
              </a:endParaRPr>
            </a:p>
            <a:p>
              <a:pPr fontAlgn="auto">
                <a:spcBef>
                  <a:spcPts val="0"/>
                </a:spcBef>
                <a:spcAft>
                  <a:spcPts val="0"/>
                </a:spcAft>
                <a:defRPr/>
              </a:pPr>
              <a:endParaRPr lang="el-GR" sz="1400" b="1" dirty="0">
                <a:latin typeface="Arial" pitchFamily="34" charset="0"/>
                <a:cs typeface="Arial" pitchFamily="34" charset="0"/>
              </a:endParaRPr>
            </a:p>
            <a:p>
              <a:pPr fontAlgn="auto">
                <a:spcBef>
                  <a:spcPts val="0"/>
                </a:spcBef>
                <a:spcAft>
                  <a:spcPts val="0"/>
                </a:spcAft>
                <a:defRPr/>
              </a:pPr>
              <a:endParaRPr lang="en-US" sz="1400" b="1" dirty="0">
                <a:latin typeface="Arial" pitchFamily="34" charset="0"/>
                <a:cs typeface="Arial" pitchFamily="34" charset="0"/>
              </a:endParaRPr>
            </a:p>
          </p:txBody>
        </p:sp>
        <p:sp>
          <p:nvSpPr>
            <p:cNvPr id="56" name="Rounded Rectangle 14"/>
            <p:cNvSpPr/>
            <p:nvPr/>
          </p:nvSpPr>
          <p:spPr>
            <a:xfrm>
              <a:off x="5458817" y="1011733"/>
              <a:ext cx="1717625"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Relationship</a:t>
              </a:r>
            </a:p>
          </p:txBody>
        </p:sp>
        <p:sp>
          <p:nvSpPr>
            <p:cNvPr id="57" name="Rounded Rectangle 15"/>
            <p:cNvSpPr/>
            <p:nvPr/>
          </p:nvSpPr>
          <p:spPr>
            <a:xfrm>
              <a:off x="5447705" y="2894085"/>
              <a:ext cx="1716037" cy="1882352"/>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Channels</a:t>
              </a:r>
            </a:p>
          </p:txBody>
        </p:sp>
        <p:sp>
          <p:nvSpPr>
            <p:cNvPr id="58" name="Rounded Rectangle 16"/>
            <p:cNvSpPr/>
            <p:nvPr/>
          </p:nvSpPr>
          <p:spPr>
            <a:xfrm>
              <a:off x="7098657" y="981066"/>
              <a:ext cx="1716037" cy="3764704"/>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a:lstStyle/>
            <a:p>
              <a:pPr fontAlgn="auto">
                <a:spcBef>
                  <a:spcPts val="0"/>
                </a:spcBef>
                <a:spcAft>
                  <a:spcPts val="0"/>
                </a:spcAft>
                <a:defRPr/>
              </a:pPr>
              <a:r>
                <a:rPr lang="en-US" sz="1400" b="1" dirty="0">
                  <a:latin typeface="Arial" pitchFamily="34" charset="0"/>
                  <a:cs typeface="Arial" pitchFamily="34" charset="0"/>
                </a:rPr>
                <a:t>Customer Segments</a:t>
              </a:r>
            </a:p>
          </p:txBody>
        </p:sp>
        <p:sp>
          <p:nvSpPr>
            <p:cNvPr id="59" name="Rounded Rectangle 4"/>
            <p:cNvSpPr/>
            <p:nvPr/>
          </p:nvSpPr>
          <p:spPr>
            <a:xfrm>
              <a:off x="339278" y="1011733"/>
              <a:ext cx="8553202" cy="5369595"/>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fontAlgn="auto">
                <a:spcBef>
                  <a:spcPts val="0"/>
                </a:spcBef>
                <a:spcAft>
                  <a:spcPts val="0"/>
                </a:spcAft>
                <a:buFont typeface="Arial" pitchFamily="34" charset="0"/>
                <a:buChar char="•"/>
                <a:defRPr/>
              </a:pPr>
              <a:endParaRPr lang="en-US" sz="2000" dirty="0"/>
            </a:p>
          </p:txBody>
        </p:sp>
      </p:grpSp>
      <p:sp>
        <p:nvSpPr>
          <p:cNvPr id="18" name="Rectangle 19"/>
          <p:cNvSpPr/>
          <p:nvPr/>
        </p:nvSpPr>
        <p:spPr>
          <a:xfrm rot="21540000">
            <a:off x="421204" y="1354998"/>
            <a:ext cx="1662699" cy="367310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B0F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latin typeface="Arial" pitchFamily="34" charset="0"/>
                <a:cs typeface="Arial" pitchFamily="34" charset="0"/>
              </a:rPr>
              <a:t>Προμηθευτές ειδών μελισσοκομίας και συσκευασίας</a:t>
            </a:r>
            <a:r>
              <a:rPr lang="el-GR" sz="1200" b="1" dirty="0" smtClean="0">
                <a:solidFill>
                  <a:schemeClr val="tx1"/>
                </a:solidFill>
              </a:rPr>
              <a:t>.</a:t>
            </a:r>
          </a:p>
          <a:p>
            <a:pPr algn="ctr" fontAlgn="auto">
              <a:spcBef>
                <a:spcPts val="0"/>
              </a:spcBef>
              <a:spcAft>
                <a:spcPts val="0"/>
              </a:spcAft>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Ιδιοκτήτες </a:t>
            </a:r>
            <a:r>
              <a:rPr lang="el-GR" sz="1200" b="1" dirty="0" smtClean="0">
                <a:solidFill>
                  <a:schemeClr val="tx1"/>
                </a:solidFill>
                <a:latin typeface="Arial" pitchFamily="34" charset="0"/>
                <a:cs typeface="Arial" pitchFamily="34" charset="0"/>
              </a:rPr>
              <a:t>Ξενοδοχειακών  </a:t>
            </a:r>
            <a:r>
              <a:rPr lang="el-GR" sz="1200" b="1" dirty="0">
                <a:solidFill>
                  <a:schemeClr val="tx1"/>
                </a:solidFill>
                <a:latin typeface="Arial" pitchFamily="34" charset="0"/>
                <a:cs typeface="Arial" pitchFamily="34" charset="0"/>
              </a:rPr>
              <a:t>Μονάδων και εταιρειών οργάνωσης γάμων/βαπτίσεων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n-US" sz="1200" b="1" dirty="0">
                <a:solidFill>
                  <a:schemeClr val="tx1"/>
                </a:solidFill>
                <a:latin typeface="Arial" pitchFamily="34" charset="0"/>
                <a:cs typeface="Arial" pitchFamily="34" charset="0"/>
              </a:rPr>
              <a:t>E-shop company</a:t>
            </a:r>
            <a:r>
              <a:rPr lang="en-US" sz="1200" b="1" dirty="0" smtClean="0">
                <a:solidFill>
                  <a:schemeClr val="tx1"/>
                </a:solidFill>
                <a:latin typeface="Arial" pitchFamily="34" charset="0"/>
                <a:cs typeface="Arial" pitchFamily="34" charset="0"/>
              </a:rPr>
              <a:t>.</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a:p>
            <a:pPr algn="ctr" fontAlgn="auto">
              <a:spcBef>
                <a:spcPts val="0"/>
              </a:spcBef>
              <a:spcAft>
                <a:spcPts val="0"/>
              </a:spcAft>
              <a:defRPr/>
            </a:pPr>
            <a:r>
              <a:rPr lang="en-US" sz="1200" b="1" dirty="0" smtClean="0">
                <a:solidFill>
                  <a:schemeClr val="tx1"/>
                </a:solidFill>
                <a:latin typeface="Arial" pitchFamily="34" charset="0"/>
                <a:cs typeface="Arial" pitchFamily="34" charset="0"/>
              </a:rPr>
              <a:t>IT &amp; Internet providers</a:t>
            </a:r>
          </a:p>
          <a:p>
            <a:pPr algn="ctr" fontAlgn="auto">
              <a:spcBef>
                <a:spcPts val="0"/>
              </a:spcBef>
              <a:spcAft>
                <a:spcPts val="0"/>
              </a:spcAft>
              <a:defRPr/>
            </a:pPr>
            <a:endParaRPr lang="en-US"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n-US" sz="1200" b="1" dirty="0" smtClean="0">
                <a:solidFill>
                  <a:schemeClr val="tx1"/>
                </a:solidFill>
                <a:latin typeface="Arial" pitchFamily="34" charset="0"/>
                <a:cs typeface="Arial" pitchFamily="34" charset="0"/>
              </a:rPr>
              <a:t>Package Designers/suppliers</a:t>
            </a:r>
          </a:p>
          <a:p>
            <a:pPr algn="ctr" fontAlgn="auto">
              <a:spcBef>
                <a:spcPts val="0"/>
              </a:spcBef>
              <a:spcAft>
                <a:spcPts val="0"/>
              </a:spcAft>
              <a:defRPr/>
            </a:pPr>
            <a:endParaRPr lang="en-US" sz="1200" b="1" dirty="0" smtClean="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19" name="Rectangle 19"/>
          <p:cNvSpPr/>
          <p:nvPr/>
        </p:nvSpPr>
        <p:spPr>
          <a:xfrm rot="21540000">
            <a:off x="2183875" y="1349804"/>
            <a:ext cx="1524388" cy="134591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B0F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defRPr/>
            </a:pPr>
            <a:r>
              <a:rPr lang="el-GR" sz="1200" b="1" dirty="0">
                <a:solidFill>
                  <a:schemeClr val="tx1"/>
                </a:solidFill>
              </a:rPr>
              <a:t>Παραγωγή, </a:t>
            </a:r>
            <a:r>
              <a:rPr lang="el-GR" sz="1200" b="1" dirty="0" smtClean="0">
                <a:solidFill>
                  <a:schemeClr val="tx1"/>
                </a:solidFill>
              </a:rPr>
              <a:t>συσκευασία</a:t>
            </a:r>
            <a:r>
              <a:rPr lang="el-GR" sz="1200" b="1" dirty="0">
                <a:solidFill>
                  <a:schemeClr val="tx1"/>
                </a:solidFill>
              </a:rPr>
              <a:t>, διανομή</a:t>
            </a:r>
            <a:r>
              <a:rPr lang="en-US" sz="1200" b="1" dirty="0">
                <a:solidFill>
                  <a:schemeClr val="tx1"/>
                </a:solidFill>
              </a:rPr>
              <a:t>, personal</a:t>
            </a:r>
            <a:r>
              <a:rPr lang="el-GR" sz="1200" b="1" dirty="0">
                <a:solidFill>
                  <a:schemeClr val="tx1"/>
                </a:solidFill>
              </a:rPr>
              <a:t> </a:t>
            </a:r>
            <a:r>
              <a:rPr lang="en-US" sz="1200" b="1" dirty="0">
                <a:solidFill>
                  <a:schemeClr val="tx1"/>
                </a:solidFill>
              </a:rPr>
              <a:t> labeling,</a:t>
            </a:r>
            <a:r>
              <a:rPr lang="el-GR" sz="1200" b="1" dirty="0">
                <a:solidFill>
                  <a:schemeClr val="tx1"/>
                </a:solidFill>
              </a:rPr>
              <a:t> διαχείριση πελατειακών σχέσεων,</a:t>
            </a:r>
            <a:r>
              <a:rPr lang="en-US" sz="1200" b="1" dirty="0">
                <a:solidFill>
                  <a:schemeClr val="tx1"/>
                </a:solidFill>
              </a:rPr>
              <a:t>  concept testing</a:t>
            </a:r>
            <a:endParaRPr lang="el-GR" sz="1200" b="1" dirty="0">
              <a:solidFill>
                <a:schemeClr val="tx1"/>
              </a:solidFill>
            </a:endParaRPr>
          </a:p>
        </p:txBody>
      </p:sp>
      <p:sp>
        <p:nvSpPr>
          <p:cNvPr id="20" name="Rectangle 19"/>
          <p:cNvSpPr/>
          <p:nvPr/>
        </p:nvSpPr>
        <p:spPr>
          <a:xfrm rot="21540000">
            <a:off x="2137561" y="3343061"/>
            <a:ext cx="1582678" cy="159901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00B0F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latin typeface="Arial" pitchFamily="34" charset="0"/>
                <a:cs typeface="Arial" pitchFamily="34" charset="0"/>
              </a:rPr>
              <a:t>Τεχνογνωσία μελισσοκομίας</a:t>
            </a:r>
            <a:r>
              <a:rPr lang="el-GR" sz="1200" b="1" dirty="0" smtClean="0">
                <a:solidFill>
                  <a:schemeClr val="tx1"/>
                </a:solidFill>
                <a:latin typeface="Arial" pitchFamily="34" charset="0"/>
                <a:cs typeface="Arial" pitchFamily="34" charset="0"/>
              </a:rPr>
              <a:t>,</a:t>
            </a:r>
            <a:endParaRPr lang="en-US"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n-US" sz="1200" b="1" dirty="0" smtClean="0">
                <a:solidFill>
                  <a:schemeClr val="tx1"/>
                </a:solidFill>
                <a:latin typeface="Arial" pitchFamily="34" charset="0"/>
                <a:cs typeface="Arial" pitchFamily="34" charset="0"/>
              </a:rPr>
              <a:t>IT facilities</a:t>
            </a:r>
            <a:r>
              <a:rPr lang="el-GR" sz="1200" b="1"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dbase software</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Εξοπλισμός γραφείων </a:t>
            </a:r>
            <a:r>
              <a:rPr lang="el-GR" sz="1200" b="1" dirty="0">
                <a:solidFill>
                  <a:schemeClr val="tx1"/>
                </a:solidFill>
                <a:latin typeface="Arial" pitchFamily="34" charset="0"/>
                <a:cs typeface="Arial" pitchFamily="34" charset="0"/>
              </a:rPr>
              <a:t>&amp; </a:t>
            </a:r>
            <a:r>
              <a:rPr lang="en-US" sz="1200" b="1" dirty="0" smtClean="0">
                <a:solidFill>
                  <a:schemeClr val="tx1"/>
                </a:solidFill>
                <a:latin typeface="Arial" pitchFamily="34" charset="0"/>
                <a:cs typeface="Arial" pitchFamily="34" charset="0"/>
              </a:rPr>
              <a:t>labeling</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εξοπλισμός </a:t>
            </a:r>
            <a:r>
              <a:rPr lang="el-GR" sz="1200" b="1" dirty="0">
                <a:solidFill>
                  <a:schemeClr val="tx1"/>
                </a:solidFill>
                <a:latin typeface="Arial" pitchFamily="34" charset="0"/>
                <a:cs typeface="Arial" pitchFamily="34" charset="0"/>
              </a:rPr>
              <a:t>μελισσοκομίας</a:t>
            </a:r>
            <a:endParaRPr lang="en-US" sz="1200" b="1" dirty="0">
              <a:solidFill>
                <a:schemeClr val="tx1"/>
              </a:solidFill>
              <a:latin typeface="Arial" pitchFamily="34" charset="0"/>
              <a:cs typeface="Arial" pitchFamily="34" charset="0"/>
            </a:endParaRPr>
          </a:p>
        </p:txBody>
      </p:sp>
      <p:sp>
        <p:nvSpPr>
          <p:cNvPr id="21" name="Rectangle 19"/>
          <p:cNvSpPr/>
          <p:nvPr/>
        </p:nvSpPr>
        <p:spPr>
          <a:xfrm rot="21540000">
            <a:off x="3824288" y="1350964"/>
            <a:ext cx="1573212" cy="36195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FF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1200" b="1" dirty="0" smtClean="0">
                <a:solidFill>
                  <a:schemeClr val="tx1"/>
                </a:solidFill>
              </a:rPr>
              <a:t>A</a:t>
            </a:r>
            <a:r>
              <a:rPr lang="el-GR" sz="1200" b="1" dirty="0" smtClean="0">
                <a:solidFill>
                  <a:schemeClr val="tx1"/>
                </a:solidFill>
              </a:rPr>
              <a:t>ξέχαστες </a:t>
            </a:r>
            <a:r>
              <a:rPr lang="el-GR" sz="1200" b="1" dirty="0">
                <a:solidFill>
                  <a:schemeClr val="tx1"/>
                </a:solidFill>
              </a:rPr>
              <a:t>στιγμές για πελάτες Ξενοδοχείων και ζευγάρια που παντρεύονται ή βαπτίζουν.</a:t>
            </a:r>
          </a:p>
          <a:p>
            <a:pPr algn="ctr" fontAlgn="auto">
              <a:spcBef>
                <a:spcPts val="0"/>
              </a:spcBef>
              <a:spcAft>
                <a:spcPts val="0"/>
              </a:spcAft>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Μοναδική ποιότητα και γεύση σε «προσωπική» συσκευασία.</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Απόλαυση και ευεργετική δράση στον οργανισμό.</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Έρχεται εκεί που βρίσκεσαι </a:t>
            </a:r>
            <a:r>
              <a:rPr lang="el-GR" sz="1200" b="1" dirty="0" smtClean="0">
                <a:solidFill>
                  <a:schemeClr val="tx1"/>
                </a:solidFill>
                <a:latin typeface="Arial" pitchFamily="34" charset="0"/>
                <a:cs typeface="Arial" pitchFamily="34" charset="0"/>
              </a:rPr>
              <a:t>ανέξοδα.</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endParaRPr lang="en-US" sz="1200" b="1" dirty="0">
              <a:solidFill>
                <a:schemeClr val="tx1"/>
              </a:solidFill>
              <a:latin typeface="Arial" pitchFamily="34" charset="0"/>
              <a:cs typeface="Arial" pitchFamily="34" charset="0"/>
            </a:endParaRPr>
          </a:p>
        </p:txBody>
      </p:sp>
      <p:sp>
        <p:nvSpPr>
          <p:cNvPr id="22" name="Rectangle 19"/>
          <p:cNvSpPr/>
          <p:nvPr/>
        </p:nvSpPr>
        <p:spPr>
          <a:xfrm rot="21540000">
            <a:off x="5519742" y="1643066"/>
            <a:ext cx="1647825" cy="143192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l-GR" sz="1200" b="1" dirty="0">
                <a:solidFill>
                  <a:schemeClr val="tx1"/>
                </a:solidFill>
              </a:rPr>
              <a:t>Τεχνικές </a:t>
            </a:r>
            <a:r>
              <a:rPr lang="en-US" sz="1200" b="1" dirty="0">
                <a:solidFill>
                  <a:schemeClr val="tx1"/>
                </a:solidFill>
              </a:rPr>
              <a:t>CRM</a:t>
            </a:r>
            <a:r>
              <a:rPr lang="el-GR" sz="1200" b="1" dirty="0">
                <a:solidFill>
                  <a:schemeClr val="tx1"/>
                </a:solidFill>
              </a:rPr>
              <a:t> στη βάση κύκλου ζωής των πελατών</a:t>
            </a:r>
            <a:r>
              <a:rPr lang="el-GR" sz="1200" b="1" dirty="0" smtClean="0">
                <a:solidFill>
                  <a:schemeClr val="tx1"/>
                </a:solidFill>
              </a:rPr>
              <a:t>.</a:t>
            </a:r>
            <a:endParaRPr lang="en-US" sz="1200" b="1" dirty="0" smtClean="0">
              <a:solidFill>
                <a:schemeClr val="tx1"/>
              </a:solidFill>
            </a:endParaRPr>
          </a:p>
          <a:p>
            <a:pPr>
              <a:defRPr/>
            </a:pPr>
            <a:r>
              <a:rPr lang="el-GR" sz="1200" b="1" dirty="0" smtClean="0">
                <a:solidFill>
                  <a:schemeClr val="tx1"/>
                </a:solidFill>
              </a:rPr>
              <a:t>Προσωπική </a:t>
            </a:r>
            <a:r>
              <a:rPr lang="el-GR" sz="1200" b="1" dirty="0" err="1">
                <a:solidFill>
                  <a:schemeClr val="tx1"/>
                </a:solidFill>
              </a:rPr>
              <a:t>έξυπηρέ</a:t>
            </a:r>
            <a:r>
              <a:rPr lang="el-GR" sz="1200" b="1" dirty="0">
                <a:solidFill>
                  <a:schemeClr val="tx1"/>
                </a:solidFill>
              </a:rPr>
              <a:t>- </a:t>
            </a:r>
            <a:r>
              <a:rPr lang="el-GR" sz="1200" b="1" dirty="0" err="1">
                <a:solidFill>
                  <a:schemeClr val="tx1"/>
                </a:solidFill>
              </a:rPr>
              <a:t>τηση</a:t>
            </a:r>
            <a:r>
              <a:rPr lang="el-GR" sz="1200" b="1" dirty="0">
                <a:solidFill>
                  <a:schemeClr val="tx1"/>
                </a:solidFill>
              </a:rPr>
              <a:t> μέσω</a:t>
            </a:r>
            <a:r>
              <a:rPr lang="en-US" sz="1200" b="1" dirty="0">
                <a:solidFill>
                  <a:schemeClr val="tx1"/>
                </a:solidFill>
              </a:rPr>
              <a:t> </a:t>
            </a:r>
            <a:r>
              <a:rPr lang="en-US" sz="1200" b="1" dirty="0" smtClean="0">
                <a:solidFill>
                  <a:schemeClr val="tx1"/>
                </a:solidFill>
              </a:rPr>
              <a:t>Telemarketing</a:t>
            </a:r>
            <a:endParaRPr lang="el-GR" sz="1200" b="1" dirty="0">
              <a:solidFill>
                <a:schemeClr val="tx1"/>
              </a:solidFill>
            </a:endParaRPr>
          </a:p>
          <a:p>
            <a:pPr>
              <a:defRPr/>
            </a:pPr>
            <a:r>
              <a:rPr lang="en-US" sz="1200" b="1" dirty="0" smtClean="0">
                <a:solidFill>
                  <a:schemeClr val="tx1"/>
                </a:solidFill>
              </a:rPr>
              <a:t>&amp; Internet.</a:t>
            </a:r>
          </a:p>
          <a:p>
            <a:pPr>
              <a:defRPr/>
            </a:pPr>
            <a:r>
              <a:rPr lang="en-US" sz="1200" b="1" dirty="0" smtClean="0">
                <a:solidFill>
                  <a:schemeClr val="tx1"/>
                </a:solidFill>
              </a:rPr>
              <a:t>Mail/e-mail marketing </a:t>
            </a:r>
            <a:r>
              <a:rPr lang="el-GR" sz="1200" b="1" dirty="0" smtClean="0">
                <a:solidFill>
                  <a:schemeClr val="tx1"/>
                </a:solidFill>
              </a:rPr>
              <a:t> </a:t>
            </a:r>
            <a:endParaRPr lang="el-GR" sz="1200" b="1" dirty="0">
              <a:solidFill>
                <a:schemeClr val="tx1"/>
              </a:solidFill>
            </a:endParaRPr>
          </a:p>
        </p:txBody>
      </p:sp>
      <p:sp>
        <p:nvSpPr>
          <p:cNvPr id="23" name="Rectangle 19"/>
          <p:cNvSpPr/>
          <p:nvPr/>
        </p:nvSpPr>
        <p:spPr>
          <a:xfrm rot="21540000">
            <a:off x="7192963" y="1498600"/>
            <a:ext cx="1585912" cy="3443288"/>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Καταναλωτές </a:t>
            </a:r>
            <a:r>
              <a:rPr lang="el-GR" sz="1200" b="1" dirty="0" smtClean="0">
                <a:solidFill>
                  <a:schemeClr val="tx1"/>
                </a:solidFill>
              </a:rPr>
              <a:t>μελιού &amp; συναφών προϊόντων:</a:t>
            </a:r>
            <a:endParaRPr lang="el-GR" sz="1200" b="1" dirty="0">
              <a:solidFill>
                <a:schemeClr val="tx1"/>
              </a:solidFill>
            </a:endParaRPr>
          </a:p>
          <a:p>
            <a:pPr marL="228600" indent="-228600" algn="ctr" fontAlgn="auto">
              <a:spcBef>
                <a:spcPts val="0"/>
              </a:spcBef>
              <a:spcAft>
                <a:spcPts val="0"/>
              </a:spcAft>
              <a:buAutoNum type="arabicPeriod"/>
              <a:defRPr/>
            </a:pPr>
            <a:r>
              <a:rPr lang="el-GR" sz="1200" b="1" dirty="0" smtClean="0">
                <a:solidFill>
                  <a:schemeClr val="tx1"/>
                </a:solidFill>
              </a:rPr>
              <a:t>Πελάτες </a:t>
            </a:r>
            <a:r>
              <a:rPr lang="el-GR" sz="1200" b="1" dirty="0">
                <a:solidFill>
                  <a:schemeClr val="tx1"/>
                </a:solidFill>
              </a:rPr>
              <a:t>επιλεγμένων Ξενοδοχειακών. Μονάδων</a:t>
            </a:r>
            <a:r>
              <a:rPr lang="el-GR" sz="1200" b="1" dirty="0" smtClean="0">
                <a:solidFill>
                  <a:schemeClr val="tx1"/>
                </a:solidFill>
              </a:rPr>
              <a:t>.</a:t>
            </a:r>
          </a:p>
          <a:p>
            <a:pPr marL="228600" indent="-228600" algn="ctr" fontAlgn="auto">
              <a:spcBef>
                <a:spcPts val="0"/>
              </a:spcBef>
              <a:spcAft>
                <a:spcPts val="0"/>
              </a:spcAft>
              <a:buAutoNum type="arabicPeriod"/>
              <a:defRPr/>
            </a:pPr>
            <a:endParaRPr lang="el-GR" sz="1200" b="1" dirty="0">
              <a:solidFill>
                <a:schemeClr val="tx1"/>
              </a:solidFill>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2. Κάτοικοι Ανατολικών Προαστίων</a:t>
            </a:r>
            <a:r>
              <a:rPr lang="el-GR" sz="1200" b="1" dirty="0" smtClean="0">
                <a:solidFill>
                  <a:schemeClr val="tx1"/>
                </a:solidFill>
                <a:latin typeface="Arial" pitchFamily="34" charset="0"/>
                <a:cs typeface="Arial" pitchFamily="34" charset="0"/>
              </a:rPr>
              <a:t>.</a:t>
            </a: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 </a:t>
            </a: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3. Νέα ζευγάρια, πελάτες εταιρειών υπηρεσιών </a:t>
            </a:r>
            <a:endParaRPr lang="el-GR" sz="1200" b="1" dirty="0" smtClean="0">
              <a:solidFill>
                <a:schemeClr val="tx1"/>
              </a:solidFill>
              <a:latin typeface="Arial" pitchFamily="34" charset="0"/>
              <a:cs typeface="Arial" pitchFamily="34" charset="0"/>
            </a:endParaRPr>
          </a:p>
          <a:p>
            <a:pPr algn="ctr" fontAlgn="auto">
              <a:spcBef>
                <a:spcPts val="0"/>
              </a:spcBef>
              <a:spcAft>
                <a:spcPts val="0"/>
              </a:spcAft>
              <a:defRPr/>
            </a:pPr>
            <a:r>
              <a:rPr lang="el-GR" sz="1200" b="1" dirty="0" smtClean="0">
                <a:solidFill>
                  <a:schemeClr val="tx1"/>
                </a:solidFill>
                <a:latin typeface="Arial" pitchFamily="34" charset="0"/>
                <a:cs typeface="Arial" pitchFamily="34" charset="0"/>
              </a:rPr>
              <a:t>γάμου/βάπτισης .</a:t>
            </a:r>
          </a:p>
          <a:p>
            <a:pPr algn="ctr" fontAlgn="auto">
              <a:spcBef>
                <a:spcPts val="0"/>
              </a:spcBef>
              <a:spcAft>
                <a:spcPts val="0"/>
              </a:spcAft>
              <a:defRPr/>
            </a:pPr>
            <a:endParaRPr lang="el-GR" sz="1200" b="1" dirty="0">
              <a:solidFill>
                <a:schemeClr val="tx1"/>
              </a:solidFill>
              <a:latin typeface="Arial" pitchFamily="34" charset="0"/>
              <a:cs typeface="Arial" pitchFamily="34" charset="0"/>
            </a:endParaRPr>
          </a:p>
          <a:p>
            <a:pPr algn="ctr" fontAlgn="auto">
              <a:spcBef>
                <a:spcPts val="0"/>
              </a:spcBef>
              <a:spcAft>
                <a:spcPts val="0"/>
              </a:spcAft>
              <a:defRPr/>
            </a:pPr>
            <a:r>
              <a:rPr lang="el-GR" sz="1200" b="1" dirty="0">
                <a:solidFill>
                  <a:schemeClr val="tx1"/>
                </a:solidFill>
                <a:latin typeface="Arial" pitchFamily="34" charset="0"/>
                <a:cs typeface="Arial" pitchFamily="34" charset="0"/>
              </a:rPr>
              <a:t>4. </a:t>
            </a:r>
            <a:r>
              <a:rPr lang="en-US" sz="1200" b="1" dirty="0">
                <a:solidFill>
                  <a:schemeClr val="tx1"/>
                </a:solidFill>
                <a:latin typeface="Arial" pitchFamily="34" charset="0"/>
                <a:cs typeface="Arial" pitchFamily="34" charset="0"/>
              </a:rPr>
              <a:t>E</a:t>
            </a:r>
            <a:r>
              <a:rPr lang="el-GR" sz="1200" b="1" dirty="0">
                <a:solidFill>
                  <a:schemeClr val="tx1"/>
                </a:solidFill>
                <a:latin typeface="Arial" pitchFamily="34" charset="0"/>
                <a:cs typeface="Arial" pitchFamily="34" charset="0"/>
              </a:rPr>
              <a:t>-</a:t>
            </a:r>
            <a:r>
              <a:rPr lang="en-US" sz="1200" b="1" dirty="0">
                <a:solidFill>
                  <a:schemeClr val="tx1"/>
                </a:solidFill>
                <a:latin typeface="Arial" pitchFamily="34" charset="0"/>
                <a:cs typeface="Arial" pitchFamily="34" charset="0"/>
              </a:rPr>
              <a:t>Shoppers </a:t>
            </a:r>
            <a:r>
              <a:rPr lang="el-GR" sz="1200" b="1" dirty="0">
                <a:solidFill>
                  <a:schemeClr val="tx1"/>
                </a:solidFill>
                <a:latin typeface="Arial" pitchFamily="34" charset="0"/>
                <a:cs typeface="Arial" pitchFamily="34" charset="0"/>
              </a:rPr>
              <a:t>παραδοσιακών τροφίμων</a:t>
            </a:r>
            <a:endParaRPr lang="en-US" sz="1200" b="1" dirty="0">
              <a:solidFill>
                <a:schemeClr val="tx1"/>
              </a:solidFill>
              <a:latin typeface="Arial" pitchFamily="34" charset="0"/>
              <a:cs typeface="Arial" pitchFamily="34" charset="0"/>
            </a:endParaRPr>
          </a:p>
        </p:txBody>
      </p:sp>
      <p:sp>
        <p:nvSpPr>
          <p:cNvPr id="24" name="Rectangle 19"/>
          <p:cNvSpPr/>
          <p:nvPr/>
        </p:nvSpPr>
        <p:spPr>
          <a:xfrm rot="21540000">
            <a:off x="5521329" y="3443290"/>
            <a:ext cx="1643063" cy="14986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92D05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defRPr/>
            </a:pPr>
            <a:r>
              <a:rPr lang="en-US" sz="1200" b="1" dirty="0" smtClean="0">
                <a:solidFill>
                  <a:schemeClr val="tx1"/>
                </a:solidFill>
              </a:rPr>
              <a:t> </a:t>
            </a:r>
            <a:r>
              <a:rPr lang="en-US" sz="1200" b="1" dirty="0">
                <a:solidFill>
                  <a:schemeClr val="tx1"/>
                </a:solidFill>
              </a:rPr>
              <a:t>Telesales, Mobile Marketing, email, newsletters, Social Media,  Home delivery.</a:t>
            </a:r>
          </a:p>
          <a:p>
            <a:pPr>
              <a:defRPr/>
            </a:pPr>
            <a:r>
              <a:rPr lang="en-US" sz="1200" b="1" dirty="0">
                <a:solidFill>
                  <a:schemeClr val="tx1"/>
                </a:solidFill>
              </a:rPr>
              <a:t>QR </a:t>
            </a:r>
            <a:r>
              <a:rPr lang="en-US" sz="1200" b="1" dirty="0" smtClean="0">
                <a:solidFill>
                  <a:schemeClr val="tx1"/>
                </a:solidFill>
              </a:rPr>
              <a:t>Code e-shopping. </a:t>
            </a:r>
            <a:r>
              <a:rPr lang="en-US" sz="1200" b="1" dirty="0">
                <a:solidFill>
                  <a:schemeClr val="tx1"/>
                </a:solidFill>
              </a:rPr>
              <a:t>W</a:t>
            </a:r>
            <a:r>
              <a:rPr lang="en-US" sz="1200" b="1" dirty="0" smtClean="0">
                <a:solidFill>
                  <a:schemeClr val="tx1"/>
                </a:solidFill>
              </a:rPr>
              <a:t>eb </a:t>
            </a:r>
            <a:r>
              <a:rPr lang="en-US" sz="1200" b="1" dirty="0">
                <a:solidFill>
                  <a:schemeClr val="tx1"/>
                </a:solidFill>
              </a:rPr>
              <a:t>Marketing.</a:t>
            </a:r>
            <a:r>
              <a:rPr lang="el-GR" sz="1200" b="1" dirty="0">
                <a:solidFill>
                  <a:schemeClr val="tx1"/>
                </a:solidFill>
              </a:rPr>
              <a:t> </a:t>
            </a:r>
          </a:p>
        </p:txBody>
      </p:sp>
      <p:sp>
        <p:nvSpPr>
          <p:cNvPr id="25" name="Rectangle 19"/>
          <p:cNvSpPr/>
          <p:nvPr/>
        </p:nvSpPr>
        <p:spPr>
          <a:xfrm>
            <a:off x="841379" y="5373689"/>
            <a:ext cx="3071813" cy="122396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C0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latin typeface="Arial" pitchFamily="34" charset="0"/>
                <a:cs typeface="Arial" pitchFamily="34" charset="0"/>
              </a:rPr>
              <a:t>Πάγια στοιχεία, έξοδα λειτουργίας και </a:t>
            </a:r>
            <a:r>
              <a:rPr lang="en-US" sz="1200" b="1" dirty="0">
                <a:solidFill>
                  <a:schemeClr val="tx1"/>
                </a:solidFill>
                <a:latin typeface="Arial" pitchFamily="34" charset="0"/>
                <a:cs typeface="Arial" pitchFamily="34" charset="0"/>
              </a:rPr>
              <a:t>marketing</a:t>
            </a:r>
            <a:r>
              <a:rPr lang="el-GR" sz="1200" b="1" dirty="0">
                <a:solidFill>
                  <a:schemeClr val="tx1"/>
                </a:solidFill>
                <a:latin typeface="Arial" pitchFamily="34" charset="0"/>
                <a:cs typeface="Arial" pitchFamily="34" charset="0"/>
              </a:rPr>
              <a:t>, μισθοί/αμοιβές,</a:t>
            </a:r>
            <a:r>
              <a:rPr lang="en-US" sz="1200" b="1" dirty="0">
                <a:solidFill>
                  <a:schemeClr val="tx1"/>
                </a:solidFill>
                <a:latin typeface="Arial" pitchFamily="34" charset="0"/>
                <a:cs typeface="Arial" pitchFamily="34" charset="0"/>
              </a:rPr>
              <a:t> </a:t>
            </a:r>
            <a:r>
              <a:rPr lang="el-GR" sz="1200" b="1" dirty="0">
                <a:solidFill>
                  <a:schemeClr val="tx1"/>
                </a:solidFill>
                <a:latin typeface="Arial" pitchFamily="34" charset="0"/>
                <a:cs typeface="Arial" pitchFamily="34" charset="0"/>
              </a:rPr>
              <a:t>αναλώσιμα υλικά παραγωγής, συντήρηση, ασφάλιση, λοιπές δαπάνες</a:t>
            </a:r>
            <a:endParaRPr lang="en-US" sz="1200" b="1" dirty="0">
              <a:solidFill>
                <a:schemeClr val="tx1"/>
              </a:solidFill>
              <a:latin typeface="Arial" pitchFamily="34" charset="0"/>
              <a:cs typeface="Arial" pitchFamily="34" charset="0"/>
            </a:endParaRPr>
          </a:p>
        </p:txBody>
      </p:sp>
      <p:sp>
        <p:nvSpPr>
          <p:cNvPr id="26" name="Rectangle 19"/>
          <p:cNvSpPr/>
          <p:nvPr/>
        </p:nvSpPr>
        <p:spPr>
          <a:xfrm>
            <a:off x="4932366" y="5373689"/>
            <a:ext cx="3671887" cy="127000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solidFill>
            <a:srgbClr val="FFC000"/>
          </a:soli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l-GR" sz="1200" b="1" dirty="0">
                <a:solidFill>
                  <a:schemeClr val="tx1"/>
                </a:solidFill>
              </a:rPr>
              <a:t>Έσοδα πωλήσεων μελιού</a:t>
            </a:r>
            <a:r>
              <a:rPr lang="en-US" sz="1200" b="1" dirty="0">
                <a:solidFill>
                  <a:schemeClr val="tx1"/>
                </a:solidFill>
              </a:rPr>
              <a:t> </a:t>
            </a:r>
            <a:r>
              <a:rPr lang="el-GR" sz="1200" b="1" dirty="0">
                <a:solidFill>
                  <a:schemeClr val="tx1"/>
                </a:solidFill>
              </a:rPr>
              <a:t>και λοιπών προϊόντων  (</a:t>
            </a:r>
            <a:r>
              <a:rPr lang="el-GR" sz="1200" b="1" dirty="0" err="1">
                <a:solidFill>
                  <a:schemeClr val="tx1"/>
                </a:solidFill>
              </a:rPr>
              <a:t>βασ</a:t>
            </a:r>
            <a:r>
              <a:rPr lang="el-GR" sz="1200" b="1" dirty="0">
                <a:solidFill>
                  <a:schemeClr val="tx1"/>
                </a:solidFill>
              </a:rPr>
              <a:t>. πολτός, γύρη κλπ.</a:t>
            </a:r>
          </a:p>
          <a:p>
            <a:pPr algn="ctr" fontAlgn="auto">
              <a:spcBef>
                <a:spcPts val="0"/>
              </a:spcBef>
              <a:spcAft>
                <a:spcPts val="0"/>
              </a:spcAft>
              <a:defRPr/>
            </a:pPr>
            <a:r>
              <a:rPr lang="el-GR" sz="1200" b="1" dirty="0">
                <a:solidFill>
                  <a:schemeClr val="tx1"/>
                </a:solidFill>
              </a:rPr>
              <a:t>Έσοδα από πιθανή επέκταση σε συσκευασία  προϊόντων άλλων παραγωγών. </a:t>
            </a:r>
            <a:endParaRPr lang="en-US"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89825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a:xfrm>
            <a:off x="2267744" y="188640"/>
            <a:ext cx="6624736" cy="1143000"/>
          </a:xfrm>
        </p:spPr>
        <p:txBody>
          <a:bodyPr/>
          <a:lstStyle/>
          <a:p>
            <a:pPr algn="r"/>
            <a:r>
              <a:rPr lang="el-GR" altLang="el-GR" sz="2400" dirty="0" smtClean="0">
                <a:solidFill>
                  <a:srgbClr val="C00000"/>
                </a:solidFill>
                <a:latin typeface="Arial Black" pitchFamily="34" charset="0"/>
              </a:rPr>
              <a:t>Ειδική συσκευασία Μελιού για Βάπτιση </a:t>
            </a:r>
            <a:br>
              <a:rPr lang="el-GR" altLang="el-GR" sz="2400" dirty="0" smtClean="0">
                <a:solidFill>
                  <a:srgbClr val="C00000"/>
                </a:solidFill>
                <a:latin typeface="Arial Black" pitchFamily="34" charset="0"/>
              </a:rPr>
            </a:br>
            <a:r>
              <a:rPr lang="el-GR" altLang="el-GR" sz="2400" dirty="0" smtClean="0">
                <a:solidFill>
                  <a:srgbClr val="C00000"/>
                </a:solidFill>
                <a:latin typeface="Arial Black" pitchFamily="34" charset="0"/>
              </a:rPr>
              <a:t> </a:t>
            </a:r>
          </a:p>
        </p:txBody>
      </p:sp>
      <p:sp>
        <p:nvSpPr>
          <p:cNvPr id="20483" name="2 - Θέση περιεχομένου"/>
          <p:cNvSpPr>
            <a:spLocks noGrp="1"/>
          </p:cNvSpPr>
          <p:nvPr>
            <p:ph idx="1"/>
          </p:nvPr>
        </p:nvSpPr>
        <p:spPr/>
        <p:txBody>
          <a:bodyPr/>
          <a:lstStyle/>
          <a:p>
            <a:endParaRPr lang="el-GR" altLang="el-GR" smtClean="0"/>
          </a:p>
          <a:p>
            <a:endParaRPr lang="el-GR" altLang="el-GR" smtClean="0"/>
          </a:p>
          <a:p>
            <a:endParaRPr lang="el-GR" altLang="el-GR" smtClean="0"/>
          </a:p>
        </p:txBody>
      </p:sp>
      <p:sp>
        <p:nvSpPr>
          <p:cNvPr id="4" name="3 - Θέση ημερομηνίας"/>
          <p:cNvSpPr>
            <a:spLocks noGrp="1"/>
          </p:cNvSpPr>
          <p:nvPr>
            <p:ph type="dt" sz="quarter" idx="10"/>
          </p:nvPr>
        </p:nvSpPr>
        <p:spPr/>
        <p:txBody>
          <a:bodyPr/>
          <a:lstStyle/>
          <a:p>
            <a:pPr>
              <a:defRPr/>
            </a:pPr>
            <a:fld id="{0FAA4A7D-DB27-4222-B52E-7D0A6DCF8F29}"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BADCAAD0-F4B5-4546-BD9A-331E4373F4A8}" type="slidenum">
              <a:rPr lang="el-GR" smtClean="0"/>
              <a:pPr>
                <a:defRPr/>
              </a:pPr>
              <a:t>49</a:t>
            </a:fld>
            <a:endParaRPr lang="el-GR"/>
          </a:p>
        </p:txBody>
      </p:sp>
      <p:pic>
        <p:nvPicPr>
          <p:cNvPr id="2048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8" name="5 - Ευθεία γραμμή σύνδεσης"/>
          <p:cNvCxnSpPr/>
          <p:nvPr/>
        </p:nvCxnSpPr>
        <p:spPr bwMode="auto">
          <a:xfrm>
            <a:off x="450853"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2"/>
          <p:cNvPicPr>
            <a:picLocks noChangeAspect="1" noChangeArrowheads="1"/>
          </p:cNvPicPr>
          <p:nvPr/>
        </p:nvPicPr>
        <p:blipFill>
          <a:blip r:embed="rId3" cstate="print"/>
          <a:srcRect/>
          <a:stretch>
            <a:fillRect/>
          </a:stretch>
        </p:blipFill>
        <p:spPr bwMode="auto">
          <a:xfrm>
            <a:off x="1504950" y="992907"/>
            <a:ext cx="6134100" cy="5532437"/>
          </a:xfrm>
          <a:prstGeom prst="rect">
            <a:avLst/>
          </a:prstGeom>
          <a:noFill/>
          <a:ln w="9525">
            <a:noFill/>
            <a:miter lim="800000"/>
            <a:headEnd/>
            <a:tailEnd/>
          </a:ln>
          <a:effectLst/>
        </p:spPr>
      </p:pic>
    </p:spTree>
    <p:extLst>
      <p:ext uri="{BB962C8B-B14F-4D97-AF65-F5344CB8AC3E}">
        <p14:creationId xmlns:p14="http://schemas.microsoft.com/office/powerpoint/2010/main" val="46041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p:txBody>
          <a:bodyPr/>
          <a:lstStyle/>
          <a:p>
            <a:pPr eaLnBrk="1" hangingPunct="1">
              <a:buFont typeface="Wingdings" pitchFamily="2" charset="2"/>
              <a:buNone/>
            </a:pPr>
            <a:r>
              <a:rPr lang="el-GR" sz="1600" smtClean="0">
                <a:latin typeface="Arial Black" pitchFamily="34" charset="0"/>
              </a:rPr>
              <a:t>                                            </a:t>
            </a:r>
          </a:p>
          <a:p>
            <a:pPr eaLnBrk="1" hangingPunct="1">
              <a:buFont typeface="Wingdings" pitchFamily="2" charset="2"/>
              <a:buNone/>
            </a:pPr>
            <a:endParaRPr lang="el-GR" sz="1600" smtClean="0">
              <a:latin typeface="Arial Black" pitchFamily="34" charset="0"/>
            </a:endParaRPr>
          </a:p>
          <a:p>
            <a:pPr eaLnBrk="1" hangingPunct="1"/>
            <a:endParaRPr lang="el-GR" sz="1600" smtClean="0">
              <a:solidFill>
                <a:schemeClr val="folHlink"/>
              </a:solidFill>
              <a:latin typeface="Arial Black" pitchFamily="34" charset="0"/>
            </a:endParaRPr>
          </a:p>
        </p:txBody>
      </p:sp>
      <p:sp>
        <p:nvSpPr>
          <p:cNvPr id="8196" name="Text Box 4"/>
          <p:cNvSpPr txBox="1">
            <a:spLocks noChangeArrowheads="1"/>
          </p:cNvSpPr>
          <p:nvPr/>
        </p:nvSpPr>
        <p:spPr bwMode="auto">
          <a:xfrm>
            <a:off x="5364088" y="404665"/>
            <a:ext cx="3384376" cy="1188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20000"/>
              </a:spcBef>
              <a:buClr>
                <a:schemeClr val="folHlink"/>
              </a:buClr>
              <a:buSzPct val="90000"/>
              <a:buFont typeface="Wingdings" pitchFamily="2" charset="2"/>
              <a:buNone/>
            </a:pPr>
            <a:r>
              <a:rPr lang="el-GR" sz="2800" dirty="0" err="1">
                <a:solidFill>
                  <a:srgbClr val="AC0000"/>
                </a:solidFill>
              </a:rPr>
              <a:t>www.kemel.gr</a:t>
            </a:r>
            <a:endParaRPr lang="el-GR" sz="2800" dirty="0">
              <a:solidFill>
                <a:srgbClr val="AC0000"/>
              </a:solidFill>
            </a:endParaRPr>
          </a:p>
          <a:p>
            <a:pPr eaLnBrk="1" hangingPunct="1">
              <a:spcBef>
                <a:spcPct val="20000"/>
              </a:spcBef>
              <a:buClr>
                <a:schemeClr val="folHlink"/>
              </a:buClr>
              <a:buSzPct val="90000"/>
              <a:buFont typeface="Wingdings" pitchFamily="2" charset="2"/>
              <a:buNone/>
            </a:pPr>
            <a:endParaRPr lang="el-GR" sz="3600" dirty="0">
              <a:solidFill>
                <a:srgbClr val="AC0000"/>
              </a:solidFill>
            </a:endParaRPr>
          </a:p>
        </p:txBody>
      </p:sp>
      <p:cxnSp>
        <p:nvCxnSpPr>
          <p:cNvPr id="7" name="5 - Ευθεία γραμμή σύνδεσης"/>
          <p:cNvCxnSpPr/>
          <p:nvPr/>
        </p:nvCxnSpPr>
        <p:spPr>
          <a:xfrm>
            <a:off x="395292" y="90872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74688" y="923751"/>
            <a:ext cx="7794625" cy="5889625"/>
          </a:xfrm>
          <a:prstGeom prst="rect">
            <a:avLst/>
          </a:prstGeom>
          <a:noFill/>
          <a:ln w="9525">
            <a:noFill/>
            <a:miter lim="800000"/>
            <a:headEnd/>
            <a:tailEnd/>
          </a:ln>
          <a:effectLst/>
        </p:spPr>
      </p:pic>
    </p:spTree>
    <p:extLst>
      <p:ext uri="{BB962C8B-B14F-4D97-AF65-F5344CB8AC3E}">
        <p14:creationId xmlns:p14="http://schemas.microsoft.com/office/powerpoint/2010/main" val="153803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quarter" idx="10"/>
          </p:nvPr>
        </p:nvSpPr>
        <p:spPr/>
        <p:txBody>
          <a:bodyPr/>
          <a:lstStyle/>
          <a:p>
            <a:pPr>
              <a:defRPr/>
            </a:pPr>
            <a:fld id="{14AC608B-30A5-425B-84AF-C798AD45F0B6}" type="datetime1">
              <a:rPr lang="el-GR" smtClean="0"/>
              <a:pPr>
                <a:defRPr/>
              </a:pPr>
              <a:t>26/11/2015</a:t>
            </a:fld>
            <a:endParaRPr lang="el-GR"/>
          </a:p>
        </p:txBody>
      </p:sp>
      <p:sp>
        <p:nvSpPr>
          <p:cNvPr id="3" name="2 - Θέση αριθμού διαφάνειας"/>
          <p:cNvSpPr>
            <a:spLocks noGrp="1"/>
          </p:cNvSpPr>
          <p:nvPr>
            <p:ph type="sldNum" sz="quarter" idx="12"/>
          </p:nvPr>
        </p:nvSpPr>
        <p:spPr/>
        <p:txBody>
          <a:bodyPr/>
          <a:lstStyle/>
          <a:p>
            <a:pPr>
              <a:defRPr/>
            </a:pPr>
            <a:fld id="{09BDCCA6-DF25-4E43-93B7-D4FD1B3BDD13}" type="slidenum">
              <a:rPr lang="el-GR" smtClean="0"/>
              <a:pPr>
                <a:defRPr/>
              </a:pPr>
              <a:t>50</a:t>
            </a:fld>
            <a:endParaRPr lang="el-GR"/>
          </a:p>
        </p:txBody>
      </p:sp>
      <p:sp>
        <p:nvSpPr>
          <p:cNvPr id="48132" name="3 - Ορθογώνιο"/>
          <p:cNvSpPr>
            <a:spLocks noChangeArrowheads="1"/>
          </p:cNvSpPr>
          <p:nvPr/>
        </p:nvSpPr>
        <p:spPr bwMode="auto">
          <a:xfrm>
            <a:off x="2286000" y="1052513"/>
            <a:ext cx="4572000" cy="1384995"/>
          </a:xfrm>
          <a:prstGeom prst="rect">
            <a:avLst/>
          </a:prstGeom>
          <a:noFill/>
          <a:ln w="9525">
            <a:noFill/>
            <a:miter lim="800000"/>
            <a:headEnd/>
            <a:tailEnd/>
          </a:ln>
        </p:spPr>
        <p:txBody>
          <a:bodyPr>
            <a:spAutoFit/>
          </a:bodyPr>
          <a:lstStyle/>
          <a:p>
            <a:pPr algn="ctr"/>
            <a:r>
              <a:rPr lang="el-GR" sz="2800">
                <a:solidFill>
                  <a:srgbClr val="AC0000"/>
                </a:solidFill>
                <a:latin typeface="Arial Black" pitchFamily="34" charset="0"/>
              </a:rPr>
              <a:t>3. Το  </a:t>
            </a:r>
            <a:r>
              <a:rPr lang="en-US" sz="2800">
                <a:solidFill>
                  <a:srgbClr val="AC0000"/>
                </a:solidFill>
                <a:latin typeface="Arial Black" pitchFamily="34" charset="0"/>
              </a:rPr>
              <a:t>Business Model </a:t>
            </a:r>
            <a:r>
              <a:rPr lang="el-GR" sz="2800">
                <a:solidFill>
                  <a:srgbClr val="AC0000"/>
                </a:solidFill>
                <a:latin typeface="Arial Black" pitchFamily="34" charset="0"/>
              </a:rPr>
              <a:t>της</a:t>
            </a:r>
            <a:r>
              <a:rPr lang="en-US" sz="2800">
                <a:solidFill>
                  <a:srgbClr val="AC0000"/>
                </a:solidFill>
                <a:latin typeface="Arial Black" pitchFamily="34" charset="0"/>
              </a:rPr>
              <a:t> RyanAir</a:t>
            </a:r>
          </a:p>
          <a:p>
            <a:pPr algn="ctr"/>
            <a:r>
              <a:rPr lang="el-GR" sz="2800">
                <a:solidFill>
                  <a:srgbClr val="AC0000"/>
                </a:solidFill>
                <a:latin typeface="Arial Black" pitchFamily="34" charset="0"/>
              </a:rPr>
              <a:t>   </a:t>
            </a:r>
          </a:p>
        </p:txBody>
      </p:sp>
      <p:pic>
        <p:nvPicPr>
          <p:cNvPr id="4813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32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3" cstate="print"/>
          <a:srcRect/>
          <a:stretch>
            <a:fillRect/>
          </a:stretch>
        </p:blipFill>
        <p:spPr bwMode="auto">
          <a:xfrm>
            <a:off x="1181100" y="1552575"/>
            <a:ext cx="6781800" cy="3756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ctrTitle"/>
          </p:nvPr>
        </p:nvSpPr>
        <p:spPr>
          <a:xfrm>
            <a:off x="5003804" y="333376"/>
            <a:ext cx="3668713" cy="647700"/>
          </a:xfrm>
        </p:spPr>
        <p:txBody>
          <a:bodyPr/>
          <a:lstStyle/>
          <a:p>
            <a:pPr algn="r" eaLnBrk="1" hangingPunct="1"/>
            <a:r>
              <a:rPr lang="fr-FR" sz="2200" b="1" smtClean="0">
                <a:solidFill>
                  <a:srgbClr val="FF0000"/>
                </a:solidFill>
              </a:rPr>
              <a:t>Business Model Canvas</a:t>
            </a:r>
            <a:endParaRPr lang="el-GR" sz="2200" b="1" smtClean="0">
              <a:solidFill>
                <a:srgbClr val="FF0000"/>
              </a:solidFill>
            </a:endParaRPr>
          </a:p>
        </p:txBody>
      </p:sp>
      <p:pic>
        <p:nvPicPr>
          <p:cNvPr id="4915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5C123767-71E5-465F-B6D8-D67EC97DB6C1}" type="slidenum">
              <a:rPr lang="el-GR"/>
              <a:pPr>
                <a:defRPr/>
              </a:pPr>
              <a:t>51</a:t>
            </a:fld>
            <a:endParaRPr lang="el-GR" dirty="0"/>
          </a:p>
        </p:txBody>
      </p:sp>
      <p:sp>
        <p:nvSpPr>
          <p:cNvPr id="11" name="10 - Ορθογώνιο"/>
          <p:cNvSpPr/>
          <p:nvPr/>
        </p:nvSpPr>
        <p:spPr>
          <a:xfrm>
            <a:off x="468313" y="1557340"/>
            <a:ext cx="8280400" cy="5447645"/>
          </a:xfrm>
          <a:prstGeom prst="rect">
            <a:avLst/>
          </a:prstGeom>
        </p:spPr>
        <p:txBody>
          <a:bodyPr>
            <a:spAutoFit/>
          </a:bodyPr>
          <a:lstStyle/>
          <a:p>
            <a:pPr marL="268288" indent="-268288" fontAlgn="auto">
              <a:spcBef>
                <a:spcPts val="0"/>
              </a:spcBef>
              <a:spcAft>
                <a:spcPts val="0"/>
              </a:spcAft>
              <a:defRPr/>
            </a:pPr>
            <a:r>
              <a:rPr lang="el-GR" sz="2400" b="1" dirty="0">
                <a:latin typeface="+mn-lt"/>
              </a:rPr>
              <a:t>Το ξεκίνημα των Αεροπορικών εταιρειών </a:t>
            </a:r>
            <a:r>
              <a:rPr lang="en-US" sz="2400" b="1" dirty="0">
                <a:latin typeface="+mn-lt"/>
              </a:rPr>
              <a:t>Low Fare</a:t>
            </a:r>
            <a:r>
              <a:rPr lang="el-GR" sz="2400" b="1" dirty="0">
                <a:latin typeface="+mn-lt"/>
              </a:rPr>
              <a:t> </a:t>
            </a:r>
          </a:p>
          <a:p>
            <a:pPr marL="268288" indent="-268288" fontAlgn="auto">
              <a:spcBef>
                <a:spcPts val="0"/>
              </a:spcBef>
              <a:spcAft>
                <a:spcPts val="0"/>
              </a:spcAft>
              <a:defRPr/>
            </a:pPr>
            <a:endParaRPr lang="el-GR" b="1" dirty="0">
              <a:latin typeface="+mn-lt"/>
            </a:endParaRPr>
          </a:p>
          <a:p>
            <a:pPr marL="268288" indent="-268288" fontAlgn="auto">
              <a:spcBef>
                <a:spcPts val="0"/>
              </a:spcBef>
              <a:spcAft>
                <a:spcPts val="0"/>
              </a:spcAft>
              <a:defRPr/>
            </a:pPr>
            <a:r>
              <a:rPr lang="el-GR" b="1" dirty="0">
                <a:latin typeface="+mn-lt"/>
              </a:rPr>
              <a:t>Μια συνηθισμένη πρακτική στην χρήση πλάγιας σκέψης</a:t>
            </a:r>
            <a:r>
              <a:rPr lang="en-US" b="1" dirty="0">
                <a:latin typeface="+mn-lt"/>
              </a:rPr>
              <a:t> (lateral thinking)</a:t>
            </a:r>
            <a:r>
              <a:rPr lang="el-GR" b="1" dirty="0">
                <a:latin typeface="+mn-lt"/>
              </a:rPr>
              <a:t>, είναι η</a:t>
            </a:r>
            <a:endParaRPr lang="en-US" b="1" dirty="0">
              <a:latin typeface="+mn-lt"/>
            </a:endParaRPr>
          </a:p>
          <a:p>
            <a:pPr marL="268288" indent="-268288" fontAlgn="auto">
              <a:spcBef>
                <a:spcPts val="0"/>
              </a:spcBef>
              <a:spcAft>
                <a:spcPts val="0"/>
              </a:spcAft>
              <a:defRPr/>
            </a:pPr>
            <a:r>
              <a:rPr lang="el-GR" b="1" dirty="0">
                <a:latin typeface="+mn-lt"/>
              </a:rPr>
              <a:t>καταγραφή των</a:t>
            </a:r>
            <a:r>
              <a:rPr lang="en-US" b="1" dirty="0">
                <a:latin typeface="+mn-lt"/>
              </a:rPr>
              <a:t> </a:t>
            </a:r>
            <a:r>
              <a:rPr lang="el-GR" b="1" dirty="0">
                <a:latin typeface="+mn-lt"/>
              </a:rPr>
              <a:t>κυρίαρχων ιδεών και στην συνέχεια η αμφισβήτηση και ανατροπή</a:t>
            </a:r>
            <a:endParaRPr lang="en-US" b="1" dirty="0">
              <a:latin typeface="+mn-lt"/>
            </a:endParaRPr>
          </a:p>
          <a:p>
            <a:pPr marL="268288" indent="-268288" fontAlgn="auto">
              <a:spcBef>
                <a:spcPts val="0"/>
              </a:spcBef>
              <a:spcAft>
                <a:spcPts val="0"/>
              </a:spcAft>
              <a:defRPr/>
            </a:pPr>
            <a:r>
              <a:rPr lang="el-GR" b="1" dirty="0">
                <a:latin typeface="+mn-lt"/>
              </a:rPr>
              <a:t>τους.</a:t>
            </a:r>
          </a:p>
          <a:p>
            <a:pPr marL="268288" indent="-268288" fontAlgn="auto">
              <a:spcBef>
                <a:spcPts val="0"/>
              </a:spcBef>
              <a:spcAft>
                <a:spcPts val="0"/>
              </a:spcAft>
              <a:defRPr/>
            </a:pPr>
            <a:r>
              <a:rPr lang="el-GR" b="1" dirty="0">
                <a:latin typeface="+mn-lt"/>
              </a:rPr>
              <a:t>Για παράδειγμα, μέχρι τις αρχές της δεκαετίας του 70, οι Αεροπορικές</a:t>
            </a:r>
            <a:endParaRPr lang="en-US" b="1" dirty="0">
              <a:latin typeface="+mn-lt"/>
            </a:endParaRPr>
          </a:p>
          <a:p>
            <a:pPr marL="268288" indent="-268288" fontAlgn="auto">
              <a:spcBef>
                <a:spcPts val="0"/>
              </a:spcBef>
              <a:spcAft>
                <a:spcPts val="0"/>
              </a:spcAft>
              <a:defRPr/>
            </a:pPr>
            <a:r>
              <a:rPr lang="el-GR" b="1" dirty="0">
                <a:latin typeface="+mn-lt"/>
              </a:rPr>
              <a:t>Εταιρείες πίστευαν ότι:</a:t>
            </a:r>
          </a:p>
          <a:p>
            <a:pPr marL="268288" indent="-268288" fontAlgn="auto">
              <a:spcBef>
                <a:spcPts val="0"/>
              </a:spcBef>
              <a:spcAft>
                <a:spcPts val="0"/>
              </a:spcAft>
              <a:defRPr/>
            </a:pPr>
            <a:r>
              <a:rPr lang="el-GR" b="1" dirty="0">
                <a:latin typeface="+mn-lt"/>
              </a:rPr>
              <a:t>        </a:t>
            </a:r>
          </a:p>
          <a:p>
            <a:pPr marL="268288" indent="-268288" fontAlgn="auto">
              <a:spcBef>
                <a:spcPts val="0"/>
              </a:spcBef>
              <a:spcAft>
                <a:spcPts val="0"/>
              </a:spcAft>
              <a:defRPr/>
            </a:pPr>
            <a:r>
              <a:rPr lang="el-GR" b="1" dirty="0">
                <a:latin typeface="+mn-lt"/>
              </a:rPr>
              <a:t>- Οι πελάτες επιθυμούν υψηλού επιπέδου εξυπηρέτηση.</a:t>
            </a:r>
          </a:p>
          <a:p>
            <a:pPr marL="268288" indent="-268288" fontAlgn="auto">
              <a:spcBef>
                <a:spcPts val="0"/>
              </a:spcBef>
              <a:spcAft>
                <a:spcPts val="0"/>
              </a:spcAft>
              <a:defRPr/>
            </a:pPr>
            <a:r>
              <a:rPr lang="el-GR" b="1" dirty="0">
                <a:latin typeface="+mn-lt"/>
              </a:rPr>
              <a:t>        </a:t>
            </a:r>
          </a:p>
          <a:p>
            <a:pPr marL="268288" indent="-268288" fontAlgn="auto">
              <a:spcBef>
                <a:spcPts val="0"/>
              </a:spcBef>
              <a:spcAft>
                <a:spcPts val="0"/>
              </a:spcAft>
              <a:defRPr/>
            </a:pPr>
            <a:r>
              <a:rPr lang="el-GR" b="1" dirty="0">
                <a:latin typeface="+mn-lt"/>
              </a:rPr>
              <a:t>- Οι </a:t>
            </a:r>
            <a:r>
              <a:rPr lang="en-US" b="1" dirty="0">
                <a:latin typeface="+mn-lt"/>
              </a:rPr>
              <a:t>business travelers </a:t>
            </a:r>
            <a:r>
              <a:rPr lang="el-GR" b="1" dirty="0">
                <a:latin typeface="+mn-lt"/>
              </a:rPr>
              <a:t>προτιμούν τα μεγάλα, κοσμοπολίτικα αεροδρόμια.</a:t>
            </a:r>
          </a:p>
          <a:p>
            <a:pPr marL="268288" indent="-268288" fontAlgn="auto">
              <a:spcBef>
                <a:spcPts val="0"/>
              </a:spcBef>
              <a:spcAft>
                <a:spcPts val="0"/>
              </a:spcAft>
              <a:defRPr/>
            </a:pPr>
            <a:r>
              <a:rPr lang="el-GR" b="1" dirty="0">
                <a:latin typeface="+mn-lt"/>
              </a:rPr>
              <a:t>         </a:t>
            </a:r>
          </a:p>
          <a:p>
            <a:pPr marL="268288" indent="-268288" fontAlgn="auto">
              <a:spcBef>
                <a:spcPts val="0"/>
              </a:spcBef>
              <a:spcAft>
                <a:spcPts val="0"/>
              </a:spcAft>
              <a:defRPr/>
            </a:pPr>
            <a:r>
              <a:rPr lang="en-US" b="1" dirty="0">
                <a:latin typeface="+mn-lt"/>
              </a:rPr>
              <a:t>- </a:t>
            </a:r>
            <a:r>
              <a:rPr lang="el-GR" b="1" dirty="0">
                <a:latin typeface="+mn-lt"/>
              </a:rPr>
              <a:t>Οι πωλήσεις εισιτηρίων  γίνονται αποκλειστικά από Ταξιδιωτικούς Πράκτορες.</a:t>
            </a:r>
          </a:p>
          <a:p>
            <a:pPr marL="268288" indent="-268288" fontAlgn="auto">
              <a:spcBef>
                <a:spcPts val="0"/>
              </a:spcBef>
              <a:spcAft>
                <a:spcPts val="0"/>
              </a:spcAft>
              <a:defRPr/>
            </a:pPr>
            <a:r>
              <a:rPr lang="el-GR" b="1" dirty="0">
                <a:latin typeface="+mn-lt"/>
              </a:rPr>
              <a:t>         </a:t>
            </a:r>
          </a:p>
          <a:p>
            <a:pPr marL="268288" indent="-268288" fontAlgn="auto">
              <a:spcBef>
                <a:spcPts val="0"/>
              </a:spcBef>
              <a:spcAft>
                <a:spcPts val="0"/>
              </a:spcAft>
              <a:defRPr/>
            </a:pPr>
            <a:r>
              <a:rPr lang="el-GR" b="1" dirty="0">
                <a:latin typeface="+mn-lt"/>
              </a:rPr>
              <a:t>-</a:t>
            </a:r>
            <a:r>
              <a:rPr lang="en-US" b="1" dirty="0">
                <a:latin typeface="+mn-lt"/>
              </a:rPr>
              <a:t> </a:t>
            </a:r>
            <a:r>
              <a:rPr lang="el-GR" b="1" dirty="0">
                <a:latin typeface="+mn-lt"/>
              </a:rPr>
              <a:t>Υπάρχουν πολύ μικρά περιθώρια διαφοροποίησης κόστους εισιτηρίου ανά θέση. </a:t>
            </a:r>
          </a:p>
          <a:p>
            <a:pPr marL="268288" indent="-268288" fontAlgn="auto">
              <a:spcBef>
                <a:spcPts val="0"/>
              </a:spcBef>
              <a:spcAft>
                <a:spcPts val="0"/>
              </a:spcAft>
              <a:defRPr/>
            </a:pPr>
            <a:endParaRPr lang="el-GR" b="1" dirty="0">
              <a:latin typeface="+mn-lt"/>
            </a:endParaRPr>
          </a:p>
          <a:p>
            <a:pPr marL="268288" indent="-268288" fontAlgn="auto">
              <a:spcBef>
                <a:spcPts val="0"/>
              </a:spcBef>
              <a:spcAft>
                <a:spcPts val="0"/>
              </a:spcAft>
              <a:defRPr/>
            </a:pPr>
            <a:r>
              <a:rPr lang="el-GR" b="1" dirty="0">
                <a:latin typeface="+mn-lt"/>
              </a:rPr>
              <a:t>Όλες εκτός από την </a:t>
            </a:r>
            <a:r>
              <a:rPr lang="en-US" b="1" dirty="0">
                <a:latin typeface="+mn-lt"/>
              </a:rPr>
              <a:t>South West Airlines </a:t>
            </a:r>
            <a:r>
              <a:rPr lang="el-GR" b="1" dirty="0">
                <a:latin typeface="+mn-lt"/>
              </a:rPr>
              <a:t>στο Τέξας,</a:t>
            </a:r>
            <a:r>
              <a:rPr lang="en-US" b="1" dirty="0">
                <a:latin typeface="+mn-lt"/>
              </a:rPr>
              <a:t> </a:t>
            </a:r>
            <a:r>
              <a:rPr lang="el-GR" b="1" dirty="0">
                <a:latin typeface="+mn-lt"/>
              </a:rPr>
              <a:t>οι ιδιοκτήτες της οποίας</a:t>
            </a:r>
            <a:endParaRPr lang="en-US" b="1" dirty="0">
              <a:latin typeface="+mn-lt"/>
            </a:endParaRPr>
          </a:p>
          <a:p>
            <a:pPr marL="268288" indent="-268288" fontAlgn="auto">
              <a:spcBef>
                <a:spcPts val="0"/>
              </a:spcBef>
              <a:spcAft>
                <a:spcPts val="0"/>
              </a:spcAft>
              <a:defRPr/>
            </a:pPr>
            <a:r>
              <a:rPr lang="el-GR" b="1" dirty="0">
                <a:latin typeface="+mn-lt"/>
              </a:rPr>
              <a:t>ανέτρεψαν τις μέχρι τότε παραδοχές, και ξεκίνησαν την πρώτη </a:t>
            </a:r>
            <a:r>
              <a:rPr lang="en-US" b="1" dirty="0">
                <a:latin typeface="+mn-lt"/>
              </a:rPr>
              <a:t> Low Fare Airline.</a:t>
            </a:r>
            <a:endParaRPr lang="el-GR" b="1" dirty="0">
              <a:latin typeface="+mn-lt"/>
            </a:endParaRPr>
          </a:p>
          <a:p>
            <a:pPr marL="268288" indent="-268288" fontAlgn="auto">
              <a:spcBef>
                <a:spcPts val="0"/>
              </a:spcBef>
              <a:spcAft>
                <a:spcPts val="0"/>
              </a:spcAft>
              <a:defRPr/>
            </a:pPr>
            <a:endParaRPr lang="el-GR"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Τίτλος"/>
          <p:cNvSpPr>
            <a:spLocks noGrp="1"/>
          </p:cNvSpPr>
          <p:nvPr>
            <p:ph type="ctrTitle"/>
          </p:nvPr>
        </p:nvSpPr>
        <p:spPr>
          <a:xfrm>
            <a:off x="5003804" y="333376"/>
            <a:ext cx="3668713" cy="647700"/>
          </a:xfrm>
        </p:spPr>
        <p:txBody>
          <a:bodyPr/>
          <a:lstStyle/>
          <a:p>
            <a:pPr algn="r" eaLnBrk="1" hangingPunct="1"/>
            <a:r>
              <a:rPr lang="fr-FR" sz="2200" b="1" smtClean="0">
                <a:solidFill>
                  <a:srgbClr val="FF0000"/>
                </a:solidFill>
              </a:rPr>
              <a:t>Business Model Canvas</a:t>
            </a:r>
            <a:endParaRPr lang="el-GR" sz="2200" b="1" smtClean="0">
              <a:solidFill>
                <a:srgbClr val="FF0000"/>
              </a:solidFill>
            </a:endParaRPr>
          </a:p>
        </p:txBody>
      </p:sp>
      <p:pic>
        <p:nvPicPr>
          <p:cNvPr id="5017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7F6A1AC1-D0DE-473B-9F17-BF25D66AB396}" type="slidenum">
              <a:rPr lang="el-GR"/>
              <a:pPr>
                <a:defRPr/>
              </a:pPr>
              <a:t>52</a:t>
            </a:fld>
            <a:endParaRPr lang="el-GR" dirty="0"/>
          </a:p>
        </p:txBody>
      </p:sp>
      <p:sp>
        <p:nvSpPr>
          <p:cNvPr id="11" name="10 - Ορθογώνιο"/>
          <p:cNvSpPr/>
          <p:nvPr/>
        </p:nvSpPr>
        <p:spPr>
          <a:xfrm>
            <a:off x="468313" y="1125539"/>
            <a:ext cx="8280400" cy="7386638"/>
          </a:xfrm>
          <a:prstGeom prst="rect">
            <a:avLst/>
          </a:prstGeom>
        </p:spPr>
        <p:txBody>
          <a:bodyPr>
            <a:spAutoFit/>
          </a:bodyPr>
          <a:lstStyle/>
          <a:p>
            <a:pPr marL="360363" indent="-360363">
              <a:spcAft>
                <a:spcPts val="1200"/>
              </a:spcAft>
              <a:defRPr/>
            </a:pPr>
            <a:r>
              <a:rPr lang="en-US" sz="2400" b="1" dirty="0">
                <a:latin typeface="+mn-lt"/>
              </a:rPr>
              <a:t>Ryan</a:t>
            </a:r>
            <a:r>
              <a:rPr lang="el-GR" sz="2400" b="1" dirty="0">
                <a:latin typeface="+mn-lt"/>
              </a:rPr>
              <a:t> </a:t>
            </a:r>
            <a:r>
              <a:rPr lang="en-US" sz="2400" b="1" dirty="0">
                <a:latin typeface="+mn-lt"/>
              </a:rPr>
              <a:t>Air Business Model</a:t>
            </a:r>
            <a:r>
              <a:rPr lang="el-GR" sz="2400" b="1" dirty="0">
                <a:latin typeface="+mn-lt"/>
              </a:rPr>
              <a:t>,</a:t>
            </a:r>
            <a:r>
              <a:rPr lang="en-US" sz="2400" b="1" dirty="0">
                <a:latin typeface="+mn-lt"/>
              </a:rPr>
              <a:t> </a:t>
            </a:r>
            <a:r>
              <a:rPr lang="el-GR" sz="2400" b="1" dirty="0">
                <a:latin typeface="+mn-lt"/>
              </a:rPr>
              <a:t> κύρια συστατικά</a:t>
            </a:r>
            <a:endParaRPr lang="en-US" sz="2400" b="1" dirty="0">
              <a:latin typeface="+mn-lt"/>
            </a:endParaRPr>
          </a:p>
          <a:p>
            <a:pPr marL="360363" indent="-360363">
              <a:spcAft>
                <a:spcPts val="600"/>
              </a:spcAft>
              <a:buFont typeface="Wingdings" pitchFamily="2" charset="2"/>
              <a:buChar char="ü"/>
              <a:defRPr/>
            </a:pPr>
            <a:r>
              <a:rPr lang="el-GR" sz="2000" b="1" dirty="0">
                <a:latin typeface="+mn-lt"/>
              </a:rPr>
              <a:t>Χαμηλό κόστος εισιτηρίων.</a:t>
            </a:r>
          </a:p>
          <a:p>
            <a:pPr marL="360363" indent="-360363">
              <a:spcAft>
                <a:spcPts val="600"/>
              </a:spcAft>
              <a:buFont typeface="Wingdings" pitchFamily="2" charset="2"/>
              <a:buChar char="ü"/>
              <a:defRPr/>
            </a:pPr>
            <a:r>
              <a:rPr lang="el-GR" sz="2000" b="1" dirty="0">
                <a:latin typeface="+mn-lt"/>
              </a:rPr>
              <a:t>Χρήση μικρών περιφερειακών αεροδρομίων.</a:t>
            </a:r>
          </a:p>
          <a:p>
            <a:pPr marL="360363" indent="-360363">
              <a:spcAft>
                <a:spcPts val="600"/>
              </a:spcAft>
              <a:buFont typeface="Wingdings" pitchFamily="2" charset="2"/>
              <a:buChar char="ü"/>
              <a:defRPr/>
            </a:pPr>
            <a:r>
              <a:rPr lang="el-GR" sz="2000" b="1" dirty="0">
                <a:latin typeface="+mn-lt"/>
              </a:rPr>
              <a:t>Λιγότερες ακυρώσεις/καθυστερήσεις δρομολογίων.</a:t>
            </a:r>
          </a:p>
          <a:p>
            <a:pPr marL="360363" indent="-360363">
              <a:spcAft>
                <a:spcPts val="600"/>
              </a:spcAft>
              <a:buFont typeface="Wingdings" pitchFamily="2" charset="2"/>
              <a:buChar char="ü"/>
              <a:defRPr/>
            </a:pPr>
            <a:r>
              <a:rPr lang="el-GR" sz="2000" b="1" dirty="0">
                <a:latin typeface="+mn-lt"/>
              </a:rPr>
              <a:t>Λιγότερες απώλειες αποσκευών.</a:t>
            </a:r>
          </a:p>
          <a:p>
            <a:pPr marL="360363" indent="-360363">
              <a:spcAft>
                <a:spcPts val="600"/>
              </a:spcAft>
              <a:buFont typeface="Wingdings" pitchFamily="2" charset="2"/>
              <a:buChar char="ü"/>
              <a:defRPr/>
            </a:pPr>
            <a:r>
              <a:rPr lang="el-GR" sz="2000" b="1" dirty="0">
                <a:latin typeface="+mn-lt"/>
              </a:rPr>
              <a:t>Χαμηλό λειτουργικό κόστος.</a:t>
            </a:r>
          </a:p>
          <a:p>
            <a:pPr marL="360363" indent="-360363">
              <a:spcAft>
                <a:spcPts val="600"/>
              </a:spcAft>
              <a:buFont typeface="Wingdings" pitchFamily="2" charset="2"/>
              <a:buChar char="ü"/>
              <a:defRPr/>
            </a:pPr>
            <a:r>
              <a:rPr lang="en-US" sz="2000" b="1" dirty="0">
                <a:latin typeface="+mn-lt"/>
              </a:rPr>
              <a:t>Internet booking system, </a:t>
            </a:r>
            <a:r>
              <a:rPr lang="el-GR" sz="2000" b="1" dirty="0">
                <a:latin typeface="+mn-lt"/>
              </a:rPr>
              <a:t>μέσω του </a:t>
            </a:r>
            <a:r>
              <a:rPr lang="en-US" sz="2000" b="1" dirty="0">
                <a:latin typeface="+mn-lt"/>
              </a:rPr>
              <a:t>website.</a:t>
            </a:r>
          </a:p>
          <a:p>
            <a:pPr marL="360363" indent="-360363">
              <a:spcAft>
                <a:spcPts val="600"/>
              </a:spcAft>
              <a:buFont typeface="Wingdings" pitchFamily="2" charset="2"/>
              <a:buChar char="ü"/>
              <a:defRPr/>
            </a:pPr>
            <a:r>
              <a:rPr lang="el-GR" sz="2000" b="1" dirty="0">
                <a:latin typeface="+mn-lt"/>
              </a:rPr>
              <a:t>Υψηλό ποσοστό παράλληλων εσόδων (φαγητό, αναψυκτικά,</a:t>
            </a:r>
            <a:r>
              <a:rPr lang="en-US" sz="2000" b="1" dirty="0">
                <a:latin typeface="+mn-lt"/>
              </a:rPr>
              <a:t> tax free, </a:t>
            </a:r>
            <a:r>
              <a:rPr lang="el-GR" sz="2000" b="1" dirty="0">
                <a:latin typeface="+mn-lt"/>
              </a:rPr>
              <a:t>ξυστό).</a:t>
            </a:r>
          </a:p>
          <a:p>
            <a:pPr marL="360363" indent="-360363">
              <a:spcAft>
                <a:spcPts val="600"/>
              </a:spcAft>
              <a:buFont typeface="Wingdings" pitchFamily="2" charset="2"/>
              <a:buChar char="ü"/>
              <a:defRPr/>
            </a:pPr>
            <a:r>
              <a:rPr lang="el-GR" sz="2000" b="1" dirty="0">
                <a:latin typeface="+mn-lt"/>
              </a:rPr>
              <a:t>Διαπραγμάτευση με αρχές για επίτευξη προνομίων.</a:t>
            </a:r>
          </a:p>
          <a:p>
            <a:pPr marL="360363" indent="-360363">
              <a:spcAft>
                <a:spcPts val="600"/>
              </a:spcAft>
              <a:buFont typeface="Wingdings" pitchFamily="2" charset="2"/>
              <a:buChar char="ü"/>
              <a:defRPr/>
            </a:pPr>
            <a:r>
              <a:rPr lang="el-GR" sz="2000" b="1" dirty="0">
                <a:latin typeface="+mn-lt"/>
              </a:rPr>
              <a:t>Εξτρά χρεώσεις για </a:t>
            </a:r>
            <a:r>
              <a:rPr lang="en-US" sz="2000" b="1" dirty="0">
                <a:latin typeface="+mn-lt"/>
              </a:rPr>
              <a:t>catering, </a:t>
            </a:r>
            <a:r>
              <a:rPr lang="el-GR" sz="2000" b="1" dirty="0">
                <a:latin typeface="+mn-lt"/>
              </a:rPr>
              <a:t>μεταφορά από και προς πόλεις.</a:t>
            </a:r>
          </a:p>
          <a:p>
            <a:pPr marL="360363" indent="-360363">
              <a:spcAft>
                <a:spcPts val="600"/>
              </a:spcAft>
              <a:buFont typeface="Wingdings" pitchFamily="2" charset="2"/>
              <a:buChar char="ü"/>
              <a:defRPr/>
            </a:pPr>
            <a:r>
              <a:rPr lang="el-GR" sz="2000" b="1" dirty="0">
                <a:latin typeface="+mn-lt"/>
              </a:rPr>
              <a:t>Μη συνδικαλισμένο στελεχιακό δυναμικό.</a:t>
            </a:r>
          </a:p>
          <a:p>
            <a:pPr marL="360363" indent="-360363">
              <a:spcAft>
                <a:spcPts val="600"/>
              </a:spcAft>
              <a:buFont typeface="Wingdings" pitchFamily="2" charset="2"/>
              <a:buChar char="ü"/>
              <a:defRPr/>
            </a:pPr>
            <a:r>
              <a:rPr lang="el-GR" sz="2000" b="1" dirty="0">
                <a:latin typeface="+mn-lt"/>
              </a:rPr>
              <a:t>Ομοιόμορφος στόλος </a:t>
            </a:r>
            <a:r>
              <a:rPr lang="en-US" sz="2000" b="1" dirty="0">
                <a:latin typeface="+mn-lt"/>
              </a:rPr>
              <a:t>Boeing </a:t>
            </a:r>
            <a:r>
              <a:rPr lang="el-GR" sz="2000" b="1" dirty="0">
                <a:latin typeface="+mn-lt"/>
              </a:rPr>
              <a:t>737</a:t>
            </a:r>
            <a:r>
              <a:rPr lang="en-US" sz="2000" b="1" dirty="0">
                <a:latin typeface="+mn-lt"/>
              </a:rPr>
              <a:t>.</a:t>
            </a:r>
            <a:endParaRPr lang="el-GR" sz="2000" b="1"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4" y="4876800"/>
            <a:ext cx="4397375" cy="18288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spcAft>
                <a:spcPts val="600"/>
              </a:spcAft>
              <a:defRPr/>
            </a:pPr>
            <a:r>
              <a:rPr lang="en-US" sz="1400" b="1" dirty="0">
                <a:latin typeface="Arial" pitchFamily="34" charset="0"/>
                <a:cs typeface="Arial" pitchFamily="34" charset="0"/>
              </a:rPr>
              <a:t>Cost Structure</a:t>
            </a:r>
            <a:endParaRPr lang="el-GR" sz="1400" b="1" dirty="0">
              <a:latin typeface="Arial" pitchFamily="34" charset="0"/>
              <a:cs typeface="Arial" pitchFamily="34" charset="0"/>
            </a:endParaRPr>
          </a:p>
          <a:p>
            <a:pPr>
              <a:spcAft>
                <a:spcPts val="300"/>
              </a:spcAft>
              <a:defRPr/>
            </a:pPr>
            <a:r>
              <a:rPr lang="el-GR" sz="1400" dirty="0">
                <a:solidFill>
                  <a:srgbClr val="0070C0"/>
                </a:solidFill>
                <a:latin typeface="Arial" pitchFamily="34" charset="0"/>
                <a:cs typeface="Arial" pitchFamily="34" charset="0"/>
              </a:rPr>
              <a:t>Μισθοί/αμοιβές/</a:t>
            </a:r>
            <a:r>
              <a:rPr lang="en-US" sz="1400" dirty="0">
                <a:solidFill>
                  <a:srgbClr val="0070C0"/>
                </a:solidFill>
                <a:latin typeface="Arial" pitchFamily="34" charset="0"/>
                <a:cs typeface="Arial" pitchFamily="34" charset="0"/>
              </a:rPr>
              <a:t>commissions.</a:t>
            </a:r>
          </a:p>
          <a:p>
            <a:pPr>
              <a:spcAft>
                <a:spcPts val="300"/>
              </a:spcAft>
              <a:defRPr/>
            </a:pPr>
            <a:r>
              <a:rPr lang="el-GR" sz="1400" dirty="0">
                <a:solidFill>
                  <a:srgbClr val="0070C0"/>
                </a:solidFill>
                <a:latin typeface="Arial" pitchFamily="34" charset="0"/>
                <a:cs typeface="Arial" pitchFamily="34" charset="0"/>
              </a:rPr>
              <a:t>Κόστος/απόσβεση</a:t>
            </a:r>
            <a:r>
              <a:rPr lang="en-US" sz="1400" dirty="0">
                <a:solidFill>
                  <a:srgbClr val="0070C0"/>
                </a:solidFill>
                <a:latin typeface="Arial" pitchFamily="34" charset="0"/>
                <a:cs typeface="Arial" pitchFamily="34" charset="0"/>
              </a:rPr>
              <a:t>/</a:t>
            </a:r>
            <a:r>
              <a:rPr lang="el-GR" sz="1400" dirty="0">
                <a:solidFill>
                  <a:srgbClr val="0070C0"/>
                </a:solidFill>
                <a:latin typeface="Arial" pitchFamily="34" charset="0"/>
                <a:cs typeface="Arial" pitchFamily="34" charset="0"/>
              </a:rPr>
              <a:t>συντήρηση αεροσκαφών ιδίου τύπου και μεγιστοποίηση χρήσης.</a:t>
            </a:r>
          </a:p>
          <a:p>
            <a:pPr>
              <a:spcAft>
                <a:spcPts val="300"/>
              </a:spcAft>
              <a:defRPr/>
            </a:pPr>
            <a:r>
              <a:rPr lang="el-GR" sz="1400" dirty="0">
                <a:solidFill>
                  <a:srgbClr val="0070C0"/>
                </a:solidFill>
                <a:latin typeface="Arial" pitchFamily="34" charset="0"/>
                <a:cs typeface="Arial" pitchFamily="34" charset="0"/>
              </a:rPr>
              <a:t>Καύσιμα, συντήρηση κλπ.</a:t>
            </a:r>
            <a:endParaRPr lang="en-US" sz="1400" dirty="0">
              <a:solidFill>
                <a:srgbClr val="0070C0"/>
              </a:solidFill>
              <a:latin typeface="Arial" pitchFamily="34" charset="0"/>
              <a:cs typeface="Arial" pitchFamily="34" charset="0"/>
            </a:endParaRPr>
          </a:p>
          <a:p>
            <a:pPr>
              <a:spcAft>
                <a:spcPts val="300"/>
              </a:spcAft>
              <a:defRPr/>
            </a:pPr>
            <a:r>
              <a:rPr lang="en-US" sz="1400" dirty="0">
                <a:solidFill>
                  <a:srgbClr val="0070C0"/>
                </a:solidFill>
                <a:latin typeface="Arial" pitchFamily="34" charset="0"/>
                <a:cs typeface="Arial" pitchFamily="34" charset="0"/>
              </a:rPr>
              <a:t>Website/Hardware/Software/ update</a:t>
            </a:r>
            <a:r>
              <a:rPr lang="el-GR" sz="1400" dirty="0">
                <a:solidFill>
                  <a:srgbClr val="0070C0"/>
                </a:solidFill>
                <a:latin typeface="Arial" pitchFamily="34" charset="0"/>
                <a:cs typeface="Arial" pitchFamily="34" charset="0"/>
              </a:rPr>
              <a:t>/</a:t>
            </a:r>
            <a:r>
              <a:rPr lang="en-US" sz="1400" dirty="0">
                <a:solidFill>
                  <a:srgbClr val="0070C0"/>
                </a:solidFill>
                <a:latin typeface="Arial" pitchFamily="34" charset="0"/>
                <a:cs typeface="Arial" pitchFamily="34" charset="0"/>
              </a:rPr>
              <a:t>maintenance.</a:t>
            </a:r>
            <a:endParaRPr lang="el-GR" sz="1400" dirty="0">
              <a:solidFill>
                <a:srgbClr val="0070C0"/>
              </a:solidFill>
              <a:latin typeface="Arial" pitchFamily="34" charset="0"/>
              <a:cs typeface="Arial" pitchFamily="34" charset="0"/>
            </a:endParaRPr>
          </a:p>
          <a:p>
            <a:pPr>
              <a:spcAft>
                <a:spcPts val="300"/>
              </a:spcAft>
              <a:defRPr/>
            </a:pPr>
            <a:r>
              <a:rPr lang="el-GR" sz="1400" dirty="0">
                <a:solidFill>
                  <a:srgbClr val="0070C0"/>
                </a:solidFill>
                <a:latin typeface="Arial" pitchFamily="34" charset="0"/>
                <a:cs typeface="Arial" pitchFamily="34" charset="0"/>
              </a:rPr>
              <a:t>Κόστος διαφήμισης/Προώθησης </a:t>
            </a:r>
            <a:r>
              <a:rPr lang="en-US" sz="1400" dirty="0">
                <a:solidFill>
                  <a:srgbClr val="0070C0"/>
                </a:solidFill>
                <a:latin typeface="Arial" pitchFamily="34" charset="0"/>
                <a:cs typeface="Arial" pitchFamily="34" charset="0"/>
              </a:rPr>
              <a:t>on </a:t>
            </a:r>
            <a:r>
              <a:rPr lang="el-GR" sz="1400" dirty="0">
                <a:solidFill>
                  <a:srgbClr val="0070C0"/>
                </a:solidFill>
                <a:latin typeface="Arial" pitchFamily="34" charset="0"/>
                <a:cs typeface="Arial" pitchFamily="34" charset="0"/>
              </a:rPr>
              <a:t>και </a:t>
            </a:r>
            <a:r>
              <a:rPr lang="en-US" sz="1400" dirty="0">
                <a:solidFill>
                  <a:srgbClr val="0070C0"/>
                </a:solidFill>
                <a:latin typeface="Arial" pitchFamily="34" charset="0"/>
                <a:cs typeface="Arial" pitchFamily="34" charset="0"/>
              </a:rPr>
              <a:t>off line</a:t>
            </a:r>
          </a:p>
          <a:p>
            <a:pPr>
              <a:spcAft>
                <a:spcPts val="300"/>
              </a:spcAft>
              <a:defRPr/>
            </a:pPr>
            <a:endParaRPr lang="el-GR" sz="1400" b="1" dirty="0">
              <a:solidFill>
                <a:srgbClr val="0070C0"/>
              </a:solidFill>
              <a:latin typeface="Arial" pitchFamily="34" charset="0"/>
              <a:cs typeface="Arial" pitchFamily="34" charset="0"/>
            </a:endParaRPr>
          </a:p>
          <a:p>
            <a:pPr>
              <a:spcAft>
                <a:spcPts val="300"/>
              </a:spcAft>
              <a:defRPr/>
            </a:pPr>
            <a:endParaRPr lang="el-GR" sz="1400" b="1" dirty="0">
              <a:solidFill>
                <a:srgbClr val="0070C0"/>
              </a:solidFill>
              <a:latin typeface="Arial" pitchFamily="34" charset="0"/>
              <a:cs typeface="Arial" pitchFamily="34" charset="0"/>
            </a:endParaRPr>
          </a:p>
          <a:p>
            <a:pPr>
              <a:spcAft>
                <a:spcPts val="300"/>
              </a:spcAft>
              <a:defRPr/>
            </a:pPr>
            <a:endParaRPr lang="el-GR" sz="1400" b="1" dirty="0">
              <a:solidFill>
                <a:srgbClr val="0070C0"/>
              </a:solidFill>
              <a:latin typeface="Arial" pitchFamily="34" charset="0"/>
              <a:cs typeface="Arial" pitchFamily="34" charset="0"/>
            </a:endParaRPr>
          </a:p>
          <a:p>
            <a:pPr>
              <a:spcAft>
                <a:spcPts val="300"/>
              </a:spcAft>
              <a:defRPr/>
            </a:pPr>
            <a:endParaRPr lang="el-GR" sz="1400" b="1" dirty="0">
              <a:solidFill>
                <a:srgbClr val="0070C0"/>
              </a:solidFill>
              <a:latin typeface="Arial" pitchFamily="34" charset="0"/>
              <a:cs typeface="Arial" pitchFamily="34" charset="0"/>
            </a:endParaRPr>
          </a:p>
        </p:txBody>
      </p:sp>
      <p:sp>
        <p:nvSpPr>
          <p:cNvPr id="19" name="Rounded Rectangle 18"/>
          <p:cNvSpPr/>
          <p:nvPr/>
        </p:nvSpPr>
        <p:spPr>
          <a:xfrm>
            <a:off x="4549779" y="4876800"/>
            <a:ext cx="4398963" cy="18288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Revenue Streams</a:t>
            </a:r>
          </a:p>
          <a:p>
            <a:pPr>
              <a:defRPr/>
            </a:pPr>
            <a:endParaRPr lang="el-GR" sz="1400" b="1" dirty="0">
              <a:latin typeface="Arial" pitchFamily="34" charset="0"/>
              <a:cs typeface="Arial" pitchFamily="34" charset="0"/>
            </a:endParaRPr>
          </a:p>
          <a:p>
            <a:pPr>
              <a:defRPr/>
            </a:pPr>
            <a:r>
              <a:rPr lang="en-US" sz="1400" dirty="0">
                <a:latin typeface="Arial" pitchFamily="34" charset="0"/>
                <a:cs typeface="Arial" pitchFamily="34" charset="0"/>
              </a:rPr>
              <a:t>Air tickets</a:t>
            </a:r>
            <a:r>
              <a:rPr lang="el-GR" sz="1400" dirty="0">
                <a:latin typeface="Arial" pitchFamily="34" charset="0"/>
                <a:cs typeface="Arial" pitchFamily="34" charset="0"/>
              </a:rPr>
              <a:t> 80%, άλλα έσοδα 20%.</a:t>
            </a:r>
            <a:endParaRPr lang="en-US" sz="1400" dirty="0">
              <a:latin typeface="Arial" pitchFamily="34" charset="0"/>
              <a:cs typeface="Arial" pitchFamily="34" charset="0"/>
            </a:endParaRPr>
          </a:p>
          <a:p>
            <a:pPr>
              <a:defRPr/>
            </a:pPr>
            <a:r>
              <a:rPr lang="el-GR" sz="1400" dirty="0">
                <a:latin typeface="Arial" pitchFamily="34" charset="0"/>
                <a:cs typeface="Arial" pitchFamily="34" charset="0"/>
              </a:rPr>
              <a:t>Αγορές </a:t>
            </a:r>
            <a:r>
              <a:rPr lang="en-US" sz="1400" dirty="0">
                <a:latin typeface="Arial" pitchFamily="34" charset="0"/>
                <a:cs typeface="Arial" pitchFamily="34" charset="0"/>
              </a:rPr>
              <a:t>food/beverage/gifts/extras on board, </a:t>
            </a:r>
          </a:p>
          <a:p>
            <a:pPr>
              <a:defRPr/>
            </a:pPr>
            <a:r>
              <a:rPr lang="el-GR" sz="1400" dirty="0">
                <a:latin typeface="Arial" pitchFamily="34" charset="0"/>
                <a:cs typeface="Arial" pitchFamily="34" charset="0"/>
              </a:rPr>
              <a:t>Συνεργαζόμενες ταξιδιωτικές υπηρεσίες</a:t>
            </a:r>
            <a:r>
              <a:rPr lang="en-US" sz="1400" dirty="0">
                <a:latin typeface="Arial" pitchFamily="34" charset="0"/>
                <a:cs typeface="Arial" pitchFamily="34" charset="0"/>
              </a:rPr>
              <a:t>,</a:t>
            </a:r>
          </a:p>
          <a:p>
            <a:pPr>
              <a:defRPr/>
            </a:pPr>
            <a:r>
              <a:rPr lang="el-GR" sz="1400" dirty="0">
                <a:latin typeface="Arial" pitchFamily="34" charset="0"/>
                <a:cs typeface="Arial" pitchFamily="34" charset="0"/>
              </a:rPr>
              <a:t>ενοικίαση αυτοκινήτων</a:t>
            </a:r>
            <a:r>
              <a:rPr lang="en-US" sz="1400" dirty="0">
                <a:latin typeface="Arial" pitchFamily="34" charset="0"/>
                <a:cs typeface="Arial" pitchFamily="34" charset="0"/>
              </a:rPr>
              <a:t>, Bus to City</a:t>
            </a:r>
            <a:r>
              <a:rPr lang="el-GR" sz="1400" dirty="0">
                <a:latin typeface="Arial" pitchFamily="34" charset="0"/>
                <a:cs typeface="Arial" pitchFamily="34" charset="0"/>
              </a:rPr>
              <a:t> κλπ.</a:t>
            </a:r>
          </a:p>
          <a:p>
            <a:pPr>
              <a:defRPr/>
            </a:pPr>
            <a:r>
              <a:rPr lang="el-GR" sz="1400" dirty="0">
                <a:latin typeface="Arial" pitchFamily="34" charset="0"/>
                <a:cs typeface="Arial" pitchFamily="34" charset="0"/>
              </a:rPr>
              <a:t>Διαφήμιση τρίτων.</a:t>
            </a:r>
            <a:r>
              <a:rPr lang="en-US" sz="1400" dirty="0">
                <a:latin typeface="Arial" pitchFamily="34" charset="0"/>
                <a:cs typeface="Arial" pitchFamily="34" charset="0"/>
              </a:rPr>
              <a:t> </a:t>
            </a:r>
            <a:endParaRPr lang="el-GR" sz="1400"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l-GR" sz="1400" b="1" dirty="0">
              <a:solidFill>
                <a:srgbClr val="00B050"/>
              </a:solidFill>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n-US" sz="1400" b="1" dirty="0">
              <a:latin typeface="Arial" pitchFamily="34" charset="0"/>
              <a:cs typeface="Arial" pitchFamily="34" charset="0"/>
            </a:endParaRPr>
          </a:p>
        </p:txBody>
      </p:sp>
      <p:sp>
        <p:nvSpPr>
          <p:cNvPr id="4" name="Rounded Rectangle 3"/>
          <p:cNvSpPr/>
          <p:nvPr/>
        </p:nvSpPr>
        <p:spPr>
          <a:xfrm>
            <a:off x="173038" y="795338"/>
            <a:ext cx="1731962" cy="4081462"/>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Key Partners</a:t>
            </a:r>
            <a:endParaRPr lang="en-US" sz="1400" dirty="0">
              <a:latin typeface="Arial" pitchFamily="34" charset="0"/>
              <a:cs typeface="Arial" pitchFamily="34" charset="0"/>
            </a:endParaRPr>
          </a:p>
          <a:p>
            <a:pPr>
              <a:defRPr/>
            </a:pPr>
            <a:r>
              <a:rPr lang="el-GR" sz="1300" dirty="0">
                <a:solidFill>
                  <a:srgbClr val="C00000"/>
                </a:solidFill>
                <a:latin typeface="Arial" pitchFamily="34" charset="0"/>
                <a:cs typeface="Arial" pitchFamily="34" charset="0"/>
              </a:rPr>
              <a:t>Πιστωτικές κάρτες,</a:t>
            </a:r>
          </a:p>
          <a:p>
            <a:pPr>
              <a:defRPr/>
            </a:pPr>
            <a:r>
              <a:rPr lang="el-GR" sz="1300" dirty="0">
                <a:solidFill>
                  <a:srgbClr val="C00000"/>
                </a:solidFill>
                <a:latin typeface="Arial" pitchFamily="34" charset="0"/>
                <a:cs typeface="Arial" pitchFamily="34" charset="0"/>
              </a:rPr>
              <a:t>Δευτερεύοντα Αεροδρόμια,</a:t>
            </a:r>
          </a:p>
          <a:p>
            <a:pPr>
              <a:defRPr/>
            </a:pPr>
            <a:r>
              <a:rPr lang="en-US" sz="1300" dirty="0">
                <a:solidFill>
                  <a:srgbClr val="C00000"/>
                </a:solidFill>
                <a:latin typeface="Arial" pitchFamily="34" charset="0"/>
                <a:cs typeface="Arial" pitchFamily="34" charset="0"/>
              </a:rPr>
              <a:t>Outsourcing</a:t>
            </a:r>
            <a:r>
              <a:rPr lang="el-GR" sz="1300" dirty="0">
                <a:solidFill>
                  <a:srgbClr val="C00000"/>
                </a:solidFill>
                <a:latin typeface="Arial" pitchFamily="34" charset="0"/>
                <a:cs typeface="Arial" pitchFamily="34" charset="0"/>
              </a:rPr>
              <a:t> υπηρεσιών εδάφους</a:t>
            </a:r>
            <a:r>
              <a:rPr lang="en-US" sz="1300" dirty="0">
                <a:solidFill>
                  <a:srgbClr val="C00000"/>
                </a:solidFill>
                <a:latin typeface="Arial" pitchFamily="34" charset="0"/>
                <a:cs typeface="Arial" pitchFamily="34" charset="0"/>
              </a:rPr>
              <a:t>, IT/Web support services,</a:t>
            </a:r>
          </a:p>
          <a:p>
            <a:pPr>
              <a:defRPr/>
            </a:pPr>
            <a:r>
              <a:rPr lang="el-GR" sz="1300" dirty="0">
                <a:solidFill>
                  <a:srgbClr val="C00000"/>
                </a:solidFill>
                <a:latin typeface="Arial" pitchFamily="34" charset="0"/>
                <a:cs typeface="Arial" pitchFamily="34" charset="0"/>
              </a:rPr>
              <a:t>Εξωτερικοί Συνεργάτες</a:t>
            </a:r>
            <a:endParaRPr lang="en-US" sz="1300" dirty="0">
              <a:solidFill>
                <a:srgbClr val="C00000"/>
              </a:solidFill>
              <a:latin typeface="Arial" pitchFamily="34" charset="0"/>
              <a:cs typeface="Arial" pitchFamily="34" charset="0"/>
            </a:endParaRPr>
          </a:p>
          <a:p>
            <a:pPr>
              <a:defRPr/>
            </a:pPr>
            <a:r>
              <a:rPr lang="en-US" sz="1300" dirty="0">
                <a:solidFill>
                  <a:srgbClr val="C00000"/>
                </a:solidFill>
                <a:latin typeface="Arial" pitchFamily="34" charset="0"/>
                <a:cs typeface="Arial" pitchFamily="34" charset="0"/>
              </a:rPr>
              <a:t>Catering food suppliers.</a:t>
            </a:r>
            <a:r>
              <a:rPr lang="el-GR" sz="1300" dirty="0">
                <a:solidFill>
                  <a:srgbClr val="C00000"/>
                </a:solidFill>
                <a:latin typeface="Arial" pitchFamily="34" charset="0"/>
                <a:cs typeface="Arial" pitchFamily="34" charset="0"/>
              </a:rPr>
              <a:t>.</a:t>
            </a:r>
            <a:endParaRPr lang="en-US" sz="1300" dirty="0">
              <a:solidFill>
                <a:srgbClr val="C00000"/>
              </a:solidFill>
              <a:latin typeface="Arial" pitchFamily="34" charset="0"/>
              <a:cs typeface="Arial" pitchFamily="34" charset="0"/>
            </a:endParaRPr>
          </a:p>
          <a:p>
            <a:pPr>
              <a:defRPr/>
            </a:pPr>
            <a:r>
              <a:rPr lang="en-US" sz="1300" dirty="0">
                <a:solidFill>
                  <a:srgbClr val="C00000"/>
                </a:solidFill>
                <a:latin typeface="Arial" pitchFamily="34" charset="0"/>
                <a:cs typeface="Arial" pitchFamily="34" charset="0"/>
              </a:rPr>
              <a:t>Ryan Hotels</a:t>
            </a:r>
          </a:p>
          <a:p>
            <a:pPr>
              <a:defRPr/>
            </a:pPr>
            <a:r>
              <a:rPr lang="en-US" sz="1300" dirty="0">
                <a:solidFill>
                  <a:srgbClr val="C00000"/>
                </a:solidFill>
                <a:latin typeface="Arial" pitchFamily="34" charset="0"/>
                <a:cs typeface="Arial" pitchFamily="34" charset="0"/>
              </a:rPr>
              <a:t>Hertz</a:t>
            </a:r>
          </a:p>
          <a:p>
            <a:pPr>
              <a:defRPr/>
            </a:pPr>
            <a:r>
              <a:rPr lang="en-US" sz="1300" dirty="0">
                <a:solidFill>
                  <a:srgbClr val="C00000"/>
                </a:solidFill>
                <a:latin typeface="Arial" pitchFamily="34" charset="0"/>
                <a:cs typeface="Arial" pitchFamily="34" charset="0"/>
              </a:rPr>
              <a:t>Tour and Bus companies.</a:t>
            </a:r>
            <a:endParaRPr lang="el-GR" sz="1300" dirty="0">
              <a:solidFill>
                <a:srgbClr val="C00000"/>
              </a:solidFill>
              <a:latin typeface="Arial" pitchFamily="34" charset="0"/>
              <a:cs typeface="Arial" pitchFamily="34" charset="0"/>
            </a:endParaRPr>
          </a:p>
          <a:p>
            <a:pPr>
              <a:defRPr/>
            </a:pPr>
            <a:r>
              <a:rPr lang="el-GR" sz="1300" dirty="0">
                <a:solidFill>
                  <a:srgbClr val="C00000"/>
                </a:solidFill>
                <a:latin typeface="Arial" pitchFamily="34" charset="0"/>
                <a:cs typeface="Arial" pitchFamily="34" charset="0"/>
              </a:rPr>
              <a:t>Ασφάλειες.</a:t>
            </a:r>
          </a:p>
          <a:p>
            <a:pPr>
              <a:defRPr/>
            </a:pPr>
            <a:r>
              <a:rPr lang="el-GR" sz="1300" dirty="0">
                <a:solidFill>
                  <a:srgbClr val="C00000"/>
                </a:solidFill>
                <a:latin typeface="Arial" pitchFamily="34" charset="0"/>
                <a:cs typeface="Arial" pitchFamily="34" charset="0"/>
              </a:rPr>
              <a:t>Κατασκευαστές </a:t>
            </a:r>
            <a:r>
              <a:rPr lang="en-US" sz="1300" dirty="0">
                <a:solidFill>
                  <a:srgbClr val="C00000"/>
                </a:solidFill>
                <a:latin typeface="Arial" pitchFamily="34" charset="0"/>
                <a:cs typeface="Arial" pitchFamily="34" charset="0"/>
              </a:rPr>
              <a:t>hand luggage</a:t>
            </a:r>
          </a:p>
          <a:p>
            <a:pPr>
              <a:defRPr/>
            </a:pPr>
            <a:endParaRPr lang="el-GR" sz="1400" dirty="0">
              <a:solidFill>
                <a:srgbClr val="C00000"/>
              </a:solidFill>
              <a:latin typeface="Arial" pitchFamily="34" charset="0"/>
              <a:cs typeface="Arial" pitchFamily="34" charset="0"/>
            </a:endParaRPr>
          </a:p>
          <a:p>
            <a:pPr>
              <a:defRPr/>
            </a:pPr>
            <a:r>
              <a:rPr lang="en-US" sz="1400" dirty="0">
                <a:solidFill>
                  <a:srgbClr val="C00000"/>
                </a:solidFill>
                <a:latin typeface="Arial" pitchFamily="34" charset="0"/>
                <a:cs typeface="Arial" pitchFamily="34" charset="0"/>
              </a:rPr>
              <a:t>  </a:t>
            </a:r>
            <a:endParaRPr lang="el-GR" sz="1400" dirty="0">
              <a:solidFill>
                <a:srgbClr val="C00000"/>
              </a:solidFill>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n-US" sz="1400" b="1" dirty="0">
              <a:latin typeface="Arial" pitchFamily="34" charset="0"/>
              <a:cs typeface="Arial" pitchFamily="34" charset="0"/>
            </a:endParaRPr>
          </a:p>
        </p:txBody>
      </p:sp>
      <p:sp>
        <p:nvSpPr>
          <p:cNvPr id="12" name="Rounded Rectangle 11"/>
          <p:cNvSpPr/>
          <p:nvPr/>
        </p:nvSpPr>
        <p:spPr>
          <a:xfrm>
            <a:off x="1917192" y="762000"/>
            <a:ext cx="1816608" cy="2209800"/>
          </a:xfrm>
          <a:prstGeom prst="roundRect">
            <a:avLst>
              <a:gd name="adj" fmla="val 0"/>
            </a:avLst>
          </a:prstGeom>
          <a:solidFill>
            <a:srgbClr val="FFFDEB"/>
          </a:solidFill>
          <a:ln w="19050"/>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Key Activities</a:t>
            </a:r>
            <a:endParaRPr lang="el-GR" sz="1400" b="1" dirty="0">
              <a:latin typeface="Arial" pitchFamily="34" charset="0"/>
              <a:cs typeface="Arial" pitchFamily="34" charset="0"/>
            </a:endParaRPr>
          </a:p>
          <a:p>
            <a:pPr>
              <a:defRPr/>
            </a:pPr>
            <a:r>
              <a:rPr lang="el-GR" sz="1400" dirty="0">
                <a:solidFill>
                  <a:srgbClr val="007635"/>
                </a:solidFill>
                <a:latin typeface="Arial" pitchFamily="34" charset="0"/>
                <a:cs typeface="Arial" pitchFamily="34" charset="0"/>
              </a:rPr>
              <a:t>Λειτουργία/ </a:t>
            </a:r>
            <a:r>
              <a:rPr lang="en-US" sz="1400" dirty="0">
                <a:solidFill>
                  <a:srgbClr val="007635"/>
                </a:solidFill>
                <a:latin typeface="Arial" pitchFamily="34" charset="0"/>
                <a:cs typeface="Arial" pitchFamily="34" charset="0"/>
              </a:rPr>
              <a:t>Logistics, online sales</a:t>
            </a:r>
            <a:r>
              <a:rPr lang="el-GR" sz="1400" dirty="0">
                <a:solidFill>
                  <a:srgbClr val="007635"/>
                </a:solidFill>
                <a:latin typeface="Arial" pitchFamily="34" charset="0"/>
                <a:cs typeface="Arial" pitchFamily="34" charset="0"/>
              </a:rPr>
              <a:t> και </a:t>
            </a:r>
            <a:r>
              <a:rPr lang="en-US" sz="1400" dirty="0">
                <a:solidFill>
                  <a:srgbClr val="007635"/>
                </a:solidFill>
                <a:latin typeface="Arial" pitchFamily="34" charset="0"/>
                <a:cs typeface="Arial" pitchFamily="34" charset="0"/>
              </a:rPr>
              <a:t>check-in </a:t>
            </a:r>
            <a:r>
              <a:rPr lang="el-GR" sz="1400" dirty="0">
                <a:solidFill>
                  <a:srgbClr val="007635"/>
                </a:solidFill>
                <a:latin typeface="Arial" pitchFamily="34" charset="0"/>
                <a:cs typeface="Arial" pitchFamily="34" charset="0"/>
              </a:rPr>
              <a:t>Συντήρηση και καθαρισμός αεροσκαφών</a:t>
            </a:r>
            <a:endParaRPr lang="en-US" sz="1400" dirty="0">
              <a:solidFill>
                <a:srgbClr val="007635"/>
              </a:solidFill>
              <a:latin typeface="Arial" pitchFamily="34" charset="0"/>
              <a:cs typeface="Arial" pitchFamily="34" charset="0"/>
            </a:endParaRPr>
          </a:p>
          <a:p>
            <a:pPr>
              <a:defRPr/>
            </a:pPr>
            <a:r>
              <a:rPr lang="el-GR" sz="1400" dirty="0">
                <a:solidFill>
                  <a:srgbClr val="007635"/>
                </a:solidFill>
                <a:latin typeface="Arial" pitchFamily="34" charset="0"/>
                <a:cs typeface="Arial" pitchFamily="34" charset="0"/>
              </a:rPr>
              <a:t>Τροφοδοσία, υπηρεσίες εδάφους, </a:t>
            </a:r>
            <a:r>
              <a:rPr lang="en-US" sz="1400" dirty="0">
                <a:solidFill>
                  <a:srgbClr val="007635"/>
                </a:solidFill>
                <a:latin typeface="Arial" pitchFamily="34" charset="0"/>
                <a:cs typeface="Arial" pitchFamily="34" charset="0"/>
              </a:rPr>
              <a:t>Bus</a:t>
            </a:r>
            <a:r>
              <a:rPr lang="el-GR" sz="1400" dirty="0">
                <a:solidFill>
                  <a:srgbClr val="007635"/>
                </a:solidFill>
                <a:latin typeface="Arial" pitchFamily="34" charset="0"/>
                <a:cs typeface="Arial" pitchFamily="34" charset="0"/>
              </a:rPr>
              <a:t> κλπ.</a:t>
            </a:r>
            <a:r>
              <a:rPr lang="en-US" sz="1400" b="1" dirty="0">
                <a:solidFill>
                  <a:srgbClr val="007635"/>
                </a:solidFill>
                <a:latin typeface="Arial" pitchFamily="34" charset="0"/>
                <a:cs typeface="Arial" pitchFamily="34" charset="0"/>
              </a:rPr>
              <a:t> </a:t>
            </a:r>
          </a:p>
          <a:p>
            <a:pPr>
              <a:defRPr/>
            </a:pPr>
            <a:endParaRPr lang="en-US" sz="1400" b="1" dirty="0">
              <a:solidFill>
                <a:srgbClr val="007E39"/>
              </a:solidFill>
              <a:latin typeface="Arial" pitchFamily="34" charset="0"/>
              <a:cs typeface="Arial" pitchFamily="34" charset="0"/>
            </a:endParaRPr>
          </a:p>
        </p:txBody>
      </p:sp>
      <p:sp>
        <p:nvSpPr>
          <p:cNvPr id="13" name="Rounded Rectangle 12"/>
          <p:cNvSpPr/>
          <p:nvPr/>
        </p:nvSpPr>
        <p:spPr>
          <a:xfrm>
            <a:off x="1905000" y="2971800"/>
            <a:ext cx="1828800" cy="19050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Key Resources</a:t>
            </a:r>
          </a:p>
          <a:p>
            <a:pPr>
              <a:defRPr/>
            </a:pPr>
            <a:r>
              <a:rPr lang="el-GR" sz="1300" dirty="0">
                <a:latin typeface="Arial" pitchFamily="34" charset="0"/>
                <a:cs typeface="Arial" pitchFamily="34" charset="0"/>
              </a:rPr>
              <a:t>Γραφεία</a:t>
            </a:r>
            <a:r>
              <a:rPr lang="en-US" sz="1300" dirty="0">
                <a:latin typeface="Arial" pitchFamily="34" charset="0"/>
                <a:cs typeface="Arial" pitchFamily="34" charset="0"/>
              </a:rPr>
              <a:t> (Spartan)</a:t>
            </a:r>
            <a:r>
              <a:rPr lang="el-GR" sz="1300" dirty="0">
                <a:latin typeface="Arial" pitchFamily="34" charset="0"/>
                <a:cs typeface="Arial" pitchFamily="34" charset="0"/>
              </a:rPr>
              <a:t> </a:t>
            </a:r>
            <a:r>
              <a:rPr lang="en-US" sz="1300" dirty="0">
                <a:latin typeface="Arial" pitchFamily="34" charset="0"/>
                <a:cs typeface="Arial" pitchFamily="34" charset="0"/>
              </a:rPr>
              <a:t>Ground and</a:t>
            </a:r>
            <a:endParaRPr lang="el-GR" sz="1300" dirty="0">
              <a:latin typeface="Arial" pitchFamily="34" charset="0"/>
              <a:cs typeface="Arial" pitchFamily="34" charset="0"/>
            </a:endParaRPr>
          </a:p>
          <a:p>
            <a:pPr>
              <a:defRPr/>
            </a:pPr>
            <a:r>
              <a:rPr lang="el-GR" sz="1300" dirty="0">
                <a:latin typeface="Arial" pitchFamily="34" charset="0"/>
                <a:cs typeface="Arial" pitchFamily="34" charset="0"/>
              </a:rPr>
              <a:t> </a:t>
            </a:r>
            <a:r>
              <a:rPr lang="en-US" sz="1300" dirty="0">
                <a:latin typeface="Arial" pitchFamily="34" charset="0"/>
                <a:cs typeface="Arial" pitchFamily="34" charset="0"/>
              </a:rPr>
              <a:t>Flight Personnel, IT/Website support</a:t>
            </a:r>
          </a:p>
          <a:p>
            <a:pPr>
              <a:defRPr/>
            </a:pPr>
            <a:r>
              <a:rPr lang="el-GR" sz="1300" dirty="0">
                <a:latin typeface="Arial" pitchFamily="34" charset="0"/>
                <a:cs typeface="Arial" pitchFamily="34" charset="0"/>
              </a:rPr>
              <a:t>Ηγετική εικόνα </a:t>
            </a:r>
            <a:r>
              <a:rPr lang="en-US" sz="1300" dirty="0">
                <a:latin typeface="Arial" pitchFamily="34" charset="0"/>
                <a:cs typeface="Arial" pitchFamily="34" charset="0"/>
              </a:rPr>
              <a:t>Low Cost Airline carrier</a:t>
            </a:r>
            <a:r>
              <a:rPr lang="el-GR" sz="1300" dirty="0">
                <a:latin typeface="Arial" pitchFamily="34" charset="0"/>
                <a:cs typeface="Arial" pitchFamily="34" charset="0"/>
              </a:rPr>
              <a:t>,</a:t>
            </a:r>
          </a:p>
          <a:p>
            <a:pPr>
              <a:defRPr/>
            </a:pPr>
            <a:r>
              <a:rPr lang="el-GR" sz="1300" dirty="0">
                <a:latin typeface="Arial" pitchFamily="34" charset="0"/>
                <a:cs typeface="Arial" pitchFamily="34" charset="0"/>
              </a:rPr>
              <a:t>Διαπραγματευτικές</a:t>
            </a:r>
          </a:p>
          <a:p>
            <a:pPr>
              <a:defRPr/>
            </a:pPr>
            <a:r>
              <a:rPr lang="el-GR" sz="1300" dirty="0">
                <a:latin typeface="Arial" pitchFamily="34" charset="0"/>
                <a:cs typeface="Arial" pitchFamily="34" charset="0"/>
              </a:rPr>
              <a:t>Διαδικασίες. </a:t>
            </a:r>
          </a:p>
          <a:p>
            <a:pPr>
              <a:defRPr/>
            </a:pPr>
            <a:endParaRPr lang="el-GR" sz="1400" b="1" dirty="0">
              <a:latin typeface="Arial" pitchFamily="34" charset="0"/>
              <a:cs typeface="Arial" pitchFamily="34" charset="0"/>
            </a:endParaRPr>
          </a:p>
        </p:txBody>
      </p:sp>
      <p:sp>
        <p:nvSpPr>
          <p:cNvPr id="14" name="Rounded Rectangle 13"/>
          <p:cNvSpPr/>
          <p:nvPr/>
        </p:nvSpPr>
        <p:spPr>
          <a:xfrm>
            <a:off x="3733800" y="762000"/>
            <a:ext cx="1765300" cy="41148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Value Proposition</a:t>
            </a:r>
          </a:p>
          <a:p>
            <a:pPr>
              <a:spcBef>
                <a:spcPts val="500"/>
              </a:spcBef>
              <a:defRPr/>
            </a:pPr>
            <a:r>
              <a:rPr lang="el-GR" sz="1400" b="1" dirty="0">
                <a:solidFill>
                  <a:srgbClr val="0070C0"/>
                </a:solidFill>
                <a:latin typeface="Arial" pitchFamily="34" charset="0"/>
                <a:cs typeface="Arial" pitchFamily="34" charset="0"/>
              </a:rPr>
              <a:t>Οικονομικές πτήσεις, πάντα στην</a:t>
            </a:r>
            <a:r>
              <a:rPr lang="en-US" sz="1400" b="1" dirty="0">
                <a:solidFill>
                  <a:srgbClr val="0070C0"/>
                </a:solidFill>
                <a:latin typeface="Arial" pitchFamily="34" charset="0"/>
                <a:cs typeface="Arial" pitchFamily="34" charset="0"/>
              </a:rPr>
              <a:t> </a:t>
            </a:r>
            <a:r>
              <a:rPr lang="el-GR" sz="1400" b="1" dirty="0">
                <a:solidFill>
                  <a:srgbClr val="0070C0"/>
                </a:solidFill>
                <a:latin typeface="Arial" pitchFamily="34" charset="0"/>
                <a:cs typeface="Arial" pitchFamily="34" charset="0"/>
              </a:rPr>
              <a:t>ώρα</a:t>
            </a:r>
            <a:r>
              <a:rPr lang="en-US" sz="1400" b="1" dirty="0">
                <a:solidFill>
                  <a:srgbClr val="0070C0"/>
                </a:solidFill>
                <a:latin typeface="Arial" pitchFamily="34" charset="0"/>
                <a:cs typeface="Arial" pitchFamily="34" charset="0"/>
              </a:rPr>
              <a:t> </a:t>
            </a:r>
            <a:r>
              <a:rPr lang="el-GR" sz="1400" b="1" dirty="0">
                <a:solidFill>
                  <a:srgbClr val="0070C0"/>
                </a:solidFill>
                <a:latin typeface="Arial" pitchFamily="34" charset="0"/>
                <a:cs typeface="Arial" pitchFamily="34" charset="0"/>
              </a:rPr>
              <a:t>τους</a:t>
            </a:r>
            <a:r>
              <a:rPr lang="en-US" sz="1400" b="1" dirty="0">
                <a:solidFill>
                  <a:srgbClr val="0070C0"/>
                </a:solidFill>
                <a:latin typeface="Arial" pitchFamily="34" charset="0"/>
                <a:cs typeface="Arial" pitchFamily="34" charset="0"/>
              </a:rPr>
              <a:t>.</a:t>
            </a:r>
          </a:p>
          <a:p>
            <a:pPr>
              <a:spcBef>
                <a:spcPts val="500"/>
              </a:spcBef>
              <a:defRPr/>
            </a:pPr>
            <a:r>
              <a:rPr lang="en-US" sz="1400" b="1" dirty="0">
                <a:solidFill>
                  <a:srgbClr val="0070C0"/>
                </a:solidFill>
                <a:latin typeface="Arial" pitchFamily="34" charset="0"/>
                <a:cs typeface="Arial" pitchFamily="34" charset="0"/>
              </a:rPr>
              <a:t>Point to Point flights.</a:t>
            </a:r>
          </a:p>
          <a:p>
            <a:pPr>
              <a:spcBef>
                <a:spcPts val="500"/>
              </a:spcBef>
              <a:defRPr/>
            </a:pPr>
            <a:r>
              <a:rPr lang="el-GR" sz="1400" b="1" dirty="0">
                <a:solidFill>
                  <a:srgbClr val="0070C0"/>
                </a:solidFill>
                <a:latin typeface="Arial" pitchFamily="34" charset="0"/>
                <a:cs typeface="Arial" pitchFamily="34" charset="0"/>
              </a:rPr>
              <a:t>«Δημοκρατικοποί-ηση Εξυπηρέτησης</a:t>
            </a:r>
            <a:r>
              <a:rPr lang="en-US" sz="1400" b="1" dirty="0">
                <a:solidFill>
                  <a:srgbClr val="0070C0"/>
                </a:solidFill>
                <a:latin typeface="Arial" pitchFamily="34" charset="0"/>
                <a:cs typeface="Arial" pitchFamily="34" charset="0"/>
              </a:rPr>
              <a:t>”</a:t>
            </a:r>
            <a:r>
              <a:rPr lang="el-GR" sz="1400" b="1" dirty="0">
                <a:solidFill>
                  <a:srgbClr val="0070C0"/>
                </a:solidFill>
                <a:latin typeface="Arial" pitchFamily="34" charset="0"/>
                <a:cs typeface="Arial" pitchFamily="34" charset="0"/>
              </a:rPr>
              <a:t>.</a:t>
            </a:r>
          </a:p>
          <a:p>
            <a:pPr>
              <a:spcBef>
                <a:spcPts val="500"/>
              </a:spcBef>
              <a:defRPr/>
            </a:pPr>
            <a:r>
              <a:rPr lang="el-GR" sz="1400" b="1" dirty="0">
                <a:solidFill>
                  <a:srgbClr val="0070C0"/>
                </a:solidFill>
                <a:latin typeface="Arial" pitchFamily="34" charset="0"/>
                <a:cs typeface="Arial" pitchFamily="34" charset="0"/>
              </a:rPr>
              <a:t>Πληρώνεις έξτρα μόνο για πρόσθετες υπηρεσίες που εσύ επιλέγεις.</a:t>
            </a:r>
          </a:p>
          <a:p>
            <a:pPr>
              <a:defRPr/>
            </a:pPr>
            <a:endParaRPr lang="el-GR" sz="1400" b="1" dirty="0">
              <a:solidFill>
                <a:srgbClr val="0070C0"/>
              </a:solidFill>
              <a:latin typeface="Arial" pitchFamily="34" charset="0"/>
              <a:cs typeface="Arial" pitchFamily="34" charset="0"/>
            </a:endParaRPr>
          </a:p>
          <a:p>
            <a:pPr>
              <a:defRPr/>
            </a:pPr>
            <a:endParaRPr lang="el-GR" sz="1400" b="1" dirty="0">
              <a:solidFill>
                <a:srgbClr val="0070C0"/>
              </a:solidFill>
              <a:latin typeface="Arial" pitchFamily="34" charset="0"/>
              <a:cs typeface="Arial" pitchFamily="34" charset="0"/>
            </a:endParaRPr>
          </a:p>
          <a:p>
            <a:pPr>
              <a:defRPr/>
            </a:pPr>
            <a:endParaRPr lang="el-GR" sz="1400" b="1" dirty="0">
              <a:latin typeface="Arial" pitchFamily="34" charset="0"/>
              <a:cs typeface="Arial" pitchFamily="34" charset="0"/>
            </a:endParaRPr>
          </a:p>
          <a:p>
            <a:pPr>
              <a:defRPr/>
            </a:pPr>
            <a:endParaRPr lang="en-US" sz="1400" b="1" dirty="0">
              <a:latin typeface="Arial" pitchFamily="34" charset="0"/>
              <a:cs typeface="Arial" pitchFamily="34" charset="0"/>
            </a:endParaRPr>
          </a:p>
        </p:txBody>
      </p:sp>
      <p:sp>
        <p:nvSpPr>
          <p:cNvPr id="15" name="Rounded Rectangle 14"/>
          <p:cNvSpPr/>
          <p:nvPr/>
        </p:nvSpPr>
        <p:spPr>
          <a:xfrm>
            <a:off x="5473700" y="762000"/>
            <a:ext cx="1765300" cy="20574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latin typeface="Arial" pitchFamily="34" charset="0"/>
                <a:cs typeface="Arial" pitchFamily="34" charset="0"/>
              </a:rPr>
              <a:t>Customer Relationship</a:t>
            </a:r>
          </a:p>
          <a:p>
            <a:pPr>
              <a:defRPr/>
            </a:pPr>
            <a:r>
              <a:rPr lang="en-US" sz="1400" dirty="0">
                <a:latin typeface="Arial" pitchFamily="34" charset="0"/>
                <a:cs typeface="Arial" pitchFamily="34" charset="0"/>
              </a:rPr>
              <a:t>Automated mobile services.</a:t>
            </a:r>
          </a:p>
          <a:p>
            <a:pPr>
              <a:defRPr/>
            </a:pPr>
            <a:r>
              <a:rPr lang="en-US" sz="1400" dirty="0">
                <a:latin typeface="Arial" pitchFamily="34" charset="0"/>
                <a:cs typeface="Arial" pitchFamily="34" charset="0"/>
              </a:rPr>
              <a:t>Website.</a:t>
            </a:r>
          </a:p>
          <a:p>
            <a:pPr>
              <a:defRPr/>
            </a:pPr>
            <a:r>
              <a:rPr lang="el-GR" sz="1400" dirty="0">
                <a:latin typeface="Arial" pitchFamily="34" charset="0"/>
                <a:cs typeface="Arial" pitchFamily="34" charset="0"/>
              </a:rPr>
              <a:t>Προσωπική εξυπηρέτηση μέσω </a:t>
            </a:r>
            <a:r>
              <a:rPr lang="en-US" sz="1400" dirty="0">
                <a:latin typeface="Arial" pitchFamily="34" charset="0"/>
                <a:cs typeface="Arial" pitchFamily="34" charset="0"/>
              </a:rPr>
              <a:t>Call Center</a:t>
            </a:r>
            <a:r>
              <a:rPr lang="el-GR" sz="1400" dirty="0">
                <a:latin typeface="Arial" pitchFamily="34" charset="0"/>
                <a:cs typeface="Arial" pitchFamily="34" charset="0"/>
              </a:rPr>
              <a:t>.</a:t>
            </a:r>
            <a:endParaRPr lang="en-US" sz="1400" dirty="0">
              <a:latin typeface="Arial" pitchFamily="34" charset="0"/>
              <a:cs typeface="Arial" pitchFamily="34" charset="0"/>
            </a:endParaRPr>
          </a:p>
          <a:p>
            <a:pPr>
              <a:defRPr/>
            </a:pPr>
            <a:r>
              <a:rPr lang="en-US" sz="1400" b="1" dirty="0">
                <a:latin typeface="Arial" pitchFamily="34" charset="0"/>
                <a:cs typeface="Arial" pitchFamily="34" charset="0"/>
              </a:rPr>
              <a:t> </a:t>
            </a:r>
            <a:endParaRPr lang="el-GR" sz="1400" b="1" dirty="0">
              <a:latin typeface="Arial" pitchFamily="34" charset="0"/>
              <a:cs typeface="Arial" pitchFamily="34" charset="0"/>
            </a:endParaRPr>
          </a:p>
          <a:p>
            <a:pPr>
              <a:defRPr/>
            </a:pPr>
            <a:endParaRPr lang="en-US" sz="1400" b="1" dirty="0">
              <a:latin typeface="Arial" pitchFamily="34" charset="0"/>
              <a:cs typeface="Arial" pitchFamily="34" charset="0"/>
            </a:endParaRPr>
          </a:p>
        </p:txBody>
      </p:sp>
      <p:sp>
        <p:nvSpPr>
          <p:cNvPr id="16" name="Rounded Rectangle 15"/>
          <p:cNvSpPr/>
          <p:nvPr/>
        </p:nvSpPr>
        <p:spPr>
          <a:xfrm>
            <a:off x="5473700" y="2819400"/>
            <a:ext cx="1765300" cy="20574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spcAft>
                <a:spcPts val="600"/>
              </a:spcAft>
              <a:defRPr/>
            </a:pPr>
            <a:r>
              <a:rPr lang="en-US" sz="1400" b="1" dirty="0">
                <a:latin typeface="Arial" pitchFamily="34" charset="0"/>
                <a:cs typeface="Arial" pitchFamily="34" charset="0"/>
              </a:rPr>
              <a:t>Channels     </a:t>
            </a:r>
            <a:r>
              <a:rPr lang="el-GR" sz="1400" b="1" dirty="0">
                <a:latin typeface="Arial" pitchFamily="34" charset="0"/>
                <a:cs typeface="Arial" pitchFamily="34" charset="0"/>
              </a:rPr>
              <a:t>  </a:t>
            </a:r>
            <a:r>
              <a:rPr lang="en-US" sz="1400" dirty="0">
                <a:latin typeface="Arial" pitchFamily="34" charset="0"/>
                <a:cs typeface="Arial" pitchFamily="34" charset="0"/>
              </a:rPr>
              <a:t>Website, Mobile apps, </a:t>
            </a:r>
            <a:r>
              <a:rPr lang="el-GR" sz="1400" dirty="0">
                <a:latin typeface="Arial" pitchFamily="34" charset="0"/>
                <a:cs typeface="Arial" pitchFamily="34" charset="0"/>
              </a:rPr>
              <a:t>Διαφήμιση, Μέσα κοινωνικής δικτύωσης.</a:t>
            </a:r>
            <a:endParaRPr lang="en-US" sz="1400" dirty="0">
              <a:latin typeface="Arial" pitchFamily="34" charset="0"/>
              <a:cs typeface="Arial" pitchFamily="34" charset="0"/>
            </a:endParaRPr>
          </a:p>
          <a:p>
            <a:pPr>
              <a:spcAft>
                <a:spcPts val="600"/>
              </a:spcAft>
              <a:defRPr/>
            </a:pPr>
            <a:r>
              <a:rPr lang="en-US" sz="1400" dirty="0">
                <a:latin typeface="Arial" pitchFamily="34" charset="0"/>
                <a:cs typeface="Arial" pitchFamily="34" charset="0"/>
              </a:rPr>
              <a:t>Word of mouth</a:t>
            </a:r>
            <a:r>
              <a:rPr lang="el-GR" sz="1400" dirty="0">
                <a:latin typeface="Arial" pitchFamily="34" charset="0"/>
                <a:cs typeface="Arial" pitchFamily="34" charset="0"/>
              </a:rPr>
              <a:t> </a:t>
            </a:r>
            <a:endParaRPr lang="en-US" sz="1400" dirty="0">
              <a:latin typeface="Arial" pitchFamily="34" charset="0"/>
              <a:cs typeface="Arial" pitchFamily="34" charset="0"/>
            </a:endParaRPr>
          </a:p>
        </p:txBody>
      </p:sp>
      <p:sp>
        <p:nvSpPr>
          <p:cNvPr id="17" name="Rounded Rectangle 16"/>
          <p:cNvSpPr/>
          <p:nvPr/>
        </p:nvSpPr>
        <p:spPr>
          <a:xfrm>
            <a:off x="7239000" y="838200"/>
            <a:ext cx="1709738" cy="4038600"/>
          </a:xfrm>
          <a:prstGeom prst="roundRect">
            <a:avLst>
              <a:gd name="adj" fmla="val 0"/>
            </a:avLst>
          </a:prstGeom>
          <a:solidFill>
            <a:srgbClr val="FFFDEB"/>
          </a:solidFill>
          <a:ln w="19050"/>
          <a:effectLst/>
        </p:spPr>
        <p:style>
          <a:lnRef idx="1">
            <a:schemeClr val="dk1"/>
          </a:lnRef>
          <a:fillRef idx="2">
            <a:schemeClr val="dk1"/>
          </a:fillRef>
          <a:effectRef idx="1">
            <a:schemeClr val="dk1"/>
          </a:effectRef>
          <a:fontRef idx="minor">
            <a:schemeClr val="dk1"/>
          </a:fontRef>
        </p:style>
        <p:txBody>
          <a:bodyPr/>
          <a:lstStyle/>
          <a:p>
            <a:pPr>
              <a:defRPr/>
            </a:pPr>
            <a:r>
              <a:rPr lang="en-US" sz="1400" b="1" dirty="0">
                <a:solidFill>
                  <a:schemeClr val="tx1"/>
                </a:solidFill>
                <a:latin typeface="Arial" pitchFamily="34" charset="0"/>
                <a:cs typeface="Arial" pitchFamily="34" charset="0"/>
              </a:rPr>
              <a:t>Customer Segments</a:t>
            </a:r>
            <a:endParaRPr lang="el-GR" sz="1400" b="1" dirty="0">
              <a:solidFill>
                <a:schemeClr val="tx1"/>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r>
              <a:rPr lang="el-GR" sz="1400" b="1" dirty="0">
                <a:solidFill>
                  <a:srgbClr val="007E39"/>
                </a:solidFill>
                <a:latin typeface="Arial" pitchFamily="34" charset="0"/>
                <a:cs typeface="Arial" pitchFamily="34" charset="0"/>
              </a:rPr>
              <a:t>Νέοι, ταξιδεύουν συχνά για δουλειά ή αναψυχή.</a:t>
            </a:r>
          </a:p>
          <a:p>
            <a:pPr>
              <a:defRPr/>
            </a:pPr>
            <a:endParaRPr lang="el-GR" sz="1400" b="1" dirty="0">
              <a:solidFill>
                <a:srgbClr val="007E39"/>
              </a:solidFill>
              <a:latin typeface="Arial" pitchFamily="34" charset="0"/>
              <a:cs typeface="Arial" pitchFamily="34" charset="0"/>
            </a:endParaRPr>
          </a:p>
          <a:p>
            <a:pPr>
              <a:defRPr/>
            </a:pPr>
            <a:r>
              <a:rPr lang="el-GR" sz="1400" b="1" dirty="0">
                <a:solidFill>
                  <a:srgbClr val="007E39"/>
                </a:solidFill>
                <a:latin typeface="Arial" pitchFamily="34" charset="0"/>
                <a:cs typeface="Arial" pitchFamily="34" charset="0"/>
              </a:rPr>
              <a:t>Νεαρές οικογένειες.</a:t>
            </a:r>
          </a:p>
          <a:p>
            <a:pPr>
              <a:defRPr/>
            </a:pPr>
            <a:endParaRPr lang="el-GR" sz="1400" b="1" dirty="0">
              <a:solidFill>
                <a:srgbClr val="007E39"/>
              </a:solidFill>
              <a:latin typeface="Arial" pitchFamily="34" charset="0"/>
              <a:cs typeface="Arial" pitchFamily="34" charset="0"/>
            </a:endParaRPr>
          </a:p>
          <a:p>
            <a:pPr>
              <a:defRPr/>
            </a:pPr>
            <a:r>
              <a:rPr lang="el-GR" sz="1400" b="1" dirty="0">
                <a:solidFill>
                  <a:srgbClr val="007E39"/>
                </a:solidFill>
                <a:latin typeface="Arial" pitchFamily="34" charset="0"/>
                <a:cs typeface="Arial" pitchFamily="34" charset="0"/>
              </a:rPr>
              <a:t>Γενικά άτομα </a:t>
            </a:r>
            <a:r>
              <a:rPr lang="en-US" sz="1400" b="1" dirty="0">
                <a:solidFill>
                  <a:srgbClr val="007E39"/>
                </a:solidFill>
                <a:latin typeface="Arial" pitchFamily="34" charset="0"/>
                <a:cs typeface="Arial" pitchFamily="34" charset="0"/>
              </a:rPr>
              <a:t>price sensitive</a:t>
            </a:r>
            <a:r>
              <a:rPr lang="el-GR" sz="1400" b="1" dirty="0">
                <a:solidFill>
                  <a:srgbClr val="007E39"/>
                </a:solidFill>
                <a:latin typeface="Arial" pitchFamily="34" charset="0"/>
                <a:cs typeface="Arial" pitchFamily="34" charset="0"/>
              </a:rPr>
              <a:t>. </a:t>
            </a:r>
            <a:endParaRPr lang="en-US" sz="1400" b="1" dirty="0">
              <a:solidFill>
                <a:srgbClr val="007E39"/>
              </a:solidFill>
              <a:latin typeface="Arial" pitchFamily="34" charset="0"/>
              <a:cs typeface="Arial" pitchFamily="34" charset="0"/>
            </a:endParaRPr>
          </a:p>
          <a:p>
            <a:pPr>
              <a:defRPr/>
            </a:pPr>
            <a:endParaRPr lang="en-US" sz="1400" b="1" dirty="0">
              <a:solidFill>
                <a:srgbClr val="007E39"/>
              </a:solidFill>
              <a:latin typeface="Arial" pitchFamily="34" charset="0"/>
              <a:cs typeface="Arial" pitchFamily="34" charset="0"/>
            </a:endParaRPr>
          </a:p>
          <a:p>
            <a:pPr>
              <a:defRPr/>
            </a:pPr>
            <a:endParaRPr lang="en-US" sz="1400" dirty="0">
              <a:solidFill>
                <a:srgbClr val="007E39"/>
              </a:solidFill>
              <a:latin typeface="Arial" pitchFamily="34" charset="0"/>
              <a:cs typeface="Arial" pitchFamily="34" charset="0"/>
            </a:endParaRPr>
          </a:p>
          <a:p>
            <a:pPr>
              <a:defRPr/>
            </a:pPr>
            <a:endParaRPr lang="el-GR" sz="1400" dirty="0">
              <a:solidFill>
                <a:srgbClr val="007E39"/>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r>
              <a:rPr lang="el-GR" sz="1400" b="1" dirty="0">
                <a:solidFill>
                  <a:srgbClr val="007E39"/>
                </a:solidFill>
                <a:latin typeface="Arial" pitchFamily="34" charset="0"/>
                <a:cs typeface="Arial" pitchFamily="34" charset="0"/>
              </a:rPr>
              <a:t>         </a:t>
            </a:r>
            <a:endParaRPr lang="en-US" sz="1400" b="1" dirty="0">
              <a:solidFill>
                <a:srgbClr val="007E39"/>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endParaRPr lang="el-GR" sz="1400" b="1" dirty="0">
              <a:solidFill>
                <a:srgbClr val="007E39"/>
              </a:solidFill>
              <a:latin typeface="Arial" pitchFamily="34" charset="0"/>
              <a:cs typeface="Arial" pitchFamily="34" charset="0"/>
            </a:endParaRPr>
          </a:p>
          <a:p>
            <a:pPr>
              <a:defRPr/>
            </a:pPr>
            <a:endParaRPr lang="en-US" sz="1400" b="1" dirty="0">
              <a:solidFill>
                <a:srgbClr val="007E39"/>
              </a:solidFill>
              <a:latin typeface="Arial" pitchFamily="34" charset="0"/>
              <a:cs typeface="Arial" pitchFamily="34" charset="0"/>
            </a:endParaRPr>
          </a:p>
        </p:txBody>
      </p:sp>
      <p:sp>
        <p:nvSpPr>
          <p:cNvPr id="5" name="Rounded Rectangle 4"/>
          <p:cNvSpPr/>
          <p:nvPr/>
        </p:nvSpPr>
        <p:spPr>
          <a:xfrm>
            <a:off x="152400" y="762000"/>
            <a:ext cx="8796338" cy="59436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a:lstStyle/>
          <a:p>
            <a:pPr marL="285750" indent="-112713">
              <a:buFont typeface="Arial" pitchFamily="34" charset="0"/>
              <a:buChar char="•"/>
              <a:defRPr/>
            </a:pPr>
            <a:endParaRPr lang="en-US" sz="2000" dirty="0"/>
          </a:p>
        </p:txBody>
      </p:sp>
      <p:sp>
        <p:nvSpPr>
          <p:cNvPr id="51214" name="TextBox 5"/>
          <p:cNvSpPr txBox="1">
            <a:spLocks noChangeArrowheads="1"/>
          </p:cNvSpPr>
          <p:nvPr/>
        </p:nvSpPr>
        <p:spPr bwMode="auto">
          <a:xfrm>
            <a:off x="106367" y="147640"/>
            <a:ext cx="8643937" cy="461665"/>
          </a:xfrm>
          <a:prstGeom prst="rect">
            <a:avLst/>
          </a:prstGeom>
          <a:noFill/>
          <a:ln w="9525">
            <a:noFill/>
            <a:miter lim="800000"/>
            <a:headEnd/>
            <a:tailEnd/>
          </a:ln>
        </p:spPr>
        <p:txBody>
          <a:bodyPr>
            <a:spAutoFit/>
          </a:bodyPr>
          <a:lstStyle/>
          <a:p>
            <a:r>
              <a:rPr lang="en-US" sz="2400" b="1"/>
              <a:t>Business Model               </a:t>
            </a:r>
            <a:r>
              <a:rPr lang="en-US" sz="2400" b="1">
                <a:solidFill>
                  <a:srgbClr val="FF0000"/>
                </a:solidFill>
              </a:rPr>
              <a:t> </a:t>
            </a:r>
            <a:r>
              <a:rPr lang="en-US" sz="2200" b="1">
                <a:solidFill>
                  <a:srgbClr val="FF0000"/>
                </a:solidFill>
              </a:rPr>
              <a:t>Business Model Canvas  RyanAir</a:t>
            </a:r>
            <a:r>
              <a:rPr lang="el-GR" sz="2200" b="1">
                <a:solidFill>
                  <a:srgbClr val="FF0000"/>
                </a:solidFill>
              </a:rPr>
              <a:t> </a:t>
            </a:r>
            <a:endParaRPr lang="en-US" sz="2200" b="1">
              <a:solidFill>
                <a:srgbClr val="FF0000"/>
              </a:solidFill>
            </a:endParaRPr>
          </a:p>
        </p:txBody>
      </p:sp>
      <p:sp>
        <p:nvSpPr>
          <p:cNvPr id="51215" name="TextBox 2"/>
          <p:cNvSpPr txBox="1">
            <a:spLocks noChangeArrowheads="1"/>
          </p:cNvSpPr>
          <p:nvPr/>
        </p:nvSpPr>
        <p:spPr bwMode="auto">
          <a:xfrm>
            <a:off x="3962400" y="4038600"/>
            <a:ext cx="1219200" cy="369332"/>
          </a:xfrm>
          <a:prstGeom prst="rect">
            <a:avLst/>
          </a:prstGeom>
          <a:noFill/>
          <a:ln w="9525">
            <a:noFill/>
            <a:miter lim="800000"/>
            <a:headEnd/>
            <a:tailEnd/>
          </a:ln>
        </p:spPr>
        <p:txBody>
          <a:bodyPr>
            <a:spAutoFit/>
          </a:bodyPr>
          <a:lstStyle/>
          <a:p>
            <a:endParaRPr lang="el-GR"/>
          </a:p>
        </p:txBody>
      </p:sp>
      <p:pic>
        <p:nvPicPr>
          <p:cNvPr id="20" name="~PP60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8724900" y="6438900"/>
            <a:ext cx="304800" cy="304800"/>
          </a:xfrm>
          <a:prstGeom prst="rect">
            <a:avLst/>
          </a:prstGeom>
          <a:noFill/>
          <a:ln w="9525">
            <a:noFill/>
            <a:miter lim="800000"/>
            <a:headEnd/>
            <a:tailEnd/>
          </a:ln>
        </p:spPr>
      </p:pic>
      <p:sp>
        <p:nvSpPr>
          <p:cNvPr id="22" name="21 - Θέση αριθμού διαφάνειας"/>
          <p:cNvSpPr>
            <a:spLocks noGrp="1"/>
          </p:cNvSpPr>
          <p:nvPr>
            <p:ph type="sldNum" sz="quarter" idx="12"/>
          </p:nvPr>
        </p:nvSpPr>
        <p:spPr/>
        <p:txBody>
          <a:bodyPr/>
          <a:lstStyle/>
          <a:p>
            <a:pPr>
              <a:defRPr/>
            </a:pPr>
            <a:fld id="{DF7C3B6F-78D7-4EA9-A240-EA957FDA9379}" type="slidenum">
              <a:rPr lang="el-GR" smtClean="0"/>
              <a:pPr>
                <a:defRPr/>
              </a:pPr>
              <a:t>53</a:t>
            </a:fld>
            <a:endParaRPr lang="el-GR" dirty="0"/>
          </a:p>
        </p:txBody>
      </p:sp>
    </p:spTree>
  </p:cSld>
  <p:clrMapOvr>
    <a:masterClrMapping/>
  </p:clrMapOvr>
  <p:transition advTm="99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ctrTitle"/>
          </p:nvPr>
        </p:nvSpPr>
        <p:spPr>
          <a:xfrm>
            <a:off x="5003804" y="333376"/>
            <a:ext cx="3668713" cy="647700"/>
          </a:xfrm>
        </p:spPr>
        <p:txBody>
          <a:bodyPr/>
          <a:lstStyle/>
          <a:p>
            <a:pPr algn="r" eaLnBrk="1" hangingPunct="1"/>
            <a:r>
              <a:rPr lang="fr-FR" sz="2200" b="1" smtClean="0">
                <a:solidFill>
                  <a:srgbClr val="FF0000"/>
                </a:solidFill>
              </a:rPr>
              <a:t>Business Model Canvas</a:t>
            </a:r>
            <a:endParaRPr lang="el-GR" sz="2200" b="1" smtClean="0">
              <a:solidFill>
                <a:srgbClr val="FF0000"/>
              </a:solidFill>
            </a:endParaRPr>
          </a:p>
        </p:txBody>
      </p:sp>
      <p:pic>
        <p:nvPicPr>
          <p:cNvPr id="5222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7BB8F17C-608C-4A92-AB78-1D793688A2AE}" type="slidenum">
              <a:rPr lang="el-GR"/>
              <a:pPr>
                <a:defRPr/>
              </a:pPr>
              <a:t>54</a:t>
            </a:fld>
            <a:endParaRPr lang="el-GR" dirty="0"/>
          </a:p>
        </p:txBody>
      </p:sp>
      <p:sp>
        <p:nvSpPr>
          <p:cNvPr id="11" name="10 - Ορθογώνιο"/>
          <p:cNvSpPr/>
          <p:nvPr/>
        </p:nvSpPr>
        <p:spPr>
          <a:xfrm>
            <a:off x="468313" y="981077"/>
            <a:ext cx="8280400" cy="8474115"/>
          </a:xfrm>
          <a:prstGeom prst="rect">
            <a:avLst/>
          </a:prstGeom>
        </p:spPr>
        <p:txBody>
          <a:bodyPr>
            <a:spAutoFit/>
          </a:bodyPr>
          <a:lstStyle/>
          <a:p>
            <a:pPr marL="360363" indent="-360363">
              <a:spcAft>
                <a:spcPts val="1200"/>
              </a:spcAft>
              <a:defRPr/>
            </a:pPr>
            <a:r>
              <a:rPr lang="el-GR" sz="2400" b="1" dirty="0">
                <a:latin typeface="+mn-lt"/>
              </a:rPr>
              <a:t>Συστημική θεώρηση του </a:t>
            </a:r>
            <a:r>
              <a:rPr lang="en-US" sz="2400" b="1" dirty="0">
                <a:latin typeface="+mn-lt"/>
              </a:rPr>
              <a:t>Ryan</a:t>
            </a:r>
            <a:r>
              <a:rPr lang="el-GR" sz="2400" b="1" dirty="0">
                <a:latin typeface="+mn-lt"/>
              </a:rPr>
              <a:t>Α</a:t>
            </a:r>
            <a:r>
              <a:rPr lang="en-US" sz="2400" b="1" dirty="0" err="1">
                <a:latin typeface="+mn-lt"/>
              </a:rPr>
              <a:t>ir</a:t>
            </a:r>
            <a:r>
              <a:rPr lang="el-GR" sz="2400" b="1" dirty="0">
                <a:latin typeface="+mn-lt"/>
              </a:rPr>
              <a:t> </a:t>
            </a:r>
            <a:r>
              <a:rPr lang="en-US" sz="2400" b="1" dirty="0">
                <a:latin typeface="+mn-lt"/>
              </a:rPr>
              <a:t>Business Model</a:t>
            </a:r>
            <a:r>
              <a:rPr lang="el-GR" sz="2400" b="1" dirty="0">
                <a:latin typeface="+mn-lt"/>
              </a:rPr>
              <a:t>.</a:t>
            </a:r>
          </a:p>
          <a:p>
            <a:pPr marL="360363" indent="-360363">
              <a:spcAft>
                <a:spcPts val="400"/>
              </a:spcAft>
              <a:defRPr/>
            </a:pPr>
            <a:r>
              <a:rPr lang="el-GR" sz="2000" b="1" dirty="0">
                <a:latin typeface="+mn-lt"/>
              </a:rPr>
              <a:t>Το </a:t>
            </a:r>
            <a:r>
              <a:rPr lang="en-US" sz="2000" b="1" dirty="0">
                <a:latin typeface="+mn-lt"/>
              </a:rPr>
              <a:t>Business Model Canvas</a:t>
            </a:r>
            <a:r>
              <a:rPr lang="el-GR" sz="2000" b="1" dirty="0">
                <a:latin typeface="+mn-lt"/>
              </a:rPr>
              <a:t> ενθαρρύνει την ολιστική και</a:t>
            </a:r>
            <a:r>
              <a:rPr lang="en-US" sz="2000" b="1" dirty="0">
                <a:latin typeface="+mn-lt"/>
              </a:rPr>
              <a:t> </a:t>
            </a:r>
            <a:r>
              <a:rPr lang="el-GR" sz="2000" b="1" dirty="0" err="1">
                <a:latin typeface="+mn-lt"/>
              </a:rPr>
              <a:t>συστημική</a:t>
            </a:r>
            <a:r>
              <a:rPr lang="el-GR" sz="2000" b="1" dirty="0">
                <a:latin typeface="+mn-lt"/>
              </a:rPr>
              <a:t> </a:t>
            </a:r>
            <a:endParaRPr lang="en-US" sz="2000" b="1" dirty="0">
              <a:latin typeface="+mn-lt"/>
            </a:endParaRPr>
          </a:p>
          <a:p>
            <a:pPr marL="360363" indent="-360363">
              <a:spcAft>
                <a:spcPts val="400"/>
              </a:spcAft>
              <a:defRPr/>
            </a:pPr>
            <a:r>
              <a:rPr lang="el-GR" sz="2000" b="1" dirty="0">
                <a:latin typeface="+mn-lt"/>
              </a:rPr>
              <a:t>θεώρηση του καινοτόμου επιχειρηματικού μοντέλου της</a:t>
            </a:r>
          </a:p>
          <a:p>
            <a:pPr marL="360363" indent="-360363">
              <a:spcAft>
                <a:spcPts val="1200"/>
              </a:spcAft>
              <a:defRPr/>
            </a:pPr>
            <a:r>
              <a:rPr lang="en-US" sz="2000" b="1" dirty="0">
                <a:latin typeface="+mn-lt"/>
              </a:rPr>
              <a:t>Ryan</a:t>
            </a:r>
            <a:r>
              <a:rPr lang="el-GR" sz="2000" b="1" dirty="0">
                <a:latin typeface="+mn-lt"/>
              </a:rPr>
              <a:t>Α</a:t>
            </a:r>
            <a:r>
              <a:rPr lang="en-US" sz="2000" b="1" dirty="0" err="1">
                <a:latin typeface="+mn-lt"/>
              </a:rPr>
              <a:t>ir</a:t>
            </a:r>
            <a:r>
              <a:rPr lang="el-GR" sz="2000" b="1" dirty="0">
                <a:latin typeface="+mn-lt"/>
              </a:rPr>
              <a:t>.</a:t>
            </a:r>
            <a:endParaRPr lang="en-US" sz="2000" b="1" dirty="0">
              <a:latin typeface="+mn-lt"/>
            </a:endParaRPr>
          </a:p>
          <a:p>
            <a:pPr marL="360363" indent="-360363">
              <a:spcAft>
                <a:spcPts val="400"/>
              </a:spcAft>
              <a:defRPr/>
            </a:pPr>
            <a:r>
              <a:rPr lang="el-GR" sz="2000" b="1" dirty="0">
                <a:latin typeface="+mn-lt"/>
              </a:rPr>
              <a:t>Η </a:t>
            </a:r>
            <a:r>
              <a:rPr lang="el-GR" sz="2000" b="1" dirty="0" err="1">
                <a:latin typeface="+mn-lt"/>
              </a:rPr>
              <a:t>συστημική</a:t>
            </a:r>
            <a:r>
              <a:rPr lang="el-GR" sz="2000" b="1" dirty="0">
                <a:latin typeface="+mn-lt"/>
              </a:rPr>
              <a:t> θεώρηση μας επιτρέπει να βεβαιωθούμε ότι όλα τα επί</a:t>
            </a:r>
            <a:endParaRPr lang="en-US" sz="2000" b="1" dirty="0">
              <a:latin typeface="+mn-lt"/>
            </a:endParaRPr>
          </a:p>
          <a:p>
            <a:pPr marL="360363" indent="-360363">
              <a:spcAft>
                <a:spcPts val="400"/>
              </a:spcAft>
              <a:defRPr/>
            </a:pPr>
            <a:r>
              <a:rPr lang="el-GR" sz="2000" b="1" dirty="0">
                <a:latin typeface="+mn-lt"/>
              </a:rPr>
              <a:t>μέρους στοιχεία του επιχειρηματικού μας μοντέλου εργάζονται και</a:t>
            </a:r>
            <a:endParaRPr lang="en-US" sz="2000" b="1" dirty="0">
              <a:latin typeface="+mn-lt"/>
            </a:endParaRPr>
          </a:p>
          <a:p>
            <a:pPr marL="360363" indent="-360363">
              <a:spcAft>
                <a:spcPts val="400"/>
              </a:spcAft>
              <a:defRPr/>
            </a:pPr>
            <a:r>
              <a:rPr lang="el-GR" sz="2000" b="1" dirty="0">
                <a:latin typeface="+mn-lt"/>
              </a:rPr>
              <a:t> συνεργάζονται αποτελεσματικά και αθροιστικά.</a:t>
            </a:r>
          </a:p>
          <a:p>
            <a:pPr marL="360363" indent="-360363">
              <a:spcAft>
                <a:spcPts val="400"/>
              </a:spcAft>
              <a:defRPr/>
            </a:pPr>
            <a:r>
              <a:rPr lang="el-GR" sz="2000" b="1" dirty="0">
                <a:latin typeface="+mn-lt"/>
              </a:rPr>
              <a:t>Τα επιτυχημένα </a:t>
            </a:r>
            <a:r>
              <a:rPr lang="en-US" sz="2000" b="1" dirty="0">
                <a:latin typeface="+mn-lt"/>
              </a:rPr>
              <a:t>Business Models </a:t>
            </a:r>
            <a:r>
              <a:rPr lang="el-GR" sz="2000" b="1" dirty="0">
                <a:latin typeface="+mn-lt"/>
              </a:rPr>
              <a:t> δημιουργούν </a:t>
            </a:r>
            <a:r>
              <a:rPr lang="en-US" sz="2000" b="1" dirty="0">
                <a:latin typeface="+mn-lt"/>
              </a:rPr>
              <a:t>virtuous cycles</a:t>
            </a:r>
            <a:r>
              <a:rPr lang="el-GR" sz="2000" b="1" dirty="0">
                <a:latin typeface="+mn-lt"/>
              </a:rPr>
              <a:t>*</a:t>
            </a:r>
            <a:r>
              <a:rPr lang="en-US" sz="2000" b="1" dirty="0">
                <a:latin typeface="+mn-lt"/>
              </a:rPr>
              <a:t> </a:t>
            </a:r>
            <a:r>
              <a:rPr lang="el-GR" sz="2000" b="1" dirty="0">
                <a:latin typeface="+mn-lt"/>
              </a:rPr>
              <a:t>ή</a:t>
            </a:r>
          </a:p>
          <a:p>
            <a:pPr marL="360363" indent="-360363">
              <a:spcAft>
                <a:spcPts val="400"/>
              </a:spcAft>
              <a:defRPr/>
            </a:pPr>
            <a:r>
              <a:rPr lang="el-GR" sz="2000" b="1" dirty="0">
                <a:latin typeface="+mn-lt"/>
              </a:rPr>
              <a:t>ανατροφοδοτούμενους κύκλους που στην περίπτωση της </a:t>
            </a:r>
            <a:r>
              <a:rPr lang="en-US" sz="2000" b="1" dirty="0">
                <a:latin typeface="+mn-lt"/>
              </a:rPr>
              <a:t>Ryan</a:t>
            </a:r>
            <a:r>
              <a:rPr lang="el-GR" sz="2000" b="1" dirty="0">
                <a:latin typeface="+mn-lt"/>
              </a:rPr>
              <a:t>Α</a:t>
            </a:r>
            <a:r>
              <a:rPr lang="en-US" sz="2000" b="1" dirty="0" err="1">
                <a:latin typeface="+mn-lt"/>
              </a:rPr>
              <a:t>ir</a:t>
            </a:r>
            <a:r>
              <a:rPr lang="en-US" sz="2000" b="1" dirty="0">
                <a:latin typeface="+mn-lt"/>
              </a:rPr>
              <a:t>, </a:t>
            </a:r>
            <a:r>
              <a:rPr lang="el-GR" sz="2000" b="1" dirty="0">
                <a:latin typeface="+mn-lt"/>
              </a:rPr>
              <a:t>όπως θα</a:t>
            </a:r>
          </a:p>
          <a:p>
            <a:pPr marL="360363" indent="-360363">
              <a:spcAft>
                <a:spcPts val="400"/>
              </a:spcAft>
              <a:defRPr/>
            </a:pPr>
            <a:r>
              <a:rPr lang="el-GR" sz="2000" b="1" dirty="0">
                <a:latin typeface="+mn-lt"/>
              </a:rPr>
              <a:t>δούμε στην επόμενη διαφάνεια, έχουν ως αποτέλεσμα χαμηλότερο κόστος,</a:t>
            </a:r>
          </a:p>
          <a:p>
            <a:pPr marL="360363" indent="-360363">
              <a:spcAft>
                <a:spcPts val="600"/>
              </a:spcAft>
              <a:defRPr/>
            </a:pPr>
            <a:r>
              <a:rPr lang="el-GR" sz="2000" b="1" dirty="0">
                <a:latin typeface="+mn-lt"/>
              </a:rPr>
              <a:t>που επιτρέπει ακόμη χαμηλότερες τιμές, που αυξάνουν τις πωλήσεις και τα</a:t>
            </a:r>
          </a:p>
          <a:p>
            <a:pPr marL="360363" indent="-360363">
              <a:spcAft>
                <a:spcPts val="600"/>
              </a:spcAft>
              <a:defRPr/>
            </a:pPr>
            <a:r>
              <a:rPr lang="el-GR" sz="2000" b="1" dirty="0">
                <a:latin typeface="+mn-lt"/>
              </a:rPr>
              <a:t>κέρδη.</a:t>
            </a:r>
            <a:endParaRPr lang="en-US" sz="2000" b="1" dirty="0">
              <a:latin typeface="+mn-lt"/>
            </a:endParaRPr>
          </a:p>
          <a:p>
            <a:pPr marL="360363" indent="-360363">
              <a:spcAft>
                <a:spcPts val="0"/>
              </a:spcAft>
              <a:defRPr/>
            </a:pPr>
            <a:r>
              <a:rPr lang="el-GR" sz="1200" dirty="0">
                <a:latin typeface="+mn-lt"/>
              </a:rPr>
              <a:t>*Πηγή: </a:t>
            </a:r>
            <a:r>
              <a:rPr lang="en-US" sz="1200" dirty="0">
                <a:latin typeface="+mn-lt"/>
              </a:rPr>
              <a:t>Harvard Business Review, Jan-Feb 2011 -How to Design a Winning  Business Model, Ramon </a:t>
            </a:r>
            <a:r>
              <a:rPr lang="en-US" sz="1200" dirty="0" err="1">
                <a:latin typeface="+mn-lt"/>
              </a:rPr>
              <a:t>Casadesus-Masarel</a:t>
            </a:r>
            <a:r>
              <a:rPr lang="en-US" sz="1200" dirty="0">
                <a:latin typeface="+mn-lt"/>
              </a:rPr>
              <a:t>, Joan E.</a:t>
            </a:r>
          </a:p>
          <a:p>
            <a:pPr marL="360363" indent="-360363">
              <a:spcAft>
                <a:spcPts val="0"/>
              </a:spcAft>
              <a:defRPr/>
            </a:pPr>
            <a:r>
              <a:rPr lang="en-US" sz="1200" dirty="0" err="1">
                <a:latin typeface="+mn-lt"/>
              </a:rPr>
              <a:t>Ricard</a:t>
            </a:r>
            <a:r>
              <a:rPr lang="en-US" sz="1200" dirty="0">
                <a:latin typeface="+mn-lt"/>
              </a:rPr>
              <a:t>.</a:t>
            </a:r>
            <a:endParaRPr lang="el-GR" sz="1200" dirty="0">
              <a:latin typeface="+mn-lt"/>
            </a:endParaRPr>
          </a:p>
          <a:p>
            <a:pPr marL="360363" indent="-360363">
              <a:spcAft>
                <a:spcPts val="600"/>
              </a:spcAft>
              <a:defRPr/>
            </a:pP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4213" y="-100013"/>
            <a:ext cx="8280400" cy="909638"/>
          </a:xfrm>
          <a:effectLst>
            <a:outerShdw dist="35921" dir="2700000" algn="ctr" rotWithShape="0">
              <a:schemeClr val="bg2"/>
            </a:outerShdw>
          </a:effectLst>
        </p:spPr>
        <p:txBody>
          <a:bodyPr lIns="76200" tIns="38100" rIns="76200" bIns="38100"/>
          <a:lstStyle/>
          <a:p>
            <a:pPr algn="l">
              <a:defRPr/>
            </a:pPr>
            <a:r>
              <a:rPr lang="el-GR" altLang="zh-TW" sz="4000" b="1" dirty="0" err="1">
                <a:solidFill>
                  <a:srgbClr val="FF0000"/>
                </a:solidFill>
                <a:ea typeface="DFKai-SB" pitchFamily="65" charset="-120"/>
              </a:rPr>
              <a:t>Ryanair’s</a:t>
            </a:r>
            <a:r>
              <a:rPr lang="el-GR" altLang="zh-TW" sz="4000" b="1" dirty="0">
                <a:solidFill>
                  <a:srgbClr val="FF0000"/>
                </a:solidFill>
                <a:ea typeface="DFKai-SB" pitchFamily="65" charset="-120"/>
              </a:rPr>
              <a:t> </a:t>
            </a:r>
            <a:r>
              <a:rPr lang="el-GR" altLang="zh-TW" sz="4000" b="1" dirty="0" err="1">
                <a:solidFill>
                  <a:srgbClr val="FF0000"/>
                </a:solidFill>
                <a:ea typeface="DFKai-SB" pitchFamily="65" charset="-120"/>
              </a:rPr>
              <a:t>Business</a:t>
            </a:r>
            <a:r>
              <a:rPr lang="el-GR" altLang="zh-TW" sz="4000" b="1" dirty="0">
                <a:solidFill>
                  <a:srgbClr val="FF0000"/>
                </a:solidFill>
                <a:ea typeface="DFKai-SB" pitchFamily="65" charset="-120"/>
              </a:rPr>
              <a:t> </a:t>
            </a:r>
            <a:r>
              <a:rPr lang="el-GR" altLang="zh-TW" sz="4000" b="1" dirty="0" err="1">
                <a:solidFill>
                  <a:srgbClr val="FF0000"/>
                </a:solidFill>
                <a:ea typeface="DFKai-SB" pitchFamily="65" charset="-120"/>
              </a:rPr>
              <a:t>Model</a:t>
            </a:r>
            <a:endParaRPr lang="el-GR" altLang="zh-TW" sz="4000" b="1" dirty="0">
              <a:solidFill>
                <a:srgbClr val="FF0000"/>
              </a:solidFill>
              <a:ea typeface="DFKai-SB" pitchFamily="65" charset="-120"/>
            </a:endParaRPr>
          </a:p>
        </p:txBody>
      </p:sp>
      <p:sp>
        <p:nvSpPr>
          <p:cNvPr id="6" name="5 - Θέση ημερομηνίας"/>
          <p:cNvSpPr>
            <a:spLocks noGrp="1"/>
          </p:cNvSpPr>
          <p:nvPr>
            <p:ph type="dt" sz="quarter" idx="10"/>
          </p:nvPr>
        </p:nvSpPr>
        <p:spPr/>
        <p:txBody>
          <a:bodyPr/>
          <a:lstStyle/>
          <a:p>
            <a:pPr>
              <a:defRPr/>
            </a:pPr>
            <a:fld id="{2555A301-A88E-442D-8275-F671C48E6FF3}" type="datetime1">
              <a:rPr lang="el-GR"/>
              <a:pPr>
                <a:defRPr/>
              </a:pPr>
              <a:t>26/11/2015</a:t>
            </a:fld>
            <a:endParaRPr lang="el-GR"/>
          </a:p>
        </p:txBody>
      </p:sp>
      <p:sp>
        <p:nvSpPr>
          <p:cNvPr id="7" name="6 - Θέση αριθμού διαφάνειας"/>
          <p:cNvSpPr>
            <a:spLocks noGrp="1"/>
          </p:cNvSpPr>
          <p:nvPr>
            <p:ph type="sldNum" sz="quarter" idx="12"/>
          </p:nvPr>
        </p:nvSpPr>
        <p:spPr/>
        <p:txBody>
          <a:bodyPr/>
          <a:lstStyle/>
          <a:p>
            <a:pPr>
              <a:defRPr/>
            </a:pPr>
            <a:fld id="{62FCF6E9-55EA-42AD-94DF-0B2FD64A86E0}" type="slidenum">
              <a:rPr lang="el-GR" smtClean="0"/>
              <a:pPr>
                <a:defRPr/>
              </a:pPr>
              <a:t>55</a:t>
            </a:fld>
            <a:endParaRPr lang="el-GR" dirty="0"/>
          </a:p>
        </p:txBody>
      </p:sp>
      <p:pic>
        <p:nvPicPr>
          <p:cNvPr id="2253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4300" y="476672"/>
            <a:ext cx="8915400" cy="609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Τίτλος"/>
          <p:cNvSpPr>
            <a:spLocks noGrp="1"/>
          </p:cNvSpPr>
          <p:nvPr>
            <p:ph type="title"/>
          </p:nvPr>
        </p:nvSpPr>
        <p:spPr>
          <a:xfrm>
            <a:off x="468313" y="188913"/>
            <a:ext cx="8229600" cy="1871662"/>
          </a:xfrm>
        </p:spPr>
        <p:txBody>
          <a:bodyPr/>
          <a:lstStyle/>
          <a:p>
            <a:pPr algn="l"/>
            <a:r>
              <a:rPr lang="en-US" sz="2000" dirty="0" smtClean="0"/>
              <a:t/>
            </a:r>
            <a:br>
              <a:rPr lang="en-US" sz="2000" dirty="0" smtClean="0"/>
            </a:br>
            <a:r>
              <a:rPr lang="en-US" sz="2000" dirty="0" smtClean="0"/>
              <a:t>                                                                                                </a:t>
            </a:r>
            <a:r>
              <a:rPr lang="fr-FR" sz="2000" b="1" dirty="0" smtClean="0">
                <a:solidFill>
                  <a:srgbClr val="FF0000"/>
                </a:solidFill>
              </a:rPr>
              <a:t>Business Model </a:t>
            </a:r>
            <a:r>
              <a:rPr lang="fr-FR" sz="2000" b="1" dirty="0" err="1" smtClean="0">
                <a:solidFill>
                  <a:srgbClr val="FF0000"/>
                </a:solidFill>
              </a:rPr>
              <a:t>Canvas</a:t>
            </a:r>
            <a:r>
              <a:rPr lang="en-US" sz="2000" dirty="0" smtClean="0"/>
              <a:t/>
            </a:r>
            <a:br>
              <a:rPr lang="en-US" sz="2000" dirty="0" smtClean="0"/>
            </a:br>
            <a:r>
              <a:rPr lang="en-US" sz="2000" dirty="0" smtClean="0"/>
              <a:t/>
            </a:r>
            <a:br>
              <a:rPr lang="en-US" sz="2000" dirty="0" smtClean="0"/>
            </a:br>
            <a:r>
              <a:rPr lang="el-GR" sz="2000" b="1" dirty="0" smtClean="0"/>
              <a:t>Στην συνέχεια βλέπουμε μια επίσης ενδιαφέρουσα</a:t>
            </a:r>
            <a:r>
              <a:rPr lang="en-US" sz="2000" b="1" dirty="0" smtClean="0"/>
              <a:t>  </a:t>
            </a:r>
            <a:r>
              <a:rPr lang="el-GR" sz="2000" b="1" dirty="0" err="1" smtClean="0"/>
              <a:t>συστημική</a:t>
            </a:r>
            <a:r>
              <a:rPr lang="el-GR" sz="2000" b="1" dirty="0" smtClean="0"/>
              <a:t> απεικόνιση του επιχειρηματικού μοντέλου </a:t>
            </a:r>
            <a:r>
              <a:rPr lang="en-US" sz="2000" b="1" dirty="0" smtClean="0"/>
              <a:t>Ryan Air</a:t>
            </a:r>
            <a:r>
              <a:rPr lang="el-GR" sz="2000" b="1" dirty="0" smtClean="0"/>
              <a:t>, όπου διακρίνουμε τις κύριες στρατηγικές «επιλογές» (</a:t>
            </a:r>
            <a:r>
              <a:rPr lang="en-US" sz="2000" b="1" dirty="0" smtClean="0"/>
              <a:t>bold </a:t>
            </a:r>
            <a:r>
              <a:rPr lang="el-GR" sz="2000" b="1" dirty="0" smtClean="0"/>
              <a:t>στοιχεία), και τις επακόλουθες «συνέπειες»</a:t>
            </a:r>
            <a:r>
              <a:rPr lang="en-US" sz="2000" b="1" dirty="0" smtClean="0"/>
              <a:t>.</a:t>
            </a:r>
            <a:r>
              <a:rPr lang="el-GR" sz="2000" b="1" dirty="0" smtClean="0"/>
              <a:t> </a:t>
            </a:r>
            <a:r>
              <a:rPr lang="en-US" sz="2000" b="1" dirty="0" smtClean="0"/>
              <a:t/>
            </a:r>
            <a:br>
              <a:rPr lang="en-US" sz="2000" b="1" dirty="0" smtClean="0"/>
            </a:br>
            <a:r>
              <a:rPr lang="en-US" sz="2000" b="1" dirty="0" smtClean="0"/>
              <a:t/>
            </a:r>
            <a:br>
              <a:rPr lang="en-US" sz="2000" b="1" dirty="0" smtClean="0"/>
            </a:br>
            <a:endParaRPr lang="el-GR" sz="2000" b="1" dirty="0" smtClean="0"/>
          </a:p>
        </p:txBody>
      </p:sp>
      <p:sp>
        <p:nvSpPr>
          <p:cNvPr id="5" name="4 - Θέση αριθμού διαφάνειας"/>
          <p:cNvSpPr>
            <a:spLocks noGrp="1"/>
          </p:cNvSpPr>
          <p:nvPr>
            <p:ph type="sldNum" sz="quarter" idx="12"/>
          </p:nvPr>
        </p:nvSpPr>
        <p:spPr/>
        <p:txBody>
          <a:bodyPr/>
          <a:lstStyle/>
          <a:p>
            <a:pPr>
              <a:defRPr/>
            </a:pPr>
            <a:fld id="{20A3CFEF-5CAD-4F1E-B16E-F153649635B6}" type="slidenum">
              <a:rPr lang="el-GR" smtClean="0"/>
              <a:pPr>
                <a:defRPr/>
              </a:pPr>
              <a:t>56</a:t>
            </a:fld>
            <a:endParaRPr lang="el-GR" dirty="0"/>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71440"/>
            <a:ext cx="2232025" cy="549275"/>
          </a:xfrm>
          <a:prstGeom prst="rect">
            <a:avLst/>
          </a:prstGeom>
          <a:noFill/>
          <a:ln w="9525">
            <a:noFill/>
            <a:miter lim="800000"/>
            <a:headEnd/>
            <a:tailEnd/>
          </a:ln>
        </p:spPr>
      </p:pic>
      <p:cxnSp>
        <p:nvCxnSpPr>
          <p:cNvPr id="8" name="7 - Ευθεία γραμμή σύνδεσης"/>
          <p:cNvCxnSpPr/>
          <p:nvPr/>
        </p:nvCxnSpPr>
        <p:spPr>
          <a:xfrm>
            <a:off x="395292" y="620713"/>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3554" name="Picture 2"/>
          <p:cNvPicPr>
            <a:picLocks noChangeAspect="1" noChangeArrowheads="1"/>
          </p:cNvPicPr>
          <p:nvPr/>
        </p:nvPicPr>
        <p:blipFill>
          <a:blip r:embed="rId3" cstate="print"/>
          <a:srcRect/>
          <a:stretch>
            <a:fillRect/>
          </a:stretch>
        </p:blipFill>
        <p:spPr bwMode="auto">
          <a:xfrm>
            <a:off x="819150" y="1772816"/>
            <a:ext cx="7505700" cy="4906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179512" y="2"/>
            <a:ext cx="8712968" cy="936625"/>
          </a:xfrm>
        </p:spPr>
        <p:txBody>
          <a:bodyPr/>
          <a:lstStyle/>
          <a:p>
            <a:pPr algn="l"/>
            <a:r>
              <a:rPr lang="el-GR" altLang="el-GR" sz="2400" b="1" dirty="0" smtClean="0">
                <a:solidFill>
                  <a:srgbClr val="AC0000"/>
                </a:solidFill>
                <a:latin typeface="Arial Black" pitchFamily="34" charset="0"/>
              </a:rPr>
              <a:t>     </a:t>
            </a:r>
            <a:r>
              <a:rPr lang="el-GR" altLang="el-GR" sz="1800" b="1" dirty="0" smtClean="0">
                <a:solidFill>
                  <a:srgbClr val="AC0000"/>
                </a:solidFill>
                <a:latin typeface="Arial Black" pitchFamily="34" charset="0"/>
              </a:rPr>
              <a:t>                          </a:t>
            </a:r>
            <a:r>
              <a:rPr lang="en-US" altLang="el-GR" sz="1800" b="1" dirty="0" smtClean="0">
                <a:solidFill>
                  <a:srgbClr val="AC0000"/>
                </a:solidFill>
                <a:latin typeface="Arial Black" pitchFamily="34" charset="0"/>
              </a:rPr>
              <a:t>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t>
            </a:r>
            <a:r>
              <a:rPr lang="el-GR" altLang="el-GR" sz="1800" b="1" dirty="0" smtClean="0">
                <a:solidFill>
                  <a:srgbClr val="AC0000"/>
                </a:solidFill>
                <a:latin typeface="Arial Black" pitchFamily="34" charset="0"/>
              </a:rPr>
              <a:t>                                                   </a:t>
            </a:r>
            <a:br>
              <a:rPr lang="el-GR" altLang="el-GR" sz="1800" b="1" dirty="0" smtClean="0">
                <a:solidFill>
                  <a:srgbClr val="AC0000"/>
                </a:solidFill>
                <a:latin typeface="Arial Black" pitchFamily="34" charset="0"/>
              </a:rPr>
            </a:br>
            <a:r>
              <a:rPr lang="el-GR" altLang="el-GR" sz="1800" b="1" dirty="0" smtClean="0">
                <a:solidFill>
                  <a:srgbClr val="AC0000"/>
                </a:solidFill>
                <a:latin typeface="Arial Black" pitchFamily="34" charset="0"/>
              </a:rPr>
              <a:t>                                                    </a:t>
            </a:r>
            <a:br>
              <a:rPr lang="el-GR" altLang="el-GR" sz="1800" b="1" dirty="0" smtClean="0">
                <a:solidFill>
                  <a:srgbClr val="AC0000"/>
                </a:solidFill>
                <a:latin typeface="Arial Black" pitchFamily="34" charset="0"/>
              </a:rPr>
            </a:br>
            <a:r>
              <a:rPr lang="el-GR" altLang="el-GR" sz="1800" b="1" dirty="0" smtClean="0">
                <a:solidFill>
                  <a:srgbClr val="AC0000"/>
                </a:solidFill>
                <a:latin typeface="Arial Black" pitchFamily="34" charset="0"/>
              </a:rPr>
              <a:t>                                                    </a:t>
            </a:r>
            <a:r>
              <a:rPr lang="en-US" altLang="el-GR" sz="1800" b="1" dirty="0" smtClean="0">
                <a:solidFill>
                  <a:srgbClr val="AC0000"/>
                </a:solidFill>
                <a:latin typeface="Arial Black" pitchFamily="34" charset="0"/>
              </a:rPr>
              <a:t>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t>
            </a:r>
            <a:br>
              <a:rPr lang="en-US" altLang="el-GR" sz="1800" b="1" dirty="0" smtClean="0">
                <a:solidFill>
                  <a:srgbClr val="AC0000"/>
                </a:solidFill>
                <a:latin typeface="Arial Black" pitchFamily="34" charset="0"/>
              </a:rPr>
            </a:br>
            <a:r>
              <a:rPr lang="en-US" altLang="el-GR" sz="1800" b="1" dirty="0" smtClean="0">
                <a:solidFill>
                  <a:srgbClr val="AC0000"/>
                </a:solidFill>
                <a:latin typeface="Arial Black" pitchFamily="34" charset="0"/>
              </a:rPr>
              <a:t>                                                                     </a:t>
            </a:r>
            <a:r>
              <a:rPr lang="en-US" sz="2000" b="1" dirty="0" smtClean="0">
                <a:solidFill>
                  <a:srgbClr val="AC0000"/>
                </a:solidFill>
                <a:latin typeface="Arial Black" pitchFamily="34" charset="0"/>
              </a:rPr>
              <a:t>Business Model Canvas</a:t>
            </a:r>
            <a:r>
              <a:rPr lang="en-US" altLang="el-GR" sz="2000" b="1" dirty="0" smtClean="0">
                <a:solidFill>
                  <a:srgbClr val="AC0000"/>
                </a:solidFill>
                <a:latin typeface="Arial Black" pitchFamily="34" charset="0"/>
              </a:rPr>
              <a:t/>
            </a:r>
            <a:br>
              <a:rPr lang="en-US"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000" b="1" dirty="0" smtClean="0">
                <a:solidFill>
                  <a:srgbClr val="AC0000"/>
                </a:solidFill>
                <a:latin typeface="Arial Black" pitchFamily="34" charset="0"/>
              </a:rPr>
              <a:t>                                        </a:t>
            </a:r>
            <a:br>
              <a:rPr lang="el-GR" altLang="el-GR" sz="2000" b="1" dirty="0" smtClean="0">
                <a:solidFill>
                  <a:srgbClr val="AC0000"/>
                </a:solidFill>
                <a:latin typeface="Arial Black" pitchFamily="34" charset="0"/>
              </a:rPr>
            </a:b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r>
              <a:rPr lang="en-US" altLang="el-GR" sz="2400" b="1" dirty="0" smtClean="0">
                <a:solidFill>
                  <a:srgbClr val="AC0000"/>
                </a:solidFill>
                <a:latin typeface="Arial Black" pitchFamily="34" charset="0"/>
              </a:rPr>
              <a:t>   </a:t>
            </a: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r>
              <a:rPr lang="el-GR" altLang="el-GR" sz="2400" b="1" dirty="0" smtClean="0">
                <a:solidFill>
                  <a:srgbClr val="AC0000"/>
                </a:solidFill>
                <a:latin typeface="Arial Black" pitchFamily="34" charset="0"/>
              </a:rPr>
              <a:t/>
            </a:r>
            <a:br>
              <a:rPr lang="el-GR" altLang="el-GR" sz="2400" b="1" dirty="0" smtClean="0">
                <a:solidFill>
                  <a:srgbClr val="AC0000"/>
                </a:solidFill>
                <a:latin typeface="Arial Black" pitchFamily="34" charset="0"/>
              </a:rPr>
            </a:br>
            <a:endParaRPr lang="el-GR" sz="2400" dirty="0" smtClean="0"/>
          </a:p>
        </p:txBody>
      </p:sp>
      <p:sp>
        <p:nvSpPr>
          <p:cNvPr id="22531" name="2 - Θέση περιεχομένου"/>
          <p:cNvSpPr>
            <a:spLocks noGrp="1"/>
          </p:cNvSpPr>
          <p:nvPr>
            <p:ph idx="1"/>
          </p:nvPr>
        </p:nvSpPr>
        <p:spPr>
          <a:xfrm>
            <a:off x="457200" y="1125539"/>
            <a:ext cx="8229600" cy="5000626"/>
          </a:xfrm>
        </p:spPr>
        <p:txBody>
          <a:bodyPr/>
          <a:lstStyle/>
          <a:p>
            <a:pPr>
              <a:buFont typeface="Arial" charset="0"/>
              <a:buNone/>
            </a:pPr>
            <a:r>
              <a:rPr lang="el-GR" sz="1600" dirty="0" smtClean="0">
                <a:latin typeface="Arial Black" pitchFamily="34" charset="0"/>
              </a:rPr>
              <a:t>     </a:t>
            </a:r>
            <a:r>
              <a:rPr lang="el-GR" sz="1800" dirty="0" smtClean="0">
                <a:latin typeface="Arial Black" pitchFamily="34" charset="0"/>
              </a:rPr>
              <a:t>  </a:t>
            </a:r>
            <a:r>
              <a:rPr lang="el-GR" sz="2400" dirty="0" smtClean="0">
                <a:solidFill>
                  <a:srgbClr val="0000FF"/>
                </a:solidFill>
                <a:latin typeface="Arial Black" pitchFamily="34" charset="0"/>
              </a:rPr>
              <a:t>Οι 5 βασικές φάσεις εξέλιξης μιας </a:t>
            </a:r>
            <a:r>
              <a:rPr lang="en-US" sz="2400" dirty="0" smtClean="0">
                <a:solidFill>
                  <a:srgbClr val="0000FF"/>
                </a:solidFill>
                <a:latin typeface="Arial Black" pitchFamily="34" charset="0"/>
              </a:rPr>
              <a:t>startup</a:t>
            </a:r>
            <a:r>
              <a:rPr lang="el-GR" sz="2400" dirty="0" smtClean="0">
                <a:solidFill>
                  <a:srgbClr val="0000FF"/>
                </a:solidFill>
                <a:latin typeface="Arial Black" pitchFamily="34" charset="0"/>
              </a:rPr>
              <a:t> </a:t>
            </a:r>
          </a:p>
        </p:txBody>
      </p:sp>
      <p:sp>
        <p:nvSpPr>
          <p:cNvPr id="4" name="3 - Θέση ημερομηνίας"/>
          <p:cNvSpPr>
            <a:spLocks noGrp="1"/>
          </p:cNvSpPr>
          <p:nvPr>
            <p:ph type="dt" sz="quarter" idx="10"/>
          </p:nvPr>
        </p:nvSpPr>
        <p:spPr/>
        <p:txBody>
          <a:bodyPr/>
          <a:lstStyle/>
          <a:p>
            <a:pPr>
              <a:defRPr/>
            </a:pPr>
            <a:fld id="{5EDB7F4B-F171-441B-B805-6FA29CCE04A1}" type="datetime1">
              <a:rPr lang="el-GR" smtClean="0"/>
              <a:pPr>
                <a:defRPr/>
              </a:pPr>
              <a:t>26/11/2015</a:t>
            </a:fld>
            <a:endParaRPr lang="el-GR"/>
          </a:p>
        </p:txBody>
      </p:sp>
      <p:sp>
        <p:nvSpPr>
          <p:cNvPr id="5" name="4 - Θέση αριθμού διαφάνειας"/>
          <p:cNvSpPr>
            <a:spLocks noGrp="1"/>
          </p:cNvSpPr>
          <p:nvPr>
            <p:ph type="sldNum" sz="quarter" idx="12"/>
          </p:nvPr>
        </p:nvSpPr>
        <p:spPr/>
        <p:txBody>
          <a:bodyPr/>
          <a:lstStyle/>
          <a:p>
            <a:pPr>
              <a:defRPr/>
            </a:pPr>
            <a:fld id="{51509335-04EC-44BB-8298-DA8A0038252B}" type="slidenum">
              <a:rPr lang="el-GR" smtClean="0"/>
              <a:pPr>
                <a:defRPr/>
              </a:pPr>
              <a:t>57</a:t>
            </a:fld>
            <a:endParaRPr lang="el-GR"/>
          </a:p>
        </p:txBody>
      </p:sp>
      <p:sp>
        <p:nvSpPr>
          <p:cNvPr id="6" name="Chevron 3"/>
          <p:cNvSpPr/>
          <p:nvPr/>
        </p:nvSpPr>
        <p:spPr>
          <a:xfrm>
            <a:off x="4" y="3068639"/>
            <a:ext cx="2214563" cy="122396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1100" b="1" dirty="0">
              <a:solidFill>
                <a:schemeClr val="tx1"/>
              </a:solidFill>
              <a:latin typeface="Arial Black" pitchFamily="34" charset="0"/>
            </a:endParaRPr>
          </a:p>
        </p:txBody>
      </p:sp>
      <p:sp>
        <p:nvSpPr>
          <p:cNvPr id="7" name="Chevron 4"/>
          <p:cNvSpPr/>
          <p:nvPr/>
        </p:nvSpPr>
        <p:spPr>
          <a:xfrm>
            <a:off x="1714500" y="3068639"/>
            <a:ext cx="2286000" cy="122396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solidFill>
                <a:schemeClr val="tx1"/>
              </a:solidFill>
            </a:endParaRPr>
          </a:p>
        </p:txBody>
      </p:sp>
      <p:sp>
        <p:nvSpPr>
          <p:cNvPr id="8" name="Chevron 5"/>
          <p:cNvSpPr/>
          <p:nvPr/>
        </p:nvSpPr>
        <p:spPr>
          <a:xfrm>
            <a:off x="3500438" y="3068639"/>
            <a:ext cx="2214562" cy="122396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9" name="Chevron 6"/>
          <p:cNvSpPr/>
          <p:nvPr/>
        </p:nvSpPr>
        <p:spPr>
          <a:xfrm>
            <a:off x="5219704" y="3068639"/>
            <a:ext cx="2143125" cy="122396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0" name="Chevron 7"/>
          <p:cNvSpPr/>
          <p:nvPr/>
        </p:nvSpPr>
        <p:spPr>
          <a:xfrm>
            <a:off x="6858000" y="3068639"/>
            <a:ext cx="2286000" cy="1223962"/>
          </a:xfrm>
          <a:prstGeom prst="chevron">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solidFill>
                <a:schemeClr val="tx1"/>
              </a:solidFill>
            </a:endParaRPr>
          </a:p>
        </p:txBody>
      </p:sp>
      <p:sp>
        <p:nvSpPr>
          <p:cNvPr id="11" name="Oval 8"/>
          <p:cNvSpPr/>
          <p:nvPr/>
        </p:nvSpPr>
        <p:spPr>
          <a:xfrm>
            <a:off x="428625" y="2348882"/>
            <a:ext cx="914400" cy="648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Impact" pitchFamily="34" charset="0"/>
              </a:rPr>
              <a:t>1</a:t>
            </a:r>
            <a:endParaRPr lang="el-GR" sz="3600" dirty="0">
              <a:solidFill>
                <a:schemeClr val="tx1"/>
              </a:solidFill>
              <a:latin typeface="Impact" pitchFamily="34" charset="0"/>
            </a:endParaRPr>
          </a:p>
        </p:txBody>
      </p:sp>
      <p:sp>
        <p:nvSpPr>
          <p:cNvPr id="12" name="Oval 9"/>
          <p:cNvSpPr/>
          <p:nvPr/>
        </p:nvSpPr>
        <p:spPr>
          <a:xfrm>
            <a:off x="2268538" y="2348882"/>
            <a:ext cx="914400" cy="648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Impact" pitchFamily="34" charset="0"/>
              </a:rPr>
              <a:t>2</a:t>
            </a:r>
            <a:endParaRPr lang="el-GR" sz="3600" dirty="0">
              <a:solidFill>
                <a:schemeClr val="tx1"/>
              </a:solidFill>
              <a:latin typeface="Impact" pitchFamily="34" charset="0"/>
            </a:endParaRPr>
          </a:p>
        </p:txBody>
      </p:sp>
      <p:sp>
        <p:nvSpPr>
          <p:cNvPr id="13" name="Oval 10"/>
          <p:cNvSpPr/>
          <p:nvPr/>
        </p:nvSpPr>
        <p:spPr>
          <a:xfrm>
            <a:off x="3929063" y="2348882"/>
            <a:ext cx="914400" cy="648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Impact" pitchFamily="34" charset="0"/>
              </a:rPr>
              <a:t>3</a:t>
            </a:r>
            <a:endParaRPr lang="el-GR" sz="3600" dirty="0">
              <a:solidFill>
                <a:schemeClr val="tx1"/>
              </a:solidFill>
              <a:latin typeface="Impact" pitchFamily="34" charset="0"/>
            </a:endParaRPr>
          </a:p>
        </p:txBody>
      </p:sp>
      <p:sp>
        <p:nvSpPr>
          <p:cNvPr id="14" name="Oval 11"/>
          <p:cNvSpPr/>
          <p:nvPr/>
        </p:nvSpPr>
        <p:spPr>
          <a:xfrm>
            <a:off x="5657850" y="2348882"/>
            <a:ext cx="914400" cy="648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Impact" pitchFamily="34" charset="0"/>
              </a:rPr>
              <a:t>4</a:t>
            </a:r>
            <a:endParaRPr lang="el-GR" sz="3600" dirty="0">
              <a:solidFill>
                <a:schemeClr val="tx1"/>
              </a:solidFill>
              <a:latin typeface="Impact" pitchFamily="34" charset="0"/>
            </a:endParaRPr>
          </a:p>
        </p:txBody>
      </p:sp>
      <p:sp>
        <p:nvSpPr>
          <p:cNvPr id="15" name="Oval 12"/>
          <p:cNvSpPr/>
          <p:nvPr/>
        </p:nvSpPr>
        <p:spPr>
          <a:xfrm>
            <a:off x="7380288" y="2348882"/>
            <a:ext cx="914400" cy="6483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solidFill>
                  <a:schemeClr val="tx1"/>
                </a:solidFill>
                <a:latin typeface="Impact" pitchFamily="34" charset="0"/>
              </a:rPr>
              <a:t>5</a:t>
            </a:r>
            <a:endParaRPr lang="el-GR" sz="3600" dirty="0">
              <a:solidFill>
                <a:schemeClr val="tx1"/>
              </a:solidFill>
              <a:latin typeface="Impact" pitchFamily="34" charset="0"/>
            </a:endParaRPr>
          </a:p>
        </p:txBody>
      </p:sp>
      <p:sp>
        <p:nvSpPr>
          <p:cNvPr id="16" name="Flowchart: Process 16"/>
          <p:cNvSpPr/>
          <p:nvPr/>
        </p:nvSpPr>
        <p:spPr>
          <a:xfrm>
            <a:off x="142879" y="4437113"/>
            <a:ext cx="1571625" cy="2016076"/>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sz="1000" dirty="0" smtClean="0">
              <a:solidFill>
                <a:schemeClr val="tx1"/>
              </a:solidFill>
              <a:latin typeface="Arial Black" pitchFamily="34" charset="0"/>
            </a:endParaRPr>
          </a:p>
          <a:p>
            <a:pPr fontAlgn="auto">
              <a:spcBef>
                <a:spcPts val="0"/>
              </a:spcBef>
              <a:spcAft>
                <a:spcPts val="0"/>
              </a:spcAft>
              <a:defRPr/>
            </a:pPr>
            <a:endParaRPr lang="el-GR" sz="1000" dirty="0" smtClean="0">
              <a:solidFill>
                <a:schemeClr val="tx1"/>
              </a:solidFill>
              <a:latin typeface="Arial Black" pitchFamily="34" charset="0"/>
            </a:endParaRPr>
          </a:p>
          <a:p>
            <a:pPr fontAlgn="auto">
              <a:spcBef>
                <a:spcPts val="0"/>
              </a:spcBef>
              <a:spcAft>
                <a:spcPts val="0"/>
              </a:spcAft>
              <a:defRPr/>
            </a:pPr>
            <a:r>
              <a:rPr lang="el-GR" sz="1000" dirty="0" smtClean="0">
                <a:solidFill>
                  <a:schemeClr val="tx1"/>
                </a:solidFill>
                <a:latin typeface="Arial Black" pitchFamily="34" charset="0"/>
              </a:rPr>
              <a:t>Η </a:t>
            </a:r>
            <a:r>
              <a:rPr lang="el-GR" sz="1000" dirty="0">
                <a:solidFill>
                  <a:schemeClr val="tx1"/>
                </a:solidFill>
                <a:latin typeface="Arial Black" pitchFamily="34" charset="0"/>
              </a:rPr>
              <a:t>Επιχειρηματική ομάδα «ψάχνεται» να δεί κατά πόσον η ιδέα μπορεί να </a:t>
            </a:r>
            <a:r>
              <a:rPr lang="el-GR" sz="1000" dirty="0" smtClean="0">
                <a:solidFill>
                  <a:schemeClr val="tx1"/>
                </a:solidFill>
                <a:latin typeface="Arial Black" pitchFamily="34" charset="0"/>
              </a:rPr>
              <a:t>σταθεί</a:t>
            </a:r>
            <a:r>
              <a:rPr lang="en-US" sz="1000" dirty="0" smtClean="0">
                <a:solidFill>
                  <a:schemeClr val="tx1"/>
                </a:solidFill>
                <a:latin typeface="Arial Black" pitchFamily="34" charset="0"/>
              </a:rPr>
              <a:t> </a:t>
            </a:r>
            <a:r>
              <a:rPr lang="el-GR" sz="1000" dirty="0" smtClean="0">
                <a:solidFill>
                  <a:schemeClr val="tx1"/>
                </a:solidFill>
                <a:latin typeface="Arial Black" pitchFamily="34" charset="0"/>
              </a:rPr>
              <a:t>και να μετατραπεί </a:t>
            </a:r>
            <a:r>
              <a:rPr lang="el-GR" sz="1000" dirty="0">
                <a:solidFill>
                  <a:schemeClr val="tx1"/>
                </a:solidFill>
                <a:latin typeface="Arial Black" pitchFamily="34" charset="0"/>
              </a:rPr>
              <a:t>σε βιώσιμη </a:t>
            </a:r>
            <a:r>
              <a:rPr lang="el-GR" sz="1000" dirty="0" smtClean="0">
                <a:solidFill>
                  <a:schemeClr val="tx1"/>
                </a:solidFill>
                <a:latin typeface="Arial Black" pitchFamily="34" charset="0"/>
              </a:rPr>
              <a:t>επιχείρηση</a:t>
            </a:r>
            <a:r>
              <a:rPr lang="en-US" sz="1000" dirty="0" smtClean="0">
                <a:solidFill>
                  <a:schemeClr val="tx1"/>
                </a:solidFill>
                <a:latin typeface="Arial Black" pitchFamily="34" charset="0"/>
              </a:rPr>
              <a:t>, </a:t>
            </a:r>
            <a:r>
              <a:rPr lang="el-GR" sz="1000" dirty="0" smtClean="0">
                <a:solidFill>
                  <a:schemeClr val="tx1"/>
                </a:solidFill>
                <a:latin typeface="Arial Black" pitchFamily="34" charset="0"/>
              </a:rPr>
              <a:t>ανιχνεύοντας την αγορά και</a:t>
            </a:r>
            <a:r>
              <a:rPr lang="en-US" sz="1000" dirty="0" smtClean="0">
                <a:solidFill>
                  <a:schemeClr val="tx1"/>
                </a:solidFill>
                <a:latin typeface="Arial Black" pitchFamily="34" charset="0"/>
              </a:rPr>
              <a:t> </a:t>
            </a:r>
            <a:r>
              <a:rPr lang="el-GR" sz="1000" dirty="0" smtClean="0">
                <a:solidFill>
                  <a:schemeClr val="tx1"/>
                </a:solidFill>
                <a:latin typeface="Arial Black" pitchFamily="34" charset="0"/>
              </a:rPr>
              <a:t>δημιουργώντας </a:t>
            </a:r>
            <a:r>
              <a:rPr lang="el-GR" sz="1000" dirty="0">
                <a:solidFill>
                  <a:schemeClr val="tx1"/>
                </a:solidFill>
                <a:latin typeface="Arial Black" pitchFamily="34" charset="0"/>
              </a:rPr>
              <a:t>ένα ιδανικά καινοτόμο επιχειρηματικό μοντέλο</a:t>
            </a:r>
          </a:p>
          <a:p>
            <a:pPr algn="ctr" fontAlgn="auto">
              <a:spcBef>
                <a:spcPts val="0"/>
              </a:spcBef>
              <a:spcAft>
                <a:spcPts val="0"/>
              </a:spcAft>
              <a:defRPr/>
            </a:pPr>
            <a:endParaRPr lang="el-GR" sz="1000" dirty="0">
              <a:solidFill>
                <a:schemeClr val="tx1"/>
              </a:solidFill>
              <a:latin typeface="Arial Black" pitchFamily="34" charset="0"/>
            </a:endParaRPr>
          </a:p>
        </p:txBody>
      </p:sp>
      <p:sp>
        <p:nvSpPr>
          <p:cNvPr id="17" name="Flowchart: Process 17"/>
          <p:cNvSpPr/>
          <p:nvPr/>
        </p:nvSpPr>
        <p:spPr>
          <a:xfrm>
            <a:off x="1763688" y="4437112"/>
            <a:ext cx="1643062" cy="2016224"/>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sz="1000" dirty="0" smtClean="0">
              <a:solidFill>
                <a:schemeClr val="tx1"/>
              </a:solidFill>
              <a:latin typeface="Arial Black" pitchFamily="34" charset="0"/>
            </a:endParaRPr>
          </a:p>
          <a:p>
            <a:pPr fontAlgn="auto">
              <a:spcBef>
                <a:spcPts val="0"/>
              </a:spcBef>
              <a:spcAft>
                <a:spcPts val="0"/>
              </a:spcAft>
              <a:defRPr/>
            </a:pPr>
            <a:endParaRPr lang="el-GR" sz="1000" dirty="0" smtClean="0">
              <a:solidFill>
                <a:schemeClr val="tx1"/>
              </a:solidFill>
              <a:latin typeface="Arial Black" pitchFamily="34" charset="0"/>
            </a:endParaRPr>
          </a:p>
          <a:p>
            <a:pPr fontAlgn="auto">
              <a:spcBef>
                <a:spcPts val="0"/>
              </a:spcBef>
              <a:spcAft>
                <a:spcPts val="0"/>
              </a:spcAft>
              <a:defRPr/>
            </a:pPr>
            <a:endParaRPr lang="el-GR" sz="1000" dirty="0" smtClean="0">
              <a:solidFill>
                <a:schemeClr val="tx1"/>
              </a:solidFill>
              <a:latin typeface="Arial Black" pitchFamily="34" charset="0"/>
            </a:endParaRPr>
          </a:p>
          <a:p>
            <a:pPr fontAlgn="auto">
              <a:spcBef>
                <a:spcPts val="0"/>
              </a:spcBef>
              <a:spcAft>
                <a:spcPts val="0"/>
              </a:spcAft>
              <a:defRPr/>
            </a:pPr>
            <a:r>
              <a:rPr lang="el-GR" sz="1000" dirty="0" smtClean="0">
                <a:solidFill>
                  <a:schemeClr val="tx1"/>
                </a:solidFill>
                <a:latin typeface="Arial Black" pitchFamily="34" charset="0"/>
              </a:rPr>
              <a:t>Όραμα, Στρατηγική, Οδικός  χάρτης</a:t>
            </a:r>
          </a:p>
          <a:p>
            <a:pPr fontAlgn="auto">
              <a:spcBef>
                <a:spcPts val="0"/>
              </a:spcBef>
              <a:spcAft>
                <a:spcPts val="0"/>
              </a:spcAft>
              <a:defRPr/>
            </a:pPr>
            <a:r>
              <a:rPr lang="el-GR" sz="1000" dirty="0" smtClean="0">
                <a:solidFill>
                  <a:schemeClr val="tx1"/>
                </a:solidFill>
                <a:latin typeface="Arial Black" pitchFamily="34" charset="0"/>
              </a:rPr>
              <a:t>Αρχική </a:t>
            </a:r>
            <a:r>
              <a:rPr lang="el-GR" sz="1000" dirty="0">
                <a:solidFill>
                  <a:schemeClr val="tx1"/>
                </a:solidFill>
                <a:latin typeface="Arial Black" pitchFamily="34" charset="0"/>
              </a:rPr>
              <a:t>διερεύνηση αποδοχής ιδέας </a:t>
            </a:r>
            <a:r>
              <a:rPr lang="el-GR" sz="1000" dirty="0" smtClean="0">
                <a:solidFill>
                  <a:schemeClr val="tx1"/>
                </a:solidFill>
                <a:latin typeface="Arial Black" pitchFamily="34" charset="0"/>
              </a:rPr>
              <a:t>και του  </a:t>
            </a:r>
            <a:r>
              <a:rPr lang="el-GR" sz="1000" dirty="0">
                <a:solidFill>
                  <a:srgbClr val="0000FF"/>
                </a:solidFill>
                <a:latin typeface="Arial Black" pitchFamily="34" charset="0"/>
              </a:rPr>
              <a:t>Ε</a:t>
            </a:r>
            <a:r>
              <a:rPr lang="el-GR" sz="1000" dirty="0" smtClean="0">
                <a:solidFill>
                  <a:srgbClr val="0000FF"/>
                </a:solidFill>
                <a:latin typeface="Arial Black" pitchFamily="34" charset="0"/>
              </a:rPr>
              <a:t>πιχειρηματικού </a:t>
            </a:r>
            <a:r>
              <a:rPr lang="el-GR" sz="1000" dirty="0">
                <a:solidFill>
                  <a:srgbClr val="0000FF"/>
                </a:solidFill>
                <a:latin typeface="Arial Black" pitchFamily="34" charset="0"/>
              </a:rPr>
              <a:t>Μ</a:t>
            </a:r>
            <a:r>
              <a:rPr lang="el-GR" sz="1000" dirty="0" smtClean="0">
                <a:solidFill>
                  <a:srgbClr val="0000FF"/>
                </a:solidFill>
                <a:latin typeface="Arial Black" pitchFamily="34" charset="0"/>
              </a:rPr>
              <a:t>οντέλου</a:t>
            </a:r>
            <a:r>
              <a:rPr lang="el-GR" sz="1000" dirty="0">
                <a:solidFill>
                  <a:srgbClr val="0000FF"/>
                </a:solidFill>
                <a:latin typeface="Arial Black" pitchFamily="34" charset="0"/>
              </a:rPr>
              <a:t>, </a:t>
            </a:r>
            <a:r>
              <a:rPr lang="el-GR" sz="1000" dirty="0" smtClean="0">
                <a:solidFill>
                  <a:srgbClr val="0000FF"/>
                </a:solidFill>
                <a:latin typeface="Arial Black" pitchFamily="34" charset="0"/>
              </a:rPr>
              <a:t>μέσω </a:t>
            </a:r>
            <a:r>
              <a:rPr lang="el-GR" sz="1000" dirty="0">
                <a:solidFill>
                  <a:srgbClr val="0000FF"/>
                </a:solidFill>
                <a:latin typeface="Arial Black" pitchFamily="34" charset="0"/>
              </a:rPr>
              <a:t>έρευνας </a:t>
            </a:r>
            <a:r>
              <a:rPr lang="en-US" sz="1000" dirty="0">
                <a:solidFill>
                  <a:srgbClr val="0000FF"/>
                </a:solidFill>
                <a:latin typeface="Arial Black" pitchFamily="34" charset="0"/>
              </a:rPr>
              <a:t>MVP</a:t>
            </a:r>
            <a:r>
              <a:rPr lang="el-GR" sz="1000" dirty="0">
                <a:solidFill>
                  <a:srgbClr val="0000FF"/>
                </a:solidFill>
                <a:latin typeface="Arial Black" pitchFamily="34" charset="0"/>
              </a:rPr>
              <a:t> </a:t>
            </a:r>
            <a:r>
              <a:rPr lang="el-GR" sz="1000" dirty="0">
                <a:solidFill>
                  <a:schemeClr val="tx1"/>
                </a:solidFill>
                <a:latin typeface="Arial Black" pitchFamily="34" charset="0"/>
              </a:rPr>
              <a:t>συνήθως σε μορφή </a:t>
            </a:r>
            <a:r>
              <a:rPr lang="en-US" sz="1000" dirty="0">
                <a:solidFill>
                  <a:schemeClr val="tx1"/>
                </a:solidFill>
                <a:latin typeface="Arial Black" pitchFamily="34" charset="0"/>
              </a:rPr>
              <a:t>concept </a:t>
            </a:r>
            <a:r>
              <a:rPr lang="el-GR" sz="1000" dirty="0">
                <a:solidFill>
                  <a:schemeClr val="tx1"/>
                </a:solidFill>
                <a:latin typeface="Arial Black" pitchFamily="34" charset="0"/>
              </a:rPr>
              <a:t>ή και </a:t>
            </a:r>
            <a:r>
              <a:rPr lang="en-US" sz="1000" dirty="0">
                <a:solidFill>
                  <a:schemeClr val="tx1"/>
                </a:solidFill>
                <a:latin typeface="Arial Black" pitchFamily="34" charset="0"/>
              </a:rPr>
              <a:t>Prototype </a:t>
            </a:r>
            <a:r>
              <a:rPr lang="en-US" sz="1000" dirty="0" smtClean="0">
                <a:solidFill>
                  <a:schemeClr val="tx1"/>
                </a:solidFill>
                <a:latin typeface="Arial Black" pitchFamily="34" charset="0"/>
              </a:rPr>
              <a:t>testing</a:t>
            </a:r>
            <a:r>
              <a:rPr lang="el-GR" sz="1000" dirty="0" smtClean="0">
                <a:solidFill>
                  <a:schemeClr val="tx1"/>
                </a:solidFill>
                <a:latin typeface="Arial Black" pitchFamily="34" charset="0"/>
              </a:rPr>
              <a:t>.</a:t>
            </a:r>
          </a:p>
          <a:p>
            <a:pPr fontAlgn="auto">
              <a:spcBef>
                <a:spcPts val="0"/>
              </a:spcBef>
              <a:spcAft>
                <a:spcPts val="0"/>
              </a:spcAft>
              <a:defRPr/>
            </a:pPr>
            <a:r>
              <a:rPr lang="el-GR" sz="1000" dirty="0" smtClean="0">
                <a:solidFill>
                  <a:schemeClr val="tx1"/>
                </a:solidFill>
                <a:latin typeface="Arial Black" pitchFamily="34" charset="0"/>
              </a:rPr>
              <a:t>Διερεύνηση παραδοχών και υποθέσεων</a:t>
            </a:r>
            <a:endParaRPr lang="el-GR" sz="1000" dirty="0">
              <a:solidFill>
                <a:schemeClr val="tx1"/>
              </a:solidFill>
              <a:latin typeface="Arial Black" pitchFamily="34" charset="0"/>
            </a:endParaRPr>
          </a:p>
          <a:p>
            <a:pPr algn="ctr" fontAlgn="auto">
              <a:spcBef>
                <a:spcPts val="0"/>
              </a:spcBef>
              <a:spcAft>
                <a:spcPts val="0"/>
              </a:spcAft>
              <a:defRPr/>
            </a:pPr>
            <a:endParaRPr lang="el-GR" sz="1000" dirty="0">
              <a:solidFill>
                <a:schemeClr val="tx1"/>
              </a:solidFill>
              <a:latin typeface="Arial Black" pitchFamily="34" charset="0"/>
            </a:endParaRPr>
          </a:p>
          <a:p>
            <a:pPr algn="ctr" fontAlgn="auto">
              <a:spcBef>
                <a:spcPts val="0"/>
              </a:spcBef>
              <a:spcAft>
                <a:spcPts val="0"/>
              </a:spcAft>
              <a:defRPr/>
            </a:pPr>
            <a:endParaRPr lang="el-GR" sz="1000" dirty="0">
              <a:solidFill>
                <a:schemeClr val="tx1"/>
              </a:solidFill>
              <a:latin typeface="Arial Black" pitchFamily="34" charset="0"/>
            </a:endParaRPr>
          </a:p>
          <a:p>
            <a:pPr algn="ctr" fontAlgn="auto">
              <a:spcBef>
                <a:spcPts val="0"/>
              </a:spcBef>
              <a:spcAft>
                <a:spcPts val="0"/>
              </a:spcAft>
              <a:defRPr/>
            </a:pPr>
            <a:endParaRPr lang="el-GR" sz="1000" dirty="0">
              <a:solidFill>
                <a:schemeClr val="tx1"/>
              </a:solidFill>
              <a:latin typeface="Arial Black" pitchFamily="34" charset="0"/>
            </a:endParaRPr>
          </a:p>
        </p:txBody>
      </p:sp>
      <p:sp>
        <p:nvSpPr>
          <p:cNvPr id="22546" name="TextBox 26"/>
          <p:cNvSpPr txBox="1">
            <a:spLocks noChangeArrowheads="1"/>
          </p:cNvSpPr>
          <p:nvPr/>
        </p:nvSpPr>
        <p:spPr bwMode="auto">
          <a:xfrm>
            <a:off x="574675" y="3500438"/>
            <a:ext cx="1289050" cy="338554"/>
          </a:xfrm>
          <a:prstGeom prst="rect">
            <a:avLst/>
          </a:prstGeom>
          <a:noFill/>
          <a:ln w="9525">
            <a:noFill/>
            <a:miter lim="800000"/>
            <a:headEnd/>
            <a:tailEnd/>
          </a:ln>
        </p:spPr>
        <p:txBody>
          <a:bodyPr>
            <a:spAutoFit/>
          </a:bodyPr>
          <a:lstStyle/>
          <a:p>
            <a:r>
              <a:rPr lang="en-US" sz="1600">
                <a:latin typeface="Arial Black" pitchFamily="34" charset="0"/>
              </a:rPr>
              <a:t>IDEATION</a:t>
            </a:r>
            <a:endParaRPr lang="el-GR" sz="1600">
              <a:latin typeface="Arial Black" pitchFamily="34" charset="0"/>
            </a:endParaRPr>
          </a:p>
        </p:txBody>
      </p:sp>
      <p:sp>
        <p:nvSpPr>
          <p:cNvPr id="22547" name="TextBox 27"/>
          <p:cNvSpPr txBox="1">
            <a:spLocks noChangeArrowheads="1"/>
          </p:cNvSpPr>
          <p:nvPr/>
        </p:nvSpPr>
        <p:spPr bwMode="auto">
          <a:xfrm>
            <a:off x="2214563" y="3500438"/>
            <a:ext cx="1714500" cy="338554"/>
          </a:xfrm>
          <a:prstGeom prst="rect">
            <a:avLst/>
          </a:prstGeom>
          <a:noFill/>
          <a:ln w="9525">
            <a:noFill/>
            <a:miter lim="800000"/>
            <a:headEnd/>
            <a:tailEnd/>
          </a:ln>
        </p:spPr>
        <p:txBody>
          <a:bodyPr>
            <a:spAutoFit/>
          </a:bodyPr>
          <a:lstStyle/>
          <a:p>
            <a:r>
              <a:rPr lang="en-US" sz="1600">
                <a:latin typeface="Arial Black" pitchFamily="34" charset="0"/>
              </a:rPr>
              <a:t>CONCEPTING</a:t>
            </a:r>
            <a:endParaRPr lang="el-GR" sz="1600">
              <a:latin typeface="Arial Black" pitchFamily="34" charset="0"/>
            </a:endParaRPr>
          </a:p>
        </p:txBody>
      </p:sp>
      <p:sp>
        <p:nvSpPr>
          <p:cNvPr id="22548" name="TextBox 28"/>
          <p:cNvSpPr txBox="1">
            <a:spLocks noChangeArrowheads="1"/>
          </p:cNvSpPr>
          <p:nvPr/>
        </p:nvSpPr>
        <p:spPr bwMode="auto">
          <a:xfrm>
            <a:off x="4098925" y="3213103"/>
            <a:ext cx="1187450" cy="830997"/>
          </a:xfrm>
          <a:prstGeom prst="rect">
            <a:avLst/>
          </a:prstGeom>
          <a:noFill/>
          <a:ln w="9525">
            <a:noFill/>
            <a:miter lim="800000"/>
            <a:headEnd/>
            <a:tailEnd/>
          </a:ln>
        </p:spPr>
        <p:txBody>
          <a:bodyPr>
            <a:spAutoFit/>
          </a:bodyPr>
          <a:lstStyle/>
          <a:p>
            <a:r>
              <a:rPr lang="en-US" sz="1600">
                <a:latin typeface="Arial Black" pitchFamily="34" charset="0"/>
              </a:rPr>
              <a:t>SCREEN-</a:t>
            </a:r>
          </a:p>
          <a:p>
            <a:r>
              <a:rPr lang="en-US" sz="1600">
                <a:latin typeface="Arial Black" pitchFamily="34" charset="0"/>
              </a:rPr>
              <a:t> LEARN-</a:t>
            </a:r>
          </a:p>
          <a:p>
            <a:r>
              <a:rPr lang="en-US" sz="1600">
                <a:latin typeface="Arial Black" pitchFamily="34" charset="0"/>
              </a:rPr>
              <a:t>ADJUST</a:t>
            </a:r>
            <a:endParaRPr lang="el-GR" sz="1600">
              <a:latin typeface="Arial Black" pitchFamily="34" charset="0"/>
            </a:endParaRPr>
          </a:p>
        </p:txBody>
      </p:sp>
      <p:sp>
        <p:nvSpPr>
          <p:cNvPr id="22549" name="TextBox 29"/>
          <p:cNvSpPr txBox="1">
            <a:spLocks noChangeArrowheads="1"/>
          </p:cNvSpPr>
          <p:nvPr/>
        </p:nvSpPr>
        <p:spPr bwMode="auto">
          <a:xfrm>
            <a:off x="5786442" y="3500438"/>
            <a:ext cx="1311275" cy="338554"/>
          </a:xfrm>
          <a:prstGeom prst="rect">
            <a:avLst/>
          </a:prstGeom>
          <a:noFill/>
          <a:ln w="9525">
            <a:noFill/>
            <a:miter lim="800000"/>
            <a:headEnd/>
            <a:tailEnd/>
          </a:ln>
        </p:spPr>
        <p:txBody>
          <a:bodyPr>
            <a:spAutoFit/>
          </a:bodyPr>
          <a:lstStyle/>
          <a:p>
            <a:r>
              <a:rPr lang="en-US" sz="1600">
                <a:latin typeface="Arial Black" pitchFamily="34" charset="0"/>
              </a:rPr>
              <a:t>LAUNCH</a:t>
            </a:r>
            <a:endParaRPr lang="el-GR" sz="1600">
              <a:latin typeface="Arial Black" pitchFamily="34" charset="0"/>
            </a:endParaRPr>
          </a:p>
        </p:txBody>
      </p:sp>
      <p:sp>
        <p:nvSpPr>
          <p:cNvPr id="22550" name="TextBox 30"/>
          <p:cNvSpPr txBox="1">
            <a:spLocks noChangeArrowheads="1"/>
          </p:cNvSpPr>
          <p:nvPr/>
        </p:nvSpPr>
        <p:spPr bwMode="auto">
          <a:xfrm>
            <a:off x="7391404" y="3500438"/>
            <a:ext cx="1323975" cy="338554"/>
          </a:xfrm>
          <a:prstGeom prst="rect">
            <a:avLst/>
          </a:prstGeom>
          <a:noFill/>
          <a:ln w="9525">
            <a:noFill/>
            <a:miter lim="800000"/>
            <a:headEnd/>
            <a:tailEnd/>
          </a:ln>
        </p:spPr>
        <p:txBody>
          <a:bodyPr>
            <a:spAutoFit/>
          </a:bodyPr>
          <a:lstStyle/>
          <a:p>
            <a:r>
              <a:rPr lang="en-US" sz="1600">
                <a:latin typeface="Arial Black" pitchFamily="34" charset="0"/>
              </a:rPr>
              <a:t>SCALE UP</a:t>
            </a:r>
            <a:endParaRPr lang="el-GR" sz="1600">
              <a:latin typeface="Arial Black" pitchFamily="34" charset="0"/>
            </a:endParaRPr>
          </a:p>
        </p:txBody>
      </p:sp>
      <p:sp>
        <p:nvSpPr>
          <p:cNvPr id="23" name="Flowchart: Process 31"/>
          <p:cNvSpPr/>
          <p:nvPr/>
        </p:nvSpPr>
        <p:spPr>
          <a:xfrm>
            <a:off x="5292725" y="4508502"/>
            <a:ext cx="1655763" cy="1928813"/>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1000" dirty="0">
                <a:solidFill>
                  <a:schemeClr val="tx1"/>
                </a:solidFill>
                <a:latin typeface="Arial Black" pitchFamily="34" charset="0"/>
              </a:rPr>
              <a:t>Έχοντας πεισθεί για την βιωσιμότητα της ιδέας με βάση κάποιας μορφής </a:t>
            </a:r>
            <a:r>
              <a:rPr lang="el-GR" sz="1000" dirty="0">
                <a:solidFill>
                  <a:srgbClr val="0000FF"/>
                </a:solidFill>
                <a:latin typeface="Arial Black" pitchFamily="34" charset="0"/>
              </a:rPr>
              <a:t>Επιχειρηματικού Σχεδίου, </a:t>
            </a:r>
            <a:r>
              <a:rPr lang="el-GR" sz="1000" dirty="0">
                <a:solidFill>
                  <a:schemeClr val="tx1"/>
                </a:solidFill>
                <a:latin typeface="Arial Black" pitchFamily="34" charset="0"/>
              </a:rPr>
              <a:t>ξεκινά η επιχειρηματική προσπάθεια ενώ </a:t>
            </a:r>
            <a:r>
              <a:rPr lang="el-GR" sz="1000" dirty="0" err="1" smtClean="0">
                <a:solidFill>
                  <a:schemeClr val="tx1"/>
                </a:solidFill>
                <a:latin typeface="Arial Black" pitchFamily="34" charset="0"/>
              </a:rPr>
              <a:t>εχουν</a:t>
            </a:r>
            <a:r>
              <a:rPr lang="el-GR" sz="1000" dirty="0" smtClean="0">
                <a:solidFill>
                  <a:schemeClr val="tx1"/>
                </a:solidFill>
                <a:latin typeface="Arial Black" pitchFamily="34" charset="0"/>
              </a:rPr>
              <a:t> </a:t>
            </a:r>
            <a:r>
              <a:rPr lang="el-GR" sz="1000" dirty="0">
                <a:solidFill>
                  <a:schemeClr val="tx1"/>
                </a:solidFill>
                <a:latin typeface="Arial Black" pitchFamily="34" charset="0"/>
              </a:rPr>
              <a:t>συμφωνηθεί θέματα </a:t>
            </a:r>
            <a:r>
              <a:rPr lang="en-US" sz="1000" dirty="0">
                <a:solidFill>
                  <a:schemeClr val="tx1"/>
                </a:solidFill>
                <a:latin typeface="Arial Black" pitchFamily="34" charset="0"/>
              </a:rPr>
              <a:t>IP</a:t>
            </a:r>
            <a:r>
              <a:rPr lang="en-US" sz="1000" dirty="0" smtClean="0">
                <a:solidFill>
                  <a:schemeClr val="tx1"/>
                </a:solidFill>
                <a:latin typeface="Arial Black" pitchFamily="34" charset="0"/>
              </a:rPr>
              <a:t>, Share holder agreements, Partnerships, </a:t>
            </a:r>
            <a:r>
              <a:rPr lang="el-GR" sz="1000" dirty="0">
                <a:solidFill>
                  <a:schemeClr val="tx1"/>
                </a:solidFill>
                <a:latin typeface="Arial Black" pitchFamily="34" charset="0"/>
              </a:rPr>
              <a:t>κα.</a:t>
            </a:r>
          </a:p>
        </p:txBody>
      </p:sp>
      <p:sp>
        <p:nvSpPr>
          <p:cNvPr id="24" name="Flowchart: Process 32"/>
          <p:cNvSpPr/>
          <p:nvPr/>
        </p:nvSpPr>
        <p:spPr>
          <a:xfrm>
            <a:off x="3500438" y="4437113"/>
            <a:ext cx="1714500" cy="2016076"/>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1000" dirty="0">
                <a:solidFill>
                  <a:schemeClr val="tx1"/>
                </a:solidFill>
                <a:latin typeface="Arial Black" pitchFamily="34" charset="0"/>
              </a:rPr>
              <a:t>Συνεχίζεται μέχρι να επιτευχθεί και επιβεβαιωθεί η ταύτιση προτεινόμενης αξίας και κάλυψης ανάγκης της αγοράς</a:t>
            </a:r>
            <a:r>
              <a:rPr lang="el-GR" sz="1000" dirty="0">
                <a:solidFill>
                  <a:srgbClr val="0000FF"/>
                </a:solidFill>
                <a:latin typeface="Arial Black" pitchFamily="34" charset="0"/>
              </a:rPr>
              <a:t> (</a:t>
            </a:r>
            <a:r>
              <a:rPr lang="en-US" sz="1000" dirty="0" smtClean="0">
                <a:solidFill>
                  <a:srgbClr val="0000FF"/>
                </a:solidFill>
                <a:latin typeface="Arial Black" pitchFamily="34" charset="0"/>
              </a:rPr>
              <a:t>Product/ </a:t>
            </a:r>
            <a:r>
              <a:rPr lang="en-US" sz="1000" dirty="0">
                <a:solidFill>
                  <a:srgbClr val="0000FF"/>
                </a:solidFill>
                <a:latin typeface="Arial Black" pitchFamily="34" charset="0"/>
              </a:rPr>
              <a:t>Market Fit) </a:t>
            </a:r>
            <a:r>
              <a:rPr lang="el-GR" sz="1000" dirty="0">
                <a:solidFill>
                  <a:schemeClr val="tx1"/>
                </a:solidFill>
                <a:latin typeface="Arial Black" pitchFamily="34" charset="0"/>
              </a:rPr>
              <a:t>και η λειτουργικότητα του επιχειρηματικού </a:t>
            </a:r>
            <a:r>
              <a:rPr lang="el-GR" sz="1000" dirty="0" smtClean="0">
                <a:solidFill>
                  <a:schemeClr val="tx1"/>
                </a:solidFill>
                <a:latin typeface="Arial Black" pitchFamily="34" charset="0"/>
              </a:rPr>
              <a:t>μοντέλου</a:t>
            </a:r>
            <a:r>
              <a:rPr lang="el-GR" sz="1000" dirty="0" smtClean="0">
                <a:solidFill>
                  <a:srgbClr val="0000FF"/>
                </a:solidFill>
                <a:latin typeface="Arial Black" pitchFamily="34" charset="0"/>
              </a:rPr>
              <a:t>(</a:t>
            </a:r>
            <a:r>
              <a:rPr lang="en-US" sz="1000" dirty="0" smtClean="0">
                <a:solidFill>
                  <a:srgbClr val="0000FF"/>
                </a:solidFill>
                <a:latin typeface="Arial Black" pitchFamily="34" charset="0"/>
              </a:rPr>
              <a:t>Model/ Market Fit</a:t>
            </a:r>
            <a:r>
              <a:rPr lang="en-US" sz="1000" dirty="0" smtClean="0">
                <a:solidFill>
                  <a:schemeClr val="tx1"/>
                </a:solidFill>
                <a:latin typeface="Arial Black" pitchFamily="34" charset="0"/>
              </a:rPr>
              <a:t>), Pivoting </a:t>
            </a:r>
            <a:r>
              <a:rPr lang="el-GR" sz="1000" dirty="0" smtClean="0">
                <a:solidFill>
                  <a:schemeClr val="tx1"/>
                </a:solidFill>
                <a:latin typeface="Arial Black" pitchFamily="34" charset="0"/>
              </a:rPr>
              <a:t>κα. </a:t>
            </a:r>
            <a:endParaRPr lang="el-GR" sz="1000" dirty="0">
              <a:solidFill>
                <a:schemeClr val="tx1"/>
              </a:solidFill>
              <a:latin typeface="Arial Black" pitchFamily="34" charset="0"/>
            </a:endParaRPr>
          </a:p>
        </p:txBody>
      </p:sp>
      <p:sp>
        <p:nvSpPr>
          <p:cNvPr id="25" name="Flowchart: Process 33"/>
          <p:cNvSpPr/>
          <p:nvPr/>
        </p:nvSpPr>
        <p:spPr>
          <a:xfrm>
            <a:off x="7019928" y="4508501"/>
            <a:ext cx="1800547" cy="1944688"/>
          </a:xfrm>
          <a:prstGeom prst="flowChart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1000" dirty="0">
                <a:solidFill>
                  <a:schemeClr val="tx1"/>
                </a:solidFill>
                <a:latin typeface="Arial Black" pitchFamily="34" charset="0"/>
              </a:rPr>
              <a:t>Η επιχειρηματική προσπάθεια έχει ξεκινήσει, υπάρχει μία λογική βάση πελατών, και επιδιώκεται περαιτέρω εδραίωση και ανάπτυξη βάσει επιχειρηματικού σχεδίου </a:t>
            </a:r>
            <a:r>
              <a:rPr lang="el-GR" sz="1000" dirty="0" smtClean="0">
                <a:solidFill>
                  <a:schemeClr val="tx1"/>
                </a:solidFill>
                <a:latin typeface="Arial Black" pitchFamily="34" charset="0"/>
              </a:rPr>
              <a:t>βασισμένου </a:t>
            </a:r>
            <a:r>
              <a:rPr lang="el-GR" sz="1000" dirty="0">
                <a:solidFill>
                  <a:schemeClr val="tx1"/>
                </a:solidFill>
                <a:latin typeface="Arial Black" pitchFamily="34" charset="0"/>
              </a:rPr>
              <a:t>στο επιχειρηματικό </a:t>
            </a:r>
            <a:r>
              <a:rPr lang="el-GR" sz="1000" dirty="0" smtClean="0">
                <a:solidFill>
                  <a:schemeClr val="tx1"/>
                </a:solidFill>
                <a:latin typeface="Arial Black" pitchFamily="34" charset="0"/>
              </a:rPr>
              <a:t>μοντέλο, Προσέλκυση πρόσθετων κεφαλαίων </a:t>
            </a:r>
            <a:endParaRPr lang="el-GR" sz="1000" dirty="0">
              <a:solidFill>
                <a:schemeClr val="tx1"/>
              </a:solidFill>
              <a:latin typeface="Arial Black" pitchFamily="34" charset="0"/>
            </a:endParaRPr>
          </a:p>
        </p:txBody>
      </p:sp>
      <p:sp>
        <p:nvSpPr>
          <p:cNvPr id="26" name="Flowchart: Process 34"/>
          <p:cNvSpPr/>
          <p:nvPr/>
        </p:nvSpPr>
        <p:spPr>
          <a:xfrm>
            <a:off x="142879" y="4365625"/>
            <a:ext cx="1571625" cy="71438"/>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7" name="Flowchart: Process 36"/>
          <p:cNvSpPr/>
          <p:nvPr/>
        </p:nvSpPr>
        <p:spPr>
          <a:xfrm>
            <a:off x="1785938" y="4365627"/>
            <a:ext cx="1643062" cy="71488"/>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dirty="0"/>
          </a:p>
        </p:txBody>
      </p:sp>
      <p:sp>
        <p:nvSpPr>
          <p:cNvPr id="28" name="Flowchart: Process 38"/>
          <p:cNvSpPr/>
          <p:nvPr/>
        </p:nvSpPr>
        <p:spPr>
          <a:xfrm>
            <a:off x="3500438" y="4365625"/>
            <a:ext cx="1714500" cy="71438"/>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9" name="Flowchart: Process 40"/>
          <p:cNvSpPr/>
          <p:nvPr/>
        </p:nvSpPr>
        <p:spPr>
          <a:xfrm>
            <a:off x="5286379" y="4365625"/>
            <a:ext cx="1643063" cy="71438"/>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0" name="Flowchart: Process 42"/>
          <p:cNvSpPr/>
          <p:nvPr/>
        </p:nvSpPr>
        <p:spPr>
          <a:xfrm>
            <a:off x="7000875" y="4365625"/>
            <a:ext cx="1714500" cy="71438"/>
          </a:xfrm>
          <a:prstGeom prst="flowChartProces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2255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6"/>
            <a:ext cx="1989137" cy="503238"/>
          </a:xfrm>
          <a:prstGeom prst="rect">
            <a:avLst/>
          </a:prstGeom>
          <a:noFill/>
          <a:ln w="9525">
            <a:noFill/>
            <a:miter lim="800000"/>
            <a:headEnd/>
            <a:tailEnd/>
          </a:ln>
        </p:spPr>
      </p:pic>
      <p:cxnSp>
        <p:nvCxnSpPr>
          <p:cNvPr id="32" name="31 - Ευθεία γραμμή σύνδεσης"/>
          <p:cNvCxnSpPr/>
          <p:nvPr/>
        </p:nvCxnSpPr>
        <p:spPr>
          <a:xfrm>
            <a:off x="468315"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348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ctrTitle"/>
          </p:nvPr>
        </p:nvSpPr>
        <p:spPr>
          <a:xfrm>
            <a:off x="5260975" y="-4763"/>
            <a:ext cx="3668713" cy="647701"/>
          </a:xfrm>
        </p:spPr>
        <p:txBody>
          <a:bodyPr/>
          <a:lstStyle/>
          <a:p>
            <a:pPr algn="r" eaLnBrk="1" hangingPunct="1"/>
            <a:r>
              <a:rPr lang="en-US" sz="2000" b="1" smtClean="0">
                <a:solidFill>
                  <a:srgbClr val="AC0000"/>
                </a:solidFill>
                <a:latin typeface="Arial Black" pitchFamily="34" charset="0"/>
              </a:rPr>
              <a:t>Business Model Canvas</a:t>
            </a:r>
            <a:endParaRPr lang="el-GR" sz="2000" b="1" smtClean="0">
              <a:solidFill>
                <a:srgbClr val="C00000"/>
              </a:solidFill>
            </a:endParaRPr>
          </a:p>
        </p:txBody>
      </p:sp>
      <p:pic>
        <p:nvPicPr>
          <p:cNvPr id="4710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71438"/>
            <a:ext cx="1989138" cy="479425"/>
          </a:xfrm>
          <a:prstGeom prst="rect">
            <a:avLst/>
          </a:prstGeom>
          <a:noFill/>
          <a:ln w="9525">
            <a:noFill/>
            <a:miter lim="800000"/>
            <a:headEnd/>
            <a:tailEnd/>
          </a:ln>
        </p:spPr>
      </p:pic>
      <p:cxnSp>
        <p:nvCxnSpPr>
          <p:cNvPr id="6" name="5 - Ευθεία γραμμή σύνδεσης"/>
          <p:cNvCxnSpPr/>
          <p:nvPr/>
        </p:nvCxnSpPr>
        <p:spPr>
          <a:xfrm>
            <a:off x="428625" y="57150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a:xfrm>
            <a:off x="6553200" y="5999163"/>
            <a:ext cx="2133600" cy="365125"/>
          </a:xfrm>
        </p:spPr>
        <p:txBody>
          <a:bodyPr/>
          <a:lstStyle/>
          <a:p>
            <a:pPr>
              <a:defRPr/>
            </a:pPr>
            <a:fld id="{0CDED27D-ABC9-4143-90F5-1B6C950BC8F4}" type="slidenum">
              <a:rPr lang="el-GR"/>
              <a:pPr>
                <a:defRPr/>
              </a:pPr>
              <a:t>58</a:t>
            </a:fld>
            <a:endParaRPr lang="el-GR" dirty="0"/>
          </a:p>
        </p:txBody>
      </p:sp>
      <p:sp>
        <p:nvSpPr>
          <p:cNvPr id="47110" name="10 - Ορθογώνιο"/>
          <p:cNvSpPr>
            <a:spLocks noChangeArrowheads="1"/>
          </p:cNvSpPr>
          <p:nvPr/>
        </p:nvSpPr>
        <p:spPr bwMode="auto">
          <a:xfrm>
            <a:off x="468313" y="1487488"/>
            <a:ext cx="8280400" cy="646112"/>
          </a:xfrm>
          <a:prstGeom prst="rect">
            <a:avLst/>
          </a:prstGeom>
          <a:noFill/>
          <a:ln w="9525">
            <a:noFill/>
            <a:miter lim="800000"/>
            <a:headEnd/>
            <a:tailEnd/>
          </a:ln>
        </p:spPr>
        <p:txBody>
          <a:bodyPr>
            <a:spAutoFit/>
          </a:bodyPr>
          <a:lstStyle/>
          <a:p>
            <a:endParaRPr lang="el-GR"/>
          </a:p>
          <a:p>
            <a:r>
              <a:rPr lang="en-US"/>
              <a:t> </a:t>
            </a:r>
            <a:r>
              <a:rPr lang="el-GR"/>
              <a:t> </a:t>
            </a:r>
          </a:p>
        </p:txBody>
      </p:sp>
      <p:sp>
        <p:nvSpPr>
          <p:cNvPr id="8" name="7 - Θέση ημερομηνίας"/>
          <p:cNvSpPr>
            <a:spLocks noGrp="1"/>
          </p:cNvSpPr>
          <p:nvPr>
            <p:ph type="dt" sz="quarter" idx="10"/>
          </p:nvPr>
        </p:nvSpPr>
        <p:spPr>
          <a:xfrm>
            <a:off x="457200" y="5999163"/>
            <a:ext cx="2133600" cy="365125"/>
          </a:xfrm>
        </p:spPr>
        <p:txBody>
          <a:bodyPr/>
          <a:lstStyle/>
          <a:p>
            <a:pPr>
              <a:defRPr/>
            </a:pPr>
            <a:fld id="{D77B21C6-9897-4D4A-A1BD-28CDF23DAB10}" type="datetime1">
              <a:rPr lang="el-GR"/>
              <a:pPr>
                <a:defRPr/>
              </a:pPr>
              <a:t>26/11/2015</a:t>
            </a:fld>
            <a:endParaRPr lang="el-GR"/>
          </a:p>
        </p:txBody>
      </p:sp>
      <p:sp>
        <p:nvSpPr>
          <p:cNvPr id="12" name="Rectangle 11"/>
          <p:cNvSpPr/>
          <p:nvPr/>
        </p:nvSpPr>
        <p:spPr>
          <a:xfrm>
            <a:off x="1285875" y="1143000"/>
            <a:ext cx="4143375" cy="9286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dirty="0">
                <a:solidFill>
                  <a:schemeClr val="tx1"/>
                </a:solidFill>
                <a:latin typeface="Arial Black" pitchFamily="34" charset="0"/>
              </a:rPr>
              <a:t>Επιχειρηματική Ιδέα</a:t>
            </a:r>
          </a:p>
        </p:txBody>
      </p:sp>
      <p:sp>
        <p:nvSpPr>
          <p:cNvPr id="13" name="Pentagon 12"/>
          <p:cNvSpPr/>
          <p:nvPr/>
        </p:nvSpPr>
        <p:spPr>
          <a:xfrm>
            <a:off x="5500688" y="1143000"/>
            <a:ext cx="285750" cy="9286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Rounded Rectangle 13"/>
          <p:cNvSpPr/>
          <p:nvPr/>
        </p:nvSpPr>
        <p:spPr>
          <a:xfrm>
            <a:off x="5857875" y="1071563"/>
            <a:ext cx="3143250" cy="1000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7115" name="10 - Ορθογώνιο"/>
          <p:cNvSpPr>
            <a:spLocks noChangeArrowheads="1"/>
          </p:cNvSpPr>
          <p:nvPr/>
        </p:nvSpPr>
        <p:spPr bwMode="auto">
          <a:xfrm>
            <a:off x="468313" y="2630488"/>
            <a:ext cx="8280400" cy="646112"/>
          </a:xfrm>
          <a:prstGeom prst="rect">
            <a:avLst/>
          </a:prstGeom>
          <a:noFill/>
          <a:ln w="9525">
            <a:noFill/>
            <a:miter lim="800000"/>
            <a:headEnd/>
            <a:tailEnd/>
          </a:ln>
        </p:spPr>
        <p:txBody>
          <a:bodyPr>
            <a:spAutoFit/>
          </a:bodyPr>
          <a:lstStyle/>
          <a:p>
            <a:endParaRPr lang="el-GR"/>
          </a:p>
          <a:p>
            <a:r>
              <a:rPr lang="en-US"/>
              <a:t> </a:t>
            </a:r>
            <a:r>
              <a:rPr lang="el-GR"/>
              <a:t> </a:t>
            </a:r>
          </a:p>
        </p:txBody>
      </p:sp>
      <p:sp>
        <p:nvSpPr>
          <p:cNvPr id="16" name="Rectangle 15"/>
          <p:cNvSpPr/>
          <p:nvPr/>
        </p:nvSpPr>
        <p:spPr>
          <a:xfrm>
            <a:off x="1285875" y="2214563"/>
            <a:ext cx="4143375" cy="9286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rgbClr val="FF0000"/>
                </a:solidFill>
                <a:latin typeface="Arial Black" pitchFamily="34" charset="0"/>
              </a:rPr>
              <a:t> Business Model Canvas</a:t>
            </a:r>
            <a:endParaRPr lang="el-GR" b="1" dirty="0">
              <a:solidFill>
                <a:srgbClr val="FF0000"/>
              </a:solidFill>
              <a:latin typeface="Arial Black" pitchFamily="34" charset="0"/>
            </a:endParaRPr>
          </a:p>
        </p:txBody>
      </p:sp>
      <p:sp>
        <p:nvSpPr>
          <p:cNvPr id="17" name="Pentagon 16"/>
          <p:cNvSpPr/>
          <p:nvPr/>
        </p:nvSpPr>
        <p:spPr>
          <a:xfrm>
            <a:off x="5500688" y="2214563"/>
            <a:ext cx="285750" cy="9286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8" name="Rounded Rectangle 17"/>
          <p:cNvSpPr/>
          <p:nvPr/>
        </p:nvSpPr>
        <p:spPr>
          <a:xfrm>
            <a:off x="5857875" y="2143125"/>
            <a:ext cx="3143250" cy="1000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defRPr/>
            </a:pPr>
            <a:endParaRPr lang="en-US" sz="1000" b="1" dirty="0">
              <a:solidFill>
                <a:schemeClr val="tx1"/>
              </a:solidFill>
              <a:latin typeface="Arial" pitchFamily="34" charset="0"/>
              <a:cs typeface="Arial" pitchFamily="34" charset="0"/>
            </a:endParaRPr>
          </a:p>
        </p:txBody>
      </p:sp>
      <p:sp>
        <p:nvSpPr>
          <p:cNvPr id="47119" name="10 - Ορθογώνιο"/>
          <p:cNvSpPr>
            <a:spLocks noChangeArrowheads="1"/>
          </p:cNvSpPr>
          <p:nvPr/>
        </p:nvSpPr>
        <p:spPr bwMode="auto">
          <a:xfrm>
            <a:off x="500063" y="3783013"/>
            <a:ext cx="8280400" cy="646112"/>
          </a:xfrm>
          <a:prstGeom prst="rect">
            <a:avLst/>
          </a:prstGeom>
          <a:noFill/>
          <a:ln w="9525">
            <a:noFill/>
            <a:miter lim="800000"/>
            <a:headEnd/>
            <a:tailEnd/>
          </a:ln>
        </p:spPr>
        <p:txBody>
          <a:bodyPr>
            <a:spAutoFit/>
          </a:bodyPr>
          <a:lstStyle/>
          <a:p>
            <a:endParaRPr lang="el-GR"/>
          </a:p>
          <a:p>
            <a:r>
              <a:rPr lang="en-US"/>
              <a:t> </a:t>
            </a:r>
            <a:r>
              <a:rPr lang="el-GR"/>
              <a:t> </a:t>
            </a:r>
          </a:p>
        </p:txBody>
      </p:sp>
      <p:sp>
        <p:nvSpPr>
          <p:cNvPr id="20" name="Rectangle 19"/>
          <p:cNvSpPr/>
          <p:nvPr/>
        </p:nvSpPr>
        <p:spPr>
          <a:xfrm>
            <a:off x="1317625" y="3286125"/>
            <a:ext cx="4143375" cy="9286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dirty="0">
                <a:solidFill>
                  <a:schemeClr val="tx1"/>
                </a:solidFill>
                <a:latin typeface="Arial Black" pitchFamily="34" charset="0"/>
              </a:rPr>
              <a:t>Σχέδιο</a:t>
            </a:r>
            <a:r>
              <a:rPr lang="en-US" sz="1600" dirty="0">
                <a:solidFill>
                  <a:schemeClr val="tx1"/>
                </a:solidFill>
                <a:latin typeface="Arial Black" pitchFamily="34" charset="0"/>
              </a:rPr>
              <a:t> </a:t>
            </a:r>
            <a:r>
              <a:rPr lang="el-GR" sz="1600" dirty="0">
                <a:solidFill>
                  <a:schemeClr val="tx1"/>
                </a:solidFill>
                <a:latin typeface="Arial Black" pitchFamily="34" charset="0"/>
              </a:rPr>
              <a:t>Πωλήσεων</a:t>
            </a:r>
            <a:r>
              <a:rPr lang="en-US" sz="1600" dirty="0">
                <a:solidFill>
                  <a:schemeClr val="tx1"/>
                </a:solidFill>
                <a:latin typeface="Arial Black" pitchFamily="34" charset="0"/>
              </a:rPr>
              <a:t> </a:t>
            </a:r>
            <a:r>
              <a:rPr lang="el-GR" sz="1600" dirty="0">
                <a:solidFill>
                  <a:schemeClr val="tx1"/>
                </a:solidFill>
                <a:latin typeface="Arial Black" pitchFamily="34" charset="0"/>
              </a:rPr>
              <a:t>/</a:t>
            </a:r>
            <a:r>
              <a:rPr lang="en-US" sz="1600" dirty="0">
                <a:solidFill>
                  <a:schemeClr val="tx1"/>
                </a:solidFill>
                <a:latin typeface="Arial Black" pitchFamily="34" charset="0"/>
              </a:rPr>
              <a:t> </a:t>
            </a:r>
            <a:r>
              <a:rPr lang="el-GR" sz="1600" dirty="0">
                <a:solidFill>
                  <a:schemeClr val="tx1"/>
                </a:solidFill>
                <a:latin typeface="Arial Black" pitchFamily="34" charset="0"/>
              </a:rPr>
              <a:t>Μάρκετινγκ</a:t>
            </a:r>
            <a:endParaRPr lang="el-GR" sz="1600" dirty="0"/>
          </a:p>
        </p:txBody>
      </p:sp>
      <p:sp>
        <p:nvSpPr>
          <p:cNvPr id="21" name="Pentagon 20"/>
          <p:cNvSpPr/>
          <p:nvPr/>
        </p:nvSpPr>
        <p:spPr>
          <a:xfrm>
            <a:off x="5532438" y="3286125"/>
            <a:ext cx="285750" cy="9286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2" name="Rounded Rectangle 21"/>
          <p:cNvSpPr/>
          <p:nvPr/>
        </p:nvSpPr>
        <p:spPr>
          <a:xfrm>
            <a:off x="5889625" y="3214688"/>
            <a:ext cx="3143250" cy="1000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7123" name="10 - Ορθογώνιο"/>
          <p:cNvSpPr>
            <a:spLocks noChangeArrowheads="1"/>
          </p:cNvSpPr>
          <p:nvPr/>
        </p:nvSpPr>
        <p:spPr bwMode="auto">
          <a:xfrm>
            <a:off x="500063" y="4926013"/>
            <a:ext cx="8280400" cy="646112"/>
          </a:xfrm>
          <a:prstGeom prst="rect">
            <a:avLst/>
          </a:prstGeom>
          <a:noFill/>
          <a:ln w="9525">
            <a:noFill/>
            <a:miter lim="800000"/>
            <a:headEnd/>
            <a:tailEnd/>
          </a:ln>
        </p:spPr>
        <p:txBody>
          <a:bodyPr>
            <a:spAutoFit/>
          </a:bodyPr>
          <a:lstStyle/>
          <a:p>
            <a:endParaRPr lang="el-GR"/>
          </a:p>
          <a:p>
            <a:r>
              <a:rPr lang="en-US"/>
              <a:t> </a:t>
            </a:r>
            <a:r>
              <a:rPr lang="el-GR"/>
              <a:t> </a:t>
            </a:r>
          </a:p>
        </p:txBody>
      </p:sp>
      <p:sp>
        <p:nvSpPr>
          <p:cNvPr id="24" name="Rectangle 23"/>
          <p:cNvSpPr/>
          <p:nvPr/>
        </p:nvSpPr>
        <p:spPr>
          <a:xfrm>
            <a:off x="1317625" y="4357688"/>
            <a:ext cx="4143375" cy="9286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dirty="0">
                <a:solidFill>
                  <a:schemeClr val="tx1"/>
                </a:solidFill>
                <a:latin typeface="Arial Black" pitchFamily="34" charset="0"/>
              </a:rPr>
              <a:t>Σχέδιο</a:t>
            </a:r>
            <a:r>
              <a:rPr lang="en-US" sz="1600" dirty="0">
                <a:solidFill>
                  <a:schemeClr val="tx1"/>
                </a:solidFill>
                <a:latin typeface="Arial Black" pitchFamily="34" charset="0"/>
              </a:rPr>
              <a:t> </a:t>
            </a:r>
            <a:r>
              <a:rPr lang="el-GR" sz="1600" dirty="0">
                <a:solidFill>
                  <a:schemeClr val="tx1"/>
                </a:solidFill>
                <a:latin typeface="Arial Black" pitchFamily="34" charset="0"/>
              </a:rPr>
              <a:t>Υποδομής/Οργάνωσης</a:t>
            </a:r>
            <a:endParaRPr lang="el-GR" sz="1600" dirty="0"/>
          </a:p>
        </p:txBody>
      </p:sp>
      <p:sp>
        <p:nvSpPr>
          <p:cNvPr id="25" name="Pentagon 24"/>
          <p:cNvSpPr/>
          <p:nvPr/>
        </p:nvSpPr>
        <p:spPr>
          <a:xfrm>
            <a:off x="5532438" y="4357688"/>
            <a:ext cx="285750" cy="9286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6" name="Rounded Rectangle 25"/>
          <p:cNvSpPr/>
          <p:nvPr/>
        </p:nvSpPr>
        <p:spPr>
          <a:xfrm>
            <a:off x="5889625" y="4286250"/>
            <a:ext cx="3143250" cy="1000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7127" name="10 - Ορθογώνιο"/>
          <p:cNvSpPr>
            <a:spLocks noChangeArrowheads="1"/>
          </p:cNvSpPr>
          <p:nvPr/>
        </p:nvSpPr>
        <p:spPr bwMode="auto">
          <a:xfrm>
            <a:off x="500063" y="5854700"/>
            <a:ext cx="8280400" cy="646113"/>
          </a:xfrm>
          <a:prstGeom prst="rect">
            <a:avLst/>
          </a:prstGeom>
          <a:noFill/>
          <a:ln w="9525">
            <a:noFill/>
            <a:miter lim="800000"/>
            <a:headEnd/>
            <a:tailEnd/>
          </a:ln>
        </p:spPr>
        <p:txBody>
          <a:bodyPr>
            <a:spAutoFit/>
          </a:bodyPr>
          <a:lstStyle/>
          <a:p>
            <a:endParaRPr lang="el-GR"/>
          </a:p>
          <a:p>
            <a:r>
              <a:rPr lang="en-US"/>
              <a:t> </a:t>
            </a:r>
            <a:r>
              <a:rPr lang="el-GR"/>
              <a:t> </a:t>
            </a:r>
          </a:p>
        </p:txBody>
      </p:sp>
      <p:sp>
        <p:nvSpPr>
          <p:cNvPr id="28" name="Rectangle 27"/>
          <p:cNvSpPr/>
          <p:nvPr/>
        </p:nvSpPr>
        <p:spPr>
          <a:xfrm>
            <a:off x="1317625" y="5429250"/>
            <a:ext cx="4143375" cy="9286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dirty="0">
                <a:solidFill>
                  <a:schemeClr val="tx1"/>
                </a:solidFill>
                <a:latin typeface="Arial Black" pitchFamily="34" charset="0"/>
              </a:rPr>
              <a:t>Χρηματοοικονομικό</a:t>
            </a:r>
            <a:r>
              <a:rPr lang="en-US" sz="1600" dirty="0">
                <a:solidFill>
                  <a:schemeClr val="tx1"/>
                </a:solidFill>
                <a:latin typeface="Arial Black" pitchFamily="34" charset="0"/>
              </a:rPr>
              <a:t> </a:t>
            </a:r>
            <a:r>
              <a:rPr lang="el-GR" sz="1600" dirty="0">
                <a:solidFill>
                  <a:schemeClr val="tx1"/>
                </a:solidFill>
                <a:latin typeface="Arial Black" pitchFamily="34" charset="0"/>
              </a:rPr>
              <a:t>Σχέδιο</a:t>
            </a:r>
            <a:endParaRPr lang="el-GR" sz="1600" dirty="0"/>
          </a:p>
        </p:txBody>
      </p:sp>
      <p:sp>
        <p:nvSpPr>
          <p:cNvPr id="29" name="Pentagon 28"/>
          <p:cNvSpPr/>
          <p:nvPr/>
        </p:nvSpPr>
        <p:spPr>
          <a:xfrm>
            <a:off x="5532438" y="5429250"/>
            <a:ext cx="285750" cy="92868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0" name="Rounded Rectangle 29"/>
          <p:cNvSpPr/>
          <p:nvPr/>
        </p:nvSpPr>
        <p:spPr>
          <a:xfrm>
            <a:off x="5889625" y="5357813"/>
            <a:ext cx="3143250" cy="1000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nvGrpSpPr>
          <p:cNvPr id="2" name="Group 34"/>
          <p:cNvGrpSpPr>
            <a:grpSpLocks/>
          </p:cNvGrpSpPr>
          <p:nvPr/>
        </p:nvGrpSpPr>
        <p:grpSpPr bwMode="auto">
          <a:xfrm>
            <a:off x="214313" y="1143000"/>
            <a:ext cx="1000125" cy="1357313"/>
            <a:chOff x="2" y="518"/>
            <a:chExt cx="1000130" cy="1237143"/>
          </a:xfrm>
        </p:grpSpPr>
        <p:sp>
          <p:nvSpPr>
            <p:cNvPr id="36" name="Chevron 35"/>
            <p:cNvSpPr/>
            <p:nvPr/>
          </p:nvSpPr>
          <p:spPr>
            <a:xfrm rot="5400000">
              <a:off x="-73261" y="164269"/>
              <a:ext cx="1237143" cy="90964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Chevron 4"/>
            <p:cNvSpPr/>
            <p:nvPr/>
          </p:nvSpPr>
          <p:spPr>
            <a:xfrm>
              <a:off x="2" y="454860"/>
              <a:ext cx="909642" cy="39067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US" sz="2500" dirty="0"/>
                <a:t>  1</a:t>
              </a:r>
              <a:endParaRPr lang="el-GR" sz="2500" dirty="0"/>
            </a:p>
          </p:txBody>
        </p:sp>
      </p:grpSp>
      <p:grpSp>
        <p:nvGrpSpPr>
          <p:cNvPr id="3" name="Group 37"/>
          <p:cNvGrpSpPr>
            <a:grpSpLocks/>
          </p:cNvGrpSpPr>
          <p:nvPr/>
        </p:nvGrpSpPr>
        <p:grpSpPr bwMode="auto">
          <a:xfrm>
            <a:off x="214313" y="2214563"/>
            <a:ext cx="1000125" cy="1357312"/>
            <a:chOff x="2" y="518"/>
            <a:chExt cx="1000130" cy="1237143"/>
          </a:xfrm>
        </p:grpSpPr>
        <p:sp>
          <p:nvSpPr>
            <p:cNvPr id="39" name="Chevron 38"/>
            <p:cNvSpPr/>
            <p:nvPr/>
          </p:nvSpPr>
          <p:spPr>
            <a:xfrm rot="5400000">
              <a:off x="-73261" y="164268"/>
              <a:ext cx="1237143" cy="90964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Chevron 4"/>
            <p:cNvSpPr/>
            <p:nvPr/>
          </p:nvSpPr>
          <p:spPr>
            <a:xfrm>
              <a:off x="2" y="454861"/>
              <a:ext cx="909642" cy="39067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US" sz="2500" dirty="0"/>
                <a:t>  2</a:t>
              </a:r>
              <a:endParaRPr lang="el-GR" sz="2500" dirty="0"/>
            </a:p>
          </p:txBody>
        </p:sp>
      </p:grpSp>
      <p:grpSp>
        <p:nvGrpSpPr>
          <p:cNvPr id="4" name="Group 40"/>
          <p:cNvGrpSpPr>
            <a:grpSpLocks/>
          </p:cNvGrpSpPr>
          <p:nvPr/>
        </p:nvGrpSpPr>
        <p:grpSpPr bwMode="auto">
          <a:xfrm>
            <a:off x="214313" y="3286125"/>
            <a:ext cx="1000125" cy="1357313"/>
            <a:chOff x="2" y="518"/>
            <a:chExt cx="1000130" cy="1237143"/>
          </a:xfrm>
        </p:grpSpPr>
        <p:sp>
          <p:nvSpPr>
            <p:cNvPr id="42" name="Chevron 41"/>
            <p:cNvSpPr/>
            <p:nvPr/>
          </p:nvSpPr>
          <p:spPr>
            <a:xfrm rot="5400000">
              <a:off x="-73261" y="164269"/>
              <a:ext cx="1237143" cy="90964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hevron 4"/>
            <p:cNvSpPr/>
            <p:nvPr/>
          </p:nvSpPr>
          <p:spPr>
            <a:xfrm>
              <a:off x="2" y="454860"/>
              <a:ext cx="909642" cy="39067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US" sz="2500" dirty="0"/>
                <a:t>  3</a:t>
              </a:r>
              <a:endParaRPr lang="el-GR" sz="2500" dirty="0"/>
            </a:p>
          </p:txBody>
        </p:sp>
      </p:grpSp>
      <p:grpSp>
        <p:nvGrpSpPr>
          <p:cNvPr id="5" name="Group 43"/>
          <p:cNvGrpSpPr>
            <a:grpSpLocks/>
          </p:cNvGrpSpPr>
          <p:nvPr/>
        </p:nvGrpSpPr>
        <p:grpSpPr bwMode="auto">
          <a:xfrm>
            <a:off x="214313" y="4357688"/>
            <a:ext cx="1000125" cy="1357312"/>
            <a:chOff x="2" y="518"/>
            <a:chExt cx="1000130" cy="1237143"/>
          </a:xfrm>
        </p:grpSpPr>
        <p:sp>
          <p:nvSpPr>
            <p:cNvPr id="45" name="Chevron 44"/>
            <p:cNvSpPr/>
            <p:nvPr/>
          </p:nvSpPr>
          <p:spPr>
            <a:xfrm rot="5400000">
              <a:off x="-73261" y="164268"/>
              <a:ext cx="1237143" cy="90964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Chevron 4"/>
            <p:cNvSpPr/>
            <p:nvPr/>
          </p:nvSpPr>
          <p:spPr>
            <a:xfrm>
              <a:off x="2" y="454861"/>
              <a:ext cx="909642" cy="39067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US" sz="2500" dirty="0"/>
                <a:t>  4</a:t>
              </a:r>
              <a:endParaRPr lang="el-GR" sz="2500" dirty="0"/>
            </a:p>
          </p:txBody>
        </p:sp>
      </p:grpSp>
      <p:grpSp>
        <p:nvGrpSpPr>
          <p:cNvPr id="7" name="Group 46"/>
          <p:cNvGrpSpPr>
            <a:grpSpLocks/>
          </p:cNvGrpSpPr>
          <p:nvPr/>
        </p:nvGrpSpPr>
        <p:grpSpPr bwMode="auto">
          <a:xfrm>
            <a:off x="214313" y="5429250"/>
            <a:ext cx="1000125" cy="1357313"/>
            <a:chOff x="2" y="518"/>
            <a:chExt cx="1000130" cy="1237143"/>
          </a:xfrm>
        </p:grpSpPr>
        <p:sp>
          <p:nvSpPr>
            <p:cNvPr id="48" name="Chevron 47"/>
            <p:cNvSpPr/>
            <p:nvPr/>
          </p:nvSpPr>
          <p:spPr>
            <a:xfrm rot="5400000">
              <a:off x="-73261" y="164269"/>
              <a:ext cx="1237143" cy="909643"/>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Chevron 4"/>
            <p:cNvSpPr/>
            <p:nvPr/>
          </p:nvSpPr>
          <p:spPr>
            <a:xfrm>
              <a:off x="2" y="454860"/>
              <a:ext cx="909642" cy="390677"/>
            </a:xfrm>
            <a:prstGeom prst="rect">
              <a:avLst/>
            </a:prstGeom>
          </p:spPr>
          <p:style>
            <a:lnRef idx="0">
              <a:scrgbClr r="0" g="0" b="0"/>
            </a:lnRef>
            <a:fillRef idx="0">
              <a:scrgbClr r="0" g="0" b="0"/>
            </a:fillRef>
            <a:effectRef idx="0">
              <a:scrgbClr r="0" g="0" b="0"/>
            </a:effectRef>
            <a:fontRef idx="minor">
              <a:schemeClr val="lt1"/>
            </a:fontRef>
          </p:style>
          <p:txBody>
            <a:bodyPr lIns="15875" tIns="15875" rIns="15875" bIns="15875" spcCol="1270" anchor="ctr"/>
            <a:lstStyle/>
            <a:p>
              <a:pPr algn="ctr" defTabSz="1111250">
                <a:lnSpc>
                  <a:spcPct val="90000"/>
                </a:lnSpc>
                <a:spcAft>
                  <a:spcPct val="35000"/>
                </a:spcAft>
                <a:defRPr/>
              </a:pPr>
              <a:r>
                <a:rPr lang="en-US" sz="2500" dirty="0"/>
                <a:t>  5</a:t>
              </a:r>
              <a:endParaRPr lang="el-GR" sz="2500" dirty="0"/>
            </a:p>
          </p:txBody>
        </p:sp>
      </p:grpSp>
      <p:sp>
        <p:nvSpPr>
          <p:cNvPr id="51" name="TextBox 50"/>
          <p:cNvSpPr txBox="1"/>
          <p:nvPr/>
        </p:nvSpPr>
        <p:spPr>
          <a:xfrm>
            <a:off x="5857875" y="2214563"/>
            <a:ext cx="3286125" cy="1477962"/>
          </a:xfrm>
          <a:prstGeom prst="rect">
            <a:avLst/>
          </a:prstGeom>
          <a:noFill/>
        </p:spPr>
        <p:txBody>
          <a:bodyPr>
            <a:spAutoFit/>
          </a:bodyPr>
          <a:lstStyle/>
          <a:p>
            <a:pPr marL="228600" indent="-228600">
              <a:defRPr/>
            </a:pPr>
            <a:r>
              <a:rPr lang="el-GR" sz="1000" b="1" dirty="0" err="1">
                <a:latin typeface="Arial Black" pitchFamily="34" charset="0"/>
                <a:cs typeface="Arial" pitchFamily="34" charset="0"/>
              </a:rPr>
              <a:t>Όμάδες</a:t>
            </a:r>
            <a:r>
              <a:rPr lang="el-GR" sz="1000" b="1" dirty="0">
                <a:latin typeface="Arial Black" pitchFamily="34" charset="0"/>
                <a:cs typeface="Arial" pitchFamily="34" charset="0"/>
              </a:rPr>
              <a:t> Πελατών-</a:t>
            </a:r>
            <a:r>
              <a:rPr lang="en-US" sz="1000" b="1" dirty="0">
                <a:latin typeface="Arial Black" pitchFamily="34" charset="0"/>
                <a:cs typeface="Arial" pitchFamily="34" charset="0"/>
              </a:rPr>
              <a:t> </a:t>
            </a:r>
            <a:r>
              <a:rPr lang="el-GR" sz="1000" b="1" dirty="0">
                <a:latin typeface="Arial Black" pitchFamily="34" charset="0"/>
                <a:cs typeface="Arial" pitchFamily="34" charset="0"/>
              </a:rPr>
              <a:t>Πρόταση Αξίας – Κανάλια</a:t>
            </a:r>
          </a:p>
          <a:p>
            <a:pPr marL="228600" indent="-228600">
              <a:defRPr/>
            </a:pPr>
            <a:r>
              <a:rPr lang="el-GR" sz="1000" b="1" dirty="0">
                <a:latin typeface="Arial Black" pitchFamily="34" charset="0"/>
                <a:cs typeface="Arial" pitchFamily="34" charset="0"/>
              </a:rPr>
              <a:t>Επικοινωνίας//Πώλησης/Διανομής - Σχέσεις</a:t>
            </a:r>
          </a:p>
          <a:p>
            <a:pPr>
              <a:defRPr/>
            </a:pPr>
            <a:r>
              <a:rPr lang="el-GR" sz="1000" b="1" dirty="0">
                <a:latin typeface="Arial Black" pitchFamily="34" charset="0"/>
                <a:cs typeface="Arial" pitchFamily="34" charset="0"/>
              </a:rPr>
              <a:t>με Πελάτες – Κύριες Δραστηριότητες – Κύριοι Πόροι – Κύριοι Συνεργάτες - Ροές Εσόδων – Δομή Κόστους </a:t>
            </a:r>
          </a:p>
          <a:p>
            <a:pPr>
              <a:defRPr/>
            </a:pPr>
            <a:endParaRPr lang="en-US" sz="1000" b="1" dirty="0">
              <a:latin typeface="Arial Black" pitchFamily="34" charset="0"/>
              <a:cs typeface="Arial" pitchFamily="34" charset="0"/>
            </a:endParaRPr>
          </a:p>
          <a:p>
            <a:pPr>
              <a:defRPr/>
            </a:pPr>
            <a:endParaRPr lang="el-GR" sz="1000" b="1" dirty="0">
              <a:latin typeface="Arial Black" pitchFamily="34" charset="0"/>
              <a:cs typeface="Arial" pitchFamily="34" charset="0"/>
            </a:endParaRPr>
          </a:p>
          <a:p>
            <a:pPr>
              <a:buFont typeface="Arial" pitchFamily="34" charset="0"/>
              <a:buChar char="•"/>
              <a:defRPr/>
            </a:pPr>
            <a:endParaRPr lang="en-US" sz="1000" b="1" dirty="0">
              <a:latin typeface="Arial Black" pitchFamily="34" charset="0"/>
              <a:cs typeface="Arial" pitchFamily="34" charset="0"/>
            </a:endParaRPr>
          </a:p>
          <a:p>
            <a:pPr>
              <a:buFont typeface="Arial" pitchFamily="34" charset="0"/>
              <a:buChar char="•"/>
              <a:defRPr/>
            </a:pPr>
            <a:endParaRPr lang="en-US" sz="1000" b="1" dirty="0">
              <a:latin typeface="Arial Black" pitchFamily="34" charset="0"/>
              <a:cs typeface="Arial" pitchFamily="34" charset="0"/>
            </a:endParaRPr>
          </a:p>
        </p:txBody>
      </p:sp>
      <p:sp>
        <p:nvSpPr>
          <p:cNvPr id="52" name="TextBox 51"/>
          <p:cNvSpPr txBox="1"/>
          <p:nvPr/>
        </p:nvSpPr>
        <p:spPr>
          <a:xfrm>
            <a:off x="5929313" y="3213100"/>
            <a:ext cx="3357562" cy="1323975"/>
          </a:xfrm>
          <a:prstGeom prst="rect">
            <a:avLst/>
          </a:prstGeom>
          <a:noFill/>
        </p:spPr>
        <p:txBody>
          <a:bodyPr>
            <a:spAutoFit/>
          </a:bodyPr>
          <a:lstStyle/>
          <a:p>
            <a:pPr marL="228600" indent="-228600">
              <a:defRPr/>
            </a:pPr>
            <a:r>
              <a:rPr lang="el-GR" sz="1000" b="1" dirty="0">
                <a:latin typeface="Arial Black" pitchFamily="34" charset="0"/>
                <a:cs typeface="Arial" pitchFamily="34" charset="0"/>
              </a:rPr>
              <a:t>Στόχοι/Στρατηγική</a:t>
            </a:r>
            <a:r>
              <a:rPr lang="en-US" sz="1000" b="1" dirty="0">
                <a:latin typeface="Arial Black" pitchFamily="34" charset="0"/>
                <a:cs typeface="Arial" pitchFamily="34" charset="0"/>
              </a:rPr>
              <a:t>/ </a:t>
            </a:r>
            <a:r>
              <a:rPr lang="el-GR" sz="1000" b="1" dirty="0">
                <a:latin typeface="Arial Black" pitchFamily="34" charset="0"/>
                <a:cs typeface="Arial" pitchFamily="34" charset="0"/>
              </a:rPr>
              <a:t>Επικοινωνία Β2Β/Β2</a:t>
            </a:r>
            <a:r>
              <a:rPr lang="en-US" sz="1000" b="1" dirty="0">
                <a:latin typeface="Arial Black" pitchFamily="34" charset="0"/>
                <a:cs typeface="Arial" pitchFamily="34" charset="0"/>
              </a:rPr>
              <a:t>C</a:t>
            </a:r>
            <a:r>
              <a:rPr lang="el-GR" sz="1000" b="1" dirty="0">
                <a:latin typeface="Arial Black" pitchFamily="34" charset="0"/>
                <a:cs typeface="Arial" pitchFamily="34" charset="0"/>
              </a:rPr>
              <a:t>-</a:t>
            </a:r>
            <a:r>
              <a:rPr lang="en-US" sz="1000" b="1" dirty="0">
                <a:latin typeface="Arial Black" pitchFamily="34" charset="0"/>
                <a:cs typeface="Arial" pitchFamily="34" charset="0"/>
              </a:rPr>
              <a:t> </a:t>
            </a:r>
            <a:endParaRPr lang="el-GR" sz="1000" b="1" dirty="0">
              <a:latin typeface="Arial Black" pitchFamily="34" charset="0"/>
              <a:cs typeface="Arial" pitchFamily="34" charset="0"/>
            </a:endParaRPr>
          </a:p>
          <a:p>
            <a:pPr marL="228600" indent="-228600">
              <a:defRPr/>
            </a:pPr>
            <a:r>
              <a:rPr lang="el-GR" sz="1000" b="1" dirty="0">
                <a:latin typeface="Arial Black" pitchFamily="34" charset="0"/>
                <a:cs typeface="Arial" pitchFamily="34" charset="0"/>
              </a:rPr>
              <a:t>Βασική Τοποθέτηση</a:t>
            </a:r>
            <a:r>
              <a:rPr lang="en-US" sz="1000" b="1" dirty="0">
                <a:latin typeface="Arial Black" pitchFamily="34" charset="0"/>
                <a:cs typeface="Arial" pitchFamily="34" charset="0"/>
              </a:rPr>
              <a:t> - </a:t>
            </a:r>
            <a:r>
              <a:rPr lang="el-GR" sz="1000" b="1" dirty="0">
                <a:latin typeface="Arial Black" pitchFamily="34" charset="0"/>
                <a:cs typeface="Arial" pitchFamily="34" charset="0"/>
              </a:rPr>
              <a:t>Μαζικά/Ψηφιακά</a:t>
            </a:r>
          </a:p>
          <a:p>
            <a:pPr marL="228600" indent="-228600">
              <a:defRPr/>
            </a:pPr>
            <a:r>
              <a:rPr lang="el-GR" sz="1000" b="1" dirty="0">
                <a:latin typeface="Arial Black" pitchFamily="34" charset="0"/>
                <a:cs typeface="Arial" pitchFamily="34" charset="0"/>
              </a:rPr>
              <a:t>/Κοινωνικά Μέσα</a:t>
            </a:r>
            <a:r>
              <a:rPr lang="en-US" sz="1000" b="1" dirty="0">
                <a:latin typeface="Arial Black" pitchFamily="34" charset="0"/>
                <a:cs typeface="Arial" pitchFamily="34" charset="0"/>
              </a:rPr>
              <a:t> - </a:t>
            </a:r>
            <a:r>
              <a:rPr lang="el-GR" sz="1000" b="1" dirty="0">
                <a:latin typeface="Arial Black" pitchFamily="34" charset="0"/>
                <a:cs typeface="Arial" pitchFamily="34" charset="0"/>
              </a:rPr>
              <a:t>Έρευνα Αγοράς / </a:t>
            </a:r>
            <a:r>
              <a:rPr lang="en-US" sz="1000" b="1" dirty="0">
                <a:latin typeface="Arial Black" pitchFamily="34" charset="0"/>
                <a:cs typeface="Arial" pitchFamily="34" charset="0"/>
              </a:rPr>
              <a:t>MVP</a:t>
            </a:r>
            <a:r>
              <a:rPr lang="el-GR" sz="1000" b="1" dirty="0">
                <a:latin typeface="Arial Black" pitchFamily="34" charset="0"/>
                <a:cs typeface="Arial" pitchFamily="34" charset="0"/>
              </a:rPr>
              <a:t>-</a:t>
            </a:r>
          </a:p>
          <a:p>
            <a:pPr marL="228600" indent="-228600">
              <a:defRPr/>
            </a:pPr>
            <a:r>
              <a:rPr lang="el-GR" sz="1000" b="1" dirty="0">
                <a:latin typeface="Arial Black" pitchFamily="34" charset="0"/>
                <a:cs typeface="Arial" pitchFamily="34" charset="0"/>
              </a:rPr>
              <a:t>Πώληση – </a:t>
            </a:r>
            <a:r>
              <a:rPr lang="en-US" sz="1000" b="1" dirty="0">
                <a:latin typeface="Arial Black" pitchFamily="34" charset="0"/>
                <a:cs typeface="Arial" pitchFamily="34" charset="0"/>
              </a:rPr>
              <a:t>Up/Cross Selling, CRM</a:t>
            </a:r>
            <a:r>
              <a:rPr lang="el-GR" sz="1000" b="1" dirty="0">
                <a:latin typeface="Arial Black" pitchFamily="34" charset="0"/>
                <a:cs typeface="Arial" pitchFamily="34" charset="0"/>
              </a:rPr>
              <a:t> –</a:t>
            </a:r>
            <a:r>
              <a:rPr lang="en-US" sz="1000" b="1" dirty="0">
                <a:latin typeface="Arial Black" pitchFamily="34" charset="0"/>
                <a:cs typeface="Arial" pitchFamily="34" charset="0"/>
              </a:rPr>
              <a:t> </a:t>
            </a:r>
            <a:r>
              <a:rPr lang="el-GR" sz="1000" b="1" dirty="0">
                <a:latin typeface="Arial Black" pitchFamily="34" charset="0"/>
                <a:cs typeface="Arial" pitchFamily="34" charset="0"/>
              </a:rPr>
              <a:t>Χρονική</a:t>
            </a:r>
          </a:p>
          <a:p>
            <a:pPr marL="228600" indent="-228600">
              <a:defRPr/>
            </a:pPr>
            <a:r>
              <a:rPr lang="el-GR" sz="1000" b="1" dirty="0">
                <a:latin typeface="Arial Black" pitchFamily="34" charset="0"/>
                <a:cs typeface="Arial" pitchFamily="34" charset="0"/>
              </a:rPr>
              <a:t>Εξέλιξη, </a:t>
            </a:r>
            <a:r>
              <a:rPr lang="en-US" sz="1000" b="1" dirty="0">
                <a:latin typeface="Arial Black" pitchFamily="34" charset="0"/>
                <a:cs typeface="Arial" pitchFamily="34" charset="0"/>
              </a:rPr>
              <a:t>Pre-Testing, </a:t>
            </a:r>
            <a:r>
              <a:rPr lang="el-GR" sz="1000" b="1" dirty="0">
                <a:latin typeface="Arial Black" pitchFamily="34" charset="0"/>
                <a:cs typeface="Arial" pitchFamily="34" charset="0"/>
              </a:rPr>
              <a:t>Μ</a:t>
            </a:r>
            <a:r>
              <a:rPr lang="en-US" sz="1000" b="1" dirty="0" err="1">
                <a:latin typeface="Arial Black" pitchFamily="34" charset="0"/>
                <a:cs typeface="Arial" pitchFamily="34" charset="0"/>
              </a:rPr>
              <a:t>etrics</a:t>
            </a:r>
            <a:r>
              <a:rPr lang="en-US" sz="1000" b="1" dirty="0">
                <a:latin typeface="Arial Black" pitchFamily="34" charset="0"/>
                <a:cs typeface="Arial" pitchFamily="34" charset="0"/>
              </a:rPr>
              <a:t>, K</a:t>
            </a:r>
            <a:r>
              <a:rPr lang="el-GR" sz="1000" b="1" dirty="0">
                <a:latin typeface="Arial Black" pitchFamily="34" charset="0"/>
                <a:cs typeface="Arial" pitchFamily="34" charset="0"/>
              </a:rPr>
              <a:t>όστη κλπ. </a:t>
            </a:r>
          </a:p>
          <a:p>
            <a:pPr marL="228600" indent="-228600">
              <a:buFontTx/>
              <a:buAutoNum type="arabicPeriod" startAt="5"/>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p:txBody>
      </p:sp>
      <p:sp>
        <p:nvSpPr>
          <p:cNvPr id="53" name="TextBox 52"/>
          <p:cNvSpPr txBox="1"/>
          <p:nvPr/>
        </p:nvSpPr>
        <p:spPr>
          <a:xfrm>
            <a:off x="5857875" y="1071563"/>
            <a:ext cx="3143250" cy="1477962"/>
          </a:xfrm>
          <a:prstGeom prst="rect">
            <a:avLst/>
          </a:prstGeom>
          <a:noFill/>
        </p:spPr>
        <p:txBody>
          <a:bodyPr>
            <a:spAutoFit/>
          </a:bodyPr>
          <a:lstStyle/>
          <a:p>
            <a:pPr marL="228600" indent="-228600">
              <a:defRPr/>
            </a:pPr>
            <a:r>
              <a:rPr lang="el-GR" altLang="zh-CN" sz="1000" b="1" dirty="0">
                <a:latin typeface="Arial Black" pitchFamily="34" charset="0"/>
                <a:cs typeface="Arial" pitchFamily="34" charset="0"/>
              </a:rPr>
              <a:t>Περιγραφή Ιδέας/</a:t>
            </a:r>
            <a:r>
              <a:rPr lang="en-US" altLang="zh-CN" sz="1000" b="1" dirty="0">
                <a:latin typeface="Arial Black" pitchFamily="34" charset="0"/>
                <a:cs typeface="Arial" pitchFamily="34" charset="0"/>
              </a:rPr>
              <a:t> </a:t>
            </a:r>
            <a:r>
              <a:rPr lang="el-GR" altLang="zh-CN" sz="1000" b="1" dirty="0">
                <a:latin typeface="Arial Black" pitchFamily="34" charset="0"/>
                <a:cs typeface="Arial" pitchFamily="34" charset="0"/>
              </a:rPr>
              <a:t>Προϊόντος</a:t>
            </a:r>
            <a:r>
              <a:rPr lang="en-US" altLang="zh-CN" sz="1000" b="1" dirty="0">
                <a:latin typeface="Arial Black" pitchFamily="34" charset="0"/>
                <a:cs typeface="Arial" pitchFamily="34" charset="0"/>
              </a:rPr>
              <a:t> </a:t>
            </a:r>
            <a:r>
              <a:rPr lang="el-GR" altLang="zh-CN" sz="1000" b="1" dirty="0">
                <a:latin typeface="Arial Black" pitchFamily="34" charset="0"/>
                <a:cs typeface="Arial" pitchFamily="34" charset="0"/>
              </a:rPr>
              <a:t>- Ανάλυση</a:t>
            </a:r>
            <a:r>
              <a:rPr lang="en-US" altLang="zh-CN" sz="1000" b="1" dirty="0">
                <a:latin typeface="Arial Black" pitchFamily="34" charset="0"/>
                <a:cs typeface="Arial" pitchFamily="34" charset="0"/>
              </a:rPr>
              <a:t> </a:t>
            </a:r>
          </a:p>
          <a:p>
            <a:pPr marL="228600" indent="-228600">
              <a:defRPr/>
            </a:pPr>
            <a:r>
              <a:rPr lang="el-GR" altLang="zh-CN" sz="1000" b="1" dirty="0">
                <a:latin typeface="Arial Black" pitchFamily="34" charset="0"/>
                <a:cs typeface="Arial" pitchFamily="34" charset="0"/>
              </a:rPr>
              <a:t>Αγοράς</a:t>
            </a:r>
            <a:r>
              <a:rPr lang="en-US" altLang="zh-CN" sz="1000" b="1" dirty="0">
                <a:latin typeface="Arial Black" pitchFamily="34" charset="0"/>
                <a:cs typeface="Arial" pitchFamily="34" charset="0"/>
              </a:rPr>
              <a:t> - </a:t>
            </a:r>
            <a:r>
              <a:rPr lang="el-GR" altLang="zh-CN" sz="1000" b="1" dirty="0">
                <a:latin typeface="Arial Black" pitchFamily="34" charset="0"/>
                <a:cs typeface="Arial" pitchFamily="34" charset="0"/>
              </a:rPr>
              <a:t>Ανταγωνισμός - Συστήματα </a:t>
            </a:r>
            <a:endParaRPr lang="en-US" altLang="zh-CN" sz="1000" b="1" dirty="0">
              <a:latin typeface="Arial Black" pitchFamily="34" charset="0"/>
              <a:cs typeface="Arial" pitchFamily="34" charset="0"/>
            </a:endParaRPr>
          </a:p>
          <a:p>
            <a:pPr marL="228600" indent="-228600">
              <a:defRPr/>
            </a:pPr>
            <a:r>
              <a:rPr lang="el-GR" altLang="zh-CN" sz="1000" b="1" dirty="0">
                <a:latin typeface="Arial Black" pitchFamily="34" charset="0"/>
                <a:cs typeface="Arial" pitchFamily="34" charset="0"/>
              </a:rPr>
              <a:t>Διανομής – Τιμές - Προώθηση /Δαπάνες – </a:t>
            </a:r>
          </a:p>
          <a:p>
            <a:pPr marL="228600" indent="-228600">
              <a:defRPr/>
            </a:pPr>
            <a:r>
              <a:rPr lang="en-US" altLang="zh-CN" sz="1000" b="1" dirty="0" err="1">
                <a:latin typeface="Arial Black" pitchFamily="34" charset="0"/>
                <a:cs typeface="Arial" pitchFamily="34" charset="0"/>
              </a:rPr>
              <a:t>Positionings</a:t>
            </a:r>
            <a:r>
              <a:rPr lang="el-GR" altLang="zh-CN" sz="1000" b="1" dirty="0">
                <a:latin typeface="Arial Black" pitchFamily="34" charset="0"/>
                <a:cs typeface="Arial" pitchFamily="34" charset="0"/>
              </a:rPr>
              <a:t> - </a:t>
            </a:r>
            <a:r>
              <a:rPr lang="en-US" altLang="zh-CN" sz="1000" b="1" dirty="0">
                <a:latin typeface="Arial Black" pitchFamily="34" charset="0"/>
                <a:cs typeface="Arial" pitchFamily="34" charset="0"/>
              </a:rPr>
              <a:t> </a:t>
            </a:r>
            <a:r>
              <a:rPr lang="el-GR" altLang="zh-CN" sz="1000" b="1" dirty="0">
                <a:latin typeface="Arial Black" pitchFamily="34" charset="0"/>
                <a:cs typeface="Arial" pitchFamily="34" charset="0"/>
              </a:rPr>
              <a:t>περιεχόμενο επικοινωνίας</a:t>
            </a:r>
          </a:p>
          <a:p>
            <a:pPr marL="228600" indent="-228600">
              <a:defRPr/>
            </a:pPr>
            <a:r>
              <a:rPr lang="el-GR" altLang="zh-CN" sz="1000" b="1" dirty="0">
                <a:latin typeface="Arial Black" pitchFamily="34" charset="0"/>
                <a:cs typeface="Arial" pitchFamily="34" charset="0"/>
              </a:rPr>
              <a:t>Κανάλια επικοινωνίας - Μερίδια αγοράς</a:t>
            </a:r>
          </a:p>
          <a:p>
            <a:pPr marL="228600" indent="-228600">
              <a:defRPr/>
            </a:pPr>
            <a:r>
              <a:rPr lang="el-GR" altLang="zh-CN" sz="1000" b="1" dirty="0">
                <a:latin typeface="Arial Black" pitchFamily="34" charset="0"/>
                <a:cs typeface="Arial" pitchFamily="34" charset="0"/>
              </a:rPr>
              <a:t>Ανάλυση </a:t>
            </a:r>
            <a:r>
              <a:rPr lang="en-US" sz="1000" b="1" dirty="0">
                <a:latin typeface="Arial Black" pitchFamily="34" charset="0"/>
                <a:cs typeface="Arial" pitchFamily="34" charset="0"/>
              </a:rPr>
              <a:t>SWOT</a:t>
            </a:r>
            <a:r>
              <a:rPr lang="el-GR" sz="1000" b="1" dirty="0">
                <a:latin typeface="Arial Black" pitchFamily="34" charset="0"/>
                <a:cs typeface="Arial" pitchFamily="34" charset="0"/>
              </a:rPr>
              <a:t>- Στρατηγικές κατευθύνσεις</a:t>
            </a:r>
            <a:endParaRPr lang="en-US" sz="1000" b="1" dirty="0">
              <a:latin typeface="Arial Black" pitchFamily="34" charset="0"/>
              <a:cs typeface="Arial" pitchFamily="34" charset="0"/>
            </a:endParaRPr>
          </a:p>
          <a:p>
            <a:pPr>
              <a:defRPr/>
            </a:pPr>
            <a:endParaRPr lang="el-GR" sz="1000" b="1" dirty="0">
              <a:latin typeface="Arial Black" pitchFamily="34" charset="0"/>
              <a:cs typeface="Arial" pitchFamily="34" charset="0"/>
            </a:endParaRPr>
          </a:p>
          <a:p>
            <a:pPr marL="228600" indent="-228600">
              <a:defRPr/>
            </a:pPr>
            <a:endParaRPr lang="el-GR" altLang="zh-CN" sz="1000" b="1" dirty="0">
              <a:latin typeface="Arial" pitchFamily="34" charset="0"/>
              <a:cs typeface="Arial" pitchFamily="34" charset="0"/>
            </a:endParaRPr>
          </a:p>
          <a:p>
            <a:pPr marL="228600" indent="-228600">
              <a:defRPr/>
            </a:pPr>
            <a:endParaRPr lang="en-US" sz="1000" b="1" dirty="0">
              <a:latin typeface="Arial" pitchFamily="34" charset="0"/>
              <a:cs typeface="Arial" pitchFamily="34" charset="0"/>
            </a:endParaRPr>
          </a:p>
        </p:txBody>
      </p:sp>
      <p:sp>
        <p:nvSpPr>
          <p:cNvPr id="57" name="TextBox 56"/>
          <p:cNvSpPr txBox="1"/>
          <p:nvPr/>
        </p:nvSpPr>
        <p:spPr>
          <a:xfrm>
            <a:off x="5929313" y="4286250"/>
            <a:ext cx="3214687" cy="1631950"/>
          </a:xfrm>
          <a:prstGeom prst="rect">
            <a:avLst/>
          </a:prstGeom>
          <a:noFill/>
        </p:spPr>
        <p:txBody>
          <a:bodyPr>
            <a:spAutoFit/>
          </a:bodyPr>
          <a:lstStyle/>
          <a:p>
            <a:pPr marL="228600" indent="-228600">
              <a:defRPr/>
            </a:pPr>
            <a:r>
              <a:rPr lang="el-GR" sz="1000" b="1" dirty="0">
                <a:latin typeface="Arial Black" pitchFamily="34" charset="0"/>
                <a:cs typeface="Arial" pitchFamily="34" charset="0"/>
              </a:rPr>
              <a:t>Οργανόγραμμα - Στελέχωση - Αρμοδιότητες</a:t>
            </a:r>
            <a:endParaRPr lang="en-US" sz="1000" b="1" dirty="0">
              <a:latin typeface="Arial Black" pitchFamily="34" charset="0"/>
              <a:cs typeface="Arial" pitchFamily="34" charset="0"/>
            </a:endParaRPr>
          </a:p>
          <a:p>
            <a:pPr marL="228600" indent="-228600">
              <a:defRPr/>
            </a:pPr>
            <a:r>
              <a:rPr lang="el-GR" sz="1000" b="1" dirty="0">
                <a:latin typeface="Arial Black" pitchFamily="34" charset="0"/>
                <a:cs typeface="Arial" pitchFamily="34" charset="0"/>
              </a:rPr>
              <a:t>Συνεργασίες – Προμηθευτές – Πόροι – Μέσα-</a:t>
            </a:r>
          </a:p>
          <a:p>
            <a:pPr>
              <a:defRPr/>
            </a:pPr>
            <a:r>
              <a:rPr lang="el-GR" sz="1000" b="1" dirty="0">
                <a:latin typeface="Arial Black" pitchFamily="34" charset="0"/>
                <a:cs typeface="Arial" pitchFamily="34" charset="0"/>
              </a:rPr>
              <a:t>Εξοπλισμός - Παραγωγή Προστιθέμενη Αξία- Έγκαταστάσεις – </a:t>
            </a:r>
            <a:r>
              <a:rPr lang="en-US" sz="1000" b="1" dirty="0">
                <a:latin typeface="Arial Black" pitchFamily="34" charset="0"/>
                <a:cs typeface="Arial" pitchFamily="34" charset="0"/>
              </a:rPr>
              <a:t>Outsourcing</a:t>
            </a:r>
            <a:r>
              <a:rPr lang="el-GR" sz="1000" b="1" dirty="0">
                <a:latin typeface="Arial Black" pitchFamily="34" charset="0"/>
                <a:cs typeface="Arial" pitchFamily="34" charset="0"/>
              </a:rPr>
              <a:t> – </a:t>
            </a:r>
            <a:r>
              <a:rPr lang="en-US" sz="1000" b="1" dirty="0">
                <a:latin typeface="Arial Black" pitchFamily="34" charset="0"/>
                <a:cs typeface="Arial" pitchFamily="34" charset="0"/>
              </a:rPr>
              <a:t>Logistics</a:t>
            </a:r>
            <a:r>
              <a:rPr lang="el-GR" sz="1000" b="1" dirty="0">
                <a:latin typeface="Arial Black" pitchFamily="34" charset="0"/>
                <a:cs typeface="Arial" pitchFamily="34" charset="0"/>
              </a:rPr>
              <a:t> –</a:t>
            </a:r>
          </a:p>
          <a:p>
            <a:pPr>
              <a:defRPr/>
            </a:pPr>
            <a:r>
              <a:rPr lang="el-GR" sz="1000" b="1" dirty="0">
                <a:latin typeface="Arial Black" pitchFamily="34" charset="0"/>
                <a:cs typeface="Arial" pitchFamily="34" charset="0"/>
              </a:rPr>
              <a:t>Νομική – </a:t>
            </a:r>
            <a:r>
              <a:rPr lang="el-GR" sz="1000" b="1" dirty="0" err="1">
                <a:latin typeface="Arial Black" pitchFamily="34" charset="0"/>
                <a:cs typeface="Arial" pitchFamily="34" charset="0"/>
              </a:rPr>
              <a:t>Γραμματιακή</a:t>
            </a:r>
            <a:r>
              <a:rPr lang="el-GR" sz="1000" b="1" dirty="0">
                <a:latin typeface="Arial Black" pitchFamily="34" charset="0"/>
                <a:cs typeface="Arial" pitchFamily="34" charset="0"/>
              </a:rPr>
              <a:t> υποστήριξη – </a:t>
            </a:r>
            <a:r>
              <a:rPr lang="en-US" sz="1000" b="1" dirty="0">
                <a:latin typeface="Arial Black" pitchFamily="34" charset="0"/>
                <a:cs typeface="Arial" pitchFamily="34" charset="0"/>
              </a:rPr>
              <a:t>Back office - </a:t>
            </a:r>
            <a:r>
              <a:rPr lang="el-GR" sz="1000" b="1" dirty="0">
                <a:latin typeface="Arial Black" pitchFamily="34" charset="0"/>
                <a:cs typeface="Arial" pitchFamily="34" charset="0"/>
              </a:rPr>
              <a:t>Κόστη κλπ.</a:t>
            </a:r>
          </a:p>
          <a:p>
            <a:pPr marL="228600" indent="-228600">
              <a:defRPr/>
            </a:pPr>
            <a:endParaRPr lang="el-GR" sz="1000" b="1" dirty="0">
              <a:latin typeface="Arial Black" pitchFamily="34" charset="0"/>
              <a:cs typeface="Arial" pitchFamily="34" charset="0"/>
            </a:endParaRPr>
          </a:p>
          <a:p>
            <a:pPr marL="228600" indent="-228600">
              <a:buFontTx/>
              <a:buAutoNum type="arabicPeriod" startAt="5"/>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p:txBody>
      </p:sp>
      <p:sp>
        <p:nvSpPr>
          <p:cNvPr id="59" name="Rectangle 58"/>
          <p:cNvSpPr>
            <a:spLocks noChangeArrowheads="1"/>
          </p:cNvSpPr>
          <p:nvPr/>
        </p:nvSpPr>
        <p:spPr bwMode="auto">
          <a:xfrm>
            <a:off x="3500438" y="5873750"/>
            <a:ext cx="2071687" cy="230188"/>
          </a:xfrm>
          <a:prstGeom prst="rect">
            <a:avLst/>
          </a:prstGeom>
          <a:noFill/>
          <a:ln w="9525">
            <a:noFill/>
            <a:miter lim="800000"/>
            <a:headEnd/>
            <a:tailEnd/>
          </a:ln>
        </p:spPr>
        <p:txBody>
          <a:bodyPr>
            <a:spAutoFit/>
          </a:bodyPr>
          <a:lstStyle/>
          <a:p>
            <a:pPr marL="228600" indent="-228600">
              <a:lnSpc>
                <a:spcPct val="90000"/>
              </a:lnSpc>
            </a:pPr>
            <a:r>
              <a:rPr lang="el-GR" sz="1000" b="1">
                <a:latin typeface="Arial Black" pitchFamily="34" charset="0"/>
              </a:rPr>
              <a:t>   </a:t>
            </a:r>
          </a:p>
        </p:txBody>
      </p:sp>
      <p:sp>
        <p:nvSpPr>
          <p:cNvPr id="60" name="TextBox 59"/>
          <p:cNvSpPr txBox="1"/>
          <p:nvPr/>
        </p:nvSpPr>
        <p:spPr>
          <a:xfrm>
            <a:off x="5929313" y="5357813"/>
            <a:ext cx="3214687" cy="1477962"/>
          </a:xfrm>
          <a:prstGeom prst="rect">
            <a:avLst/>
          </a:prstGeom>
          <a:noFill/>
        </p:spPr>
        <p:txBody>
          <a:bodyPr>
            <a:spAutoFit/>
          </a:bodyPr>
          <a:lstStyle/>
          <a:p>
            <a:pPr marL="228600" indent="-228600">
              <a:defRPr/>
            </a:pPr>
            <a:r>
              <a:rPr lang="en-US" sz="1000" b="1" dirty="0">
                <a:latin typeface="Arial" pitchFamily="34" charset="0"/>
                <a:cs typeface="Arial" pitchFamily="34" charset="0"/>
              </a:rPr>
              <a:t> </a:t>
            </a:r>
            <a:r>
              <a:rPr lang="el-GR" sz="1000" b="1" dirty="0">
                <a:latin typeface="Arial Black" pitchFamily="34" charset="0"/>
                <a:cs typeface="Arial" pitchFamily="34" charset="0"/>
              </a:rPr>
              <a:t>Παραδοχές /Προβλέψεις - Κόστος Αρχικής </a:t>
            </a:r>
          </a:p>
          <a:p>
            <a:pPr marL="228600" indent="-228600">
              <a:defRPr/>
            </a:pPr>
            <a:r>
              <a:rPr lang="el-GR" sz="1000" b="1" dirty="0">
                <a:latin typeface="Arial Black" pitchFamily="34" charset="0"/>
                <a:cs typeface="Arial" pitchFamily="34" charset="0"/>
              </a:rPr>
              <a:t> Επένδυσης - Ισολογισμός - Επενδύσεις</a:t>
            </a:r>
          </a:p>
          <a:p>
            <a:pPr marL="228600" indent="-228600">
              <a:defRPr/>
            </a:pPr>
            <a:r>
              <a:rPr lang="el-GR" sz="1000" b="1" dirty="0">
                <a:latin typeface="Arial Black" pitchFamily="34" charset="0"/>
                <a:cs typeface="Arial" pitchFamily="34" charset="0"/>
              </a:rPr>
              <a:t>Οικονομικά αποτελέσματα - Ταμειακές ροές</a:t>
            </a:r>
          </a:p>
          <a:p>
            <a:pPr marL="228600" indent="-228600">
              <a:defRPr/>
            </a:pPr>
            <a:r>
              <a:rPr lang="el-GR" sz="1000" b="1" dirty="0" err="1">
                <a:latin typeface="Arial Black" pitchFamily="34" charset="0"/>
                <a:cs typeface="Arial" pitchFamily="34" charset="0"/>
              </a:rPr>
              <a:t>Οιονομικοί</a:t>
            </a:r>
            <a:r>
              <a:rPr lang="el-GR" sz="1000" b="1" dirty="0">
                <a:latin typeface="Arial Black" pitchFamily="34" charset="0"/>
                <a:cs typeface="Arial" pitchFamily="34" charset="0"/>
              </a:rPr>
              <a:t> δείκτες </a:t>
            </a:r>
            <a:r>
              <a:rPr lang="el-GR" sz="1000" b="1">
                <a:latin typeface="Arial Black" pitchFamily="34" charset="0"/>
                <a:cs typeface="Arial" pitchFamily="34" charset="0"/>
              </a:rPr>
              <a:t>– Ανάλυση </a:t>
            </a:r>
            <a:r>
              <a:rPr lang="en-US" sz="1000" b="1" dirty="0">
                <a:latin typeface="Arial Black" pitchFamily="34" charset="0"/>
                <a:cs typeface="Arial" pitchFamily="34" charset="0"/>
              </a:rPr>
              <a:t>BEP</a:t>
            </a:r>
            <a:r>
              <a:rPr lang="el-GR" sz="1000" b="1" dirty="0">
                <a:latin typeface="Arial Black" pitchFamily="34" charset="0"/>
                <a:cs typeface="Arial" pitchFamily="34" charset="0"/>
              </a:rPr>
              <a:t> – </a:t>
            </a:r>
          </a:p>
          <a:p>
            <a:pPr marL="228600" indent="-228600">
              <a:defRPr/>
            </a:pPr>
            <a:r>
              <a:rPr lang="el-GR" sz="1000" b="1" dirty="0">
                <a:latin typeface="Arial Black" pitchFamily="34" charset="0"/>
                <a:cs typeface="Arial" pitchFamily="34" charset="0"/>
              </a:rPr>
              <a:t>Ανάλυση ρίσκου κλπ.</a:t>
            </a:r>
          </a:p>
          <a:p>
            <a:pPr marL="228600" indent="-228600">
              <a:defRPr/>
            </a:pPr>
            <a:endParaRPr lang="en-US" sz="1000" b="1" dirty="0">
              <a:latin typeface="Arial Black" pitchFamily="34" charset="0"/>
              <a:cs typeface="Arial" pitchFamily="34" charset="0"/>
            </a:endParaRPr>
          </a:p>
          <a:p>
            <a:pPr marL="228600" indent="-228600">
              <a:buFontTx/>
              <a:buAutoNum type="arabicPeriod" startAt="5"/>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a:p>
            <a:pPr>
              <a:buFont typeface="Arial" pitchFamily="34" charset="0"/>
              <a:buChar char="•"/>
              <a:defRPr/>
            </a:pPr>
            <a:endParaRPr lang="en-US" sz="1000" b="1" dirty="0">
              <a:latin typeface="Arial" pitchFamily="34" charset="0"/>
              <a:cs typeface="Arial" pitchFamily="34" charset="0"/>
            </a:endParaRPr>
          </a:p>
        </p:txBody>
      </p:sp>
      <p:sp>
        <p:nvSpPr>
          <p:cNvPr id="55" name="TextBox 54"/>
          <p:cNvSpPr txBox="1"/>
          <p:nvPr/>
        </p:nvSpPr>
        <p:spPr>
          <a:xfrm>
            <a:off x="285750" y="571500"/>
            <a:ext cx="8642350" cy="430213"/>
          </a:xfrm>
          <a:prstGeom prst="rect">
            <a:avLst/>
          </a:prstGeom>
          <a:noFill/>
        </p:spPr>
        <p:txBody>
          <a:bodyPr wrap="none">
            <a:spAutoFit/>
          </a:bodyPr>
          <a:lstStyle/>
          <a:p>
            <a:pPr>
              <a:defRPr/>
            </a:pPr>
            <a:r>
              <a:rPr lang="el-GR" sz="2200" b="1" dirty="0">
                <a:effectLst>
                  <a:outerShdw blurRad="38100" dist="38100" dir="2700000" algn="tl">
                    <a:srgbClr val="000000">
                      <a:alpha val="43137"/>
                    </a:srgbClr>
                  </a:outerShdw>
                </a:effectLst>
                <a:latin typeface="Arial Black" pitchFamily="34" charset="0"/>
              </a:rPr>
              <a:t>Απο την Επιχειρηματική Ιδέα στο Επιχειρηματικό Σχέδιο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0-#ppt_w/2"/>
                                          </p:val>
                                        </p:tav>
                                        <p:tav tm="100000">
                                          <p:val>
                                            <p:strVal val="#ppt_x"/>
                                          </p:val>
                                        </p:tav>
                                      </p:tavLst>
                                    </p:anim>
                                    <p:anim calcmode="lin" valueType="num">
                                      <p:cBhvr additive="base">
                                        <p:cTn id="5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0-#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0-#ppt_w/2"/>
                                          </p:val>
                                        </p:tav>
                                        <p:tav tm="100000">
                                          <p:val>
                                            <p:strVal val="#ppt_x"/>
                                          </p:val>
                                        </p:tav>
                                      </p:tavLst>
                                    </p:anim>
                                    <p:anim calcmode="lin" valueType="num">
                                      <p:cBhvr additive="base">
                                        <p:cTn id="80" dur="500" fill="hold"/>
                                        <p:tgtEl>
                                          <p:spTgt spid="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0-#ppt_w/2"/>
                                          </p:val>
                                        </p:tav>
                                        <p:tav tm="100000">
                                          <p:val>
                                            <p:strVal val="#ppt_x"/>
                                          </p:val>
                                        </p:tav>
                                      </p:tavLst>
                                    </p:anim>
                                    <p:anim calcmode="lin" valueType="num">
                                      <p:cBhvr additive="base">
                                        <p:cTn id="94" dur="500" fill="hold"/>
                                        <p:tgtEl>
                                          <p:spTgt spid="2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additive="base">
                                        <p:cTn id="97" dur="500" fill="hold"/>
                                        <p:tgtEl>
                                          <p:spTgt spid="57"/>
                                        </p:tgtEl>
                                        <p:attrNameLst>
                                          <p:attrName>ppt_x</p:attrName>
                                        </p:attrNameLst>
                                      </p:cBhvr>
                                      <p:tavLst>
                                        <p:tav tm="0">
                                          <p:val>
                                            <p:strVal val="0-#ppt_w/2"/>
                                          </p:val>
                                        </p:tav>
                                        <p:tav tm="100000">
                                          <p:val>
                                            <p:strVal val="#ppt_x"/>
                                          </p:val>
                                        </p:tav>
                                      </p:tavLst>
                                    </p:anim>
                                    <p:anim calcmode="lin" valueType="num">
                                      <p:cBhvr additive="base">
                                        <p:cTn id="98"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0-#ppt_w/2"/>
                                          </p:val>
                                        </p:tav>
                                        <p:tav tm="100000">
                                          <p:val>
                                            <p:strVal val="#ppt_x"/>
                                          </p:val>
                                        </p:tav>
                                      </p:tavLst>
                                    </p:anim>
                                    <p:anim calcmode="lin" valueType="num">
                                      <p:cBhvr additive="base">
                                        <p:cTn id="104" dur="500" fill="hold"/>
                                        <p:tgtEl>
                                          <p:spTgt spid="7"/>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0-#ppt_w/2"/>
                                          </p:val>
                                        </p:tav>
                                        <p:tav tm="100000">
                                          <p:val>
                                            <p:strVal val="#ppt_x"/>
                                          </p:val>
                                        </p:tav>
                                      </p:tavLst>
                                    </p:anim>
                                    <p:anim calcmode="lin" valueType="num">
                                      <p:cBhvr additive="base">
                                        <p:cTn id="1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0-#ppt_w/2"/>
                                          </p:val>
                                        </p:tav>
                                        <p:tav tm="100000">
                                          <p:val>
                                            <p:strVal val="#ppt_x"/>
                                          </p:val>
                                        </p:tav>
                                      </p:tavLst>
                                    </p:anim>
                                    <p:anim calcmode="lin" valueType="num">
                                      <p:cBhvr additive="base">
                                        <p:cTn id="118" dur="500" fill="hold"/>
                                        <p:tgtEl>
                                          <p:spTgt spid="30"/>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0-#ppt_w/2"/>
                                          </p:val>
                                        </p:tav>
                                        <p:tav tm="100000">
                                          <p:val>
                                            <p:strVal val="#ppt_x"/>
                                          </p:val>
                                        </p:tav>
                                      </p:tavLst>
                                    </p:anim>
                                    <p:anim calcmode="lin" valueType="num">
                                      <p:cBhvr additive="base">
                                        <p:cTn id="122" dur="500" fill="hold"/>
                                        <p:tgtEl>
                                          <p:spTgt spid="60"/>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0-#ppt_w/2"/>
                                          </p:val>
                                        </p:tav>
                                        <p:tav tm="100000">
                                          <p:val>
                                            <p:strVal val="#ppt_x"/>
                                          </p:val>
                                        </p:tav>
                                      </p:tavLst>
                                    </p:anim>
                                    <p:anim calcmode="lin" valueType="num">
                                      <p:cBhvr additive="base">
                                        <p:cTn id="126"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18" grpId="0" animBg="1"/>
      <p:bldP spid="20" grpId="0" animBg="1"/>
      <p:bldP spid="21" grpId="0" animBg="1"/>
      <p:bldP spid="22" grpId="0" animBg="1"/>
      <p:bldP spid="24" grpId="0" animBg="1"/>
      <p:bldP spid="25" grpId="0" animBg="1"/>
      <p:bldP spid="26" grpId="0" animBg="1"/>
      <p:bldP spid="28" grpId="0" animBg="1"/>
      <p:bldP spid="29" grpId="0" animBg="1"/>
      <p:bldP spid="30" grpId="0" animBg="1"/>
      <p:bldP spid="51" grpId="0"/>
      <p:bldP spid="52" grpId="0"/>
      <p:bldP spid="53" grpId="0"/>
      <p:bldP spid="57" grpId="0"/>
      <p:bldP spid="59" grpId="0"/>
      <p:bldP spid="6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3491884" y="332656"/>
            <a:ext cx="5180013" cy="647700"/>
          </a:xfrm>
          <a:prstGeom prst="rect">
            <a:avLst/>
          </a:prstGeom>
          <a:noFill/>
          <a:ln w="9525">
            <a:noFill/>
            <a:miter lim="800000"/>
            <a:headEnd/>
            <a:tailEnd/>
          </a:ln>
        </p:spPr>
        <p:txBody>
          <a:bodyPr anchor="ctr"/>
          <a:lstStyle/>
          <a:p>
            <a:pPr algn="r">
              <a:defRPr/>
            </a:pPr>
            <a:r>
              <a:rPr lang="fr-FR" sz="2200" b="1" dirty="0">
                <a:solidFill>
                  <a:srgbClr val="FF0000"/>
                </a:solidFill>
                <a:latin typeface="+mj-lt"/>
                <a:ea typeface="+mj-ea"/>
                <a:cs typeface="+mj-cs"/>
              </a:rPr>
              <a:t>Business Model Canvas</a:t>
            </a:r>
            <a:endParaRPr lang="el-GR"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59</a:t>
            </a:fld>
            <a:endParaRPr lang="el-GR" dirty="0"/>
          </a:p>
        </p:txBody>
      </p:sp>
      <p:sp>
        <p:nvSpPr>
          <p:cNvPr id="11" name="10 - Ορθογώνιο"/>
          <p:cNvSpPr/>
          <p:nvPr/>
        </p:nvSpPr>
        <p:spPr>
          <a:xfrm>
            <a:off x="1403354" y="1196756"/>
            <a:ext cx="6769046" cy="4641271"/>
          </a:xfrm>
          <a:prstGeom prst="rect">
            <a:avLst/>
          </a:prstGeom>
        </p:spPr>
        <p:txBody>
          <a:bodyPr wrap="square">
            <a:spAutoFit/>
          </a:bodyPr>
          <a:lstStyle/>
          <a:p>
            <a:pPr fontAlgn="auto">
              <a:spcBef>
                <a:spcPct val="20000"/>
              </a:spcBef>
              <a:spcAft>
                <a:spcPts val="0"/>
              </a:spcAft>
              <a:defRPr/>
            </a:pPr>
            <a:r>
              <a:rPr lang="el-GR" b="1" dirty="0"/>
              <a:t>    </a:t>
            </a:r>
            <a:r>
              <a:rPr lang="el-GR" b="1" dirty="0" smtClean="0"/>
              <a:t> </a:t>
            </a:r>
          </a:p>
          <a:p>
            <a:pPr fontAlgn="auto">
              <a:spcBef>
                <a:spcPct val="20000"/>
              </a:spcBef>
              <a:spcAft>
                <a:spcPts val="0"/>
              </a:spcAft>
              <a:defRPr/>
            </a:pPr>
            <a:r>
              <a:rPr lang="el-GR" sz="2000" b="1" dirty="0" smtClean="0"/>
              <a:t>Σειρά υποστηρικτικού υλικού </a:t>
            </a:r>
            <a:r>
              <a:rPr lang="en-US" sz="2000" b="1" dirty="0" smtClean="0"/>
              <a:t>video </a:t>
            </a:r>
            <a:r>
              <a:rPr lang="el-GR" sz="2000" b="1" dirty="0" smtClean="0"/>
              <a:t>με θέμα: «</a:t>
            </a:r>
            <a:r>
              <a:rPr lang="en-US" sz="2000" b="1" i="1" dirty="0" smtClean="0"/>
              <a:t>From </a:t>
            </a:r>
            <a:r>
              <a:rPr lang="en-US" sz="2000" b="1" i="1" dirty="0"/>
              <a:t>Idea to </a:t>
            </a:r>
            <a:r>
              <a:rPr lang="en-US" sz="2000" b="1" i="1" dirty="0" smtClean="0"/>
              <a:t>Business</a:t>
            </a:r>
            <a:r>
              <a:rPr lang="el-GR" sz="2000" b="1" dirty="0" smtClean="0"/>
              <a:t>»</a:t>
            </a:r>
            <a:endParaRPr lang="en-US" sz="2000" b="1" dirty="0" smtClean="0"/>
          </a:p>
          <a:p>
            <a:pPr marL="342900" indent="-342900" fontAlgn="auto">
              <a:spcBef>
                <a:spcPct val="20000"/>
              </a:spcBef>
              <a:spcAft>
                <a:spcPts val="0"/>
              </a:spcAft>
              <a:buFont typeface="Arial" panose="020B0604020202020204" pitchFamily="34" charset="0"/>
              <a:buChar char="•"/>
              <a:defRPr/>
            </a:pPr>
            <a:r>
              <a:rPr lang="en-US" sz="2000" b="1" dirty="0">
                <a:hlinkClick r:id="rId3"/>
              </a:rPr>
              <a:t>http://</a:t>
            </a:r>
            <a:r>
              <a:rPr lang="en-US" sz="2000" b="1" dirty="0" smtClean="0">
                <a:hlinkClick r:id="rId3"/>
              </a:rPr>
              <a:t>www.entrepreneurship.org/business-model-canvas.aspx</a:t>
            </a:r>
            <a:r>
              <a:rPr lang="en-US" sz="2000" b="1" dirty="0" smtClean="0"/>
              <a:t> </a:t>
            </a:r>
          </a:p>
          <a:p>
            <a:pPr marL="342900" indent="-342900" fontAlgn="auto">
              <a:spcBef>
                <a:spcPct val="20000"/>
              </a:spcBef>
              <a:spcAft>
                <a:spcPts val="0"/>
              </a:spcAft>
              <a:buFont typeface="Arial" panose="020B0604020202020204" pitchFamily="34" charset="0"/>
              <a:buChar char="•"/>
              <a:defRPr/>
            </a:pPr>
            <a:r>
              <a:rPr lang="el-GR" sz="2000" b="1" dirty="0" smtClean="0"/>
              <a:t>Έξι </a:t>
            </a:r>
            <a:r>
              <a:rPr lang="en-US" sz="2000" b="1" dirty="0" smtClean="0"/>
              <a:t>videos: </a:t>
            </a:r>
          </a:p>
          <a:p>
            <a:pPr marL="800100" lvl="1" indent="-342900" fontAlgn="auto">
              <a:spcBef>
                <a:spcPct val="20000"/>
              </a:spcBef>
              <a:spcAft>
                <a:spcPts val="0"/>
              </a:spcAft>
              <a:buFont typeface="Courier New" panose="02070309020205020404" pitchFamily="49" charset="0"/>
              <a:buChar char="o"/>
              <a:defRPr/>
            </a:pPr>
            <a:r>
              <a:rPr lang="en-US" sz="2000" b="1" dirty="0" smtClean="0"/>
              <a:t>Getting </a:t>
            </a:r>
            <a:r>
              <a:rPr lang="en-US" sz="2000" b="1" dirty="0"/>
              <a:t>from business idea to business model </a:t>
            </a:r>
            <a:endParaRPr lang="en-US" sz="2000" b="1" dirty="0" smtClean="0"/>
          </a:p>
          <a:p>
            <a:pPr marL="800100" lvl="1" indent="-342900" fontAlgn="auto">
              <a:spcBef>
                <a:spcPct val="20000"/>
              </a:spcBef>
              <a:spcAft>
                <a:spcPts val="0"/>
              </a:spcAft>
              <a:buFont typeface="Courier New" panose="02070309020205020404" pitchFamily="49" charset="0"/>
              <a:buChar char="o"/>
              <a:defRPr/>
            </a:pPr>
            <a:r>
              <a:rPr lang="en-US" sz="2000" b="1" dirty="0" smtClean="0"/>
              <a:t>Visualizing </a:t>
            </a:r>
            <a:r>
              <a:rPr lang="en-US" sz="2000" b="1" dirty="0"/>
              <a:t>your business model </a:t>
            </a:r>
            <a:endParaRPr lang="en-US" sz="2000" b="1" dirty="0" smtClean="0"/>
          </a:p>
          <a:p>
            <a:pPr marL="800100" lvl="1" indent="-342900" fontAlgn="auto">
              <a:spcBef>
                <a:spcPct val="20000"/>
              </a:spcBef>
              <a:spcAft>
                <a:spcPts val="0"/>
              </a:spcAft>
              <a:buFont typeface="Courier New" panose="02070309020205020404" pitchFamily="49" charset="0"/>
              <a:buChar char="o"/>
              <a:defRPr/>
            </a:pPr>
            <a:r>
              <a:rPr lang="en-US" sz="2000" b="1" dirty="0" smtClean="0"/>
              <a:t>Prototyping </a:t>
            </a:r>
          </a:p>
          <a:p>
            <a:pPr marL="800100" lvl="1" indent="-342900" fontAlgn="auto">
              <a:spcBef>
                <a:spcPct val="20000"/>
              </a:spcBef>
              <a:spcAft>
                <a:spcPts val="0"/>
              </a:spcAft>
              <a:buFont typeface="Courier New" panose="02070309020205020404" pitchFamily="49" charset="0"/>
              <a:buChar char="o"/>
              <a:defRPr/>
            </a:pPr>
            <a:r>
              <a:rPr lang="en-US" sz="2000" b="1" dirty="0" smtClean="0"/>
              <a:t>Navigating </a:t>
            </a:r>
            <a:r>
              <a:rPr lang="en-US" sz="2000" b="1" dirty="0"/>
              <a:t>your environment </a:t>
            </a:r>
            <a:endParaRPr lang="en-US" sz="2000" b="1" dirty="0" smtClean="0"/>
          </a:p>
          <a:p>
            <a:pPr marL="800100" lvl="1" indent="-342900" fontAlgn="auto">
              <a:spcBef>
                <a:spcPct val="20000"/>
              </a:spcBef>
              <a:spcAft>
                <a:spcPts val="0"/>
              </a:spcAft>
              <a:buFont typeface="Courier New" panose="02070309020205020404" pitchFamily="49" charset="0"/>
              <a:buChar char="o"/>
              <a:defRPr/>
            </a:pPr>
            <a:r>
              <a:rPr lang="en-US" sz="2000" b="1" dirty="0" smtClean="0"/>
              <a:t>Proving </a:t>
            </a:r>
            <a:r>
              <a:rPr lang="en-US" sz="2000" b="1" dirty="0"/>
              <a:t>it </a:t>
            </a:r>
            <a:endParaRPr lang="en-US" sz="2000" b="1" dirty="0" smtClean="0"/>
          </a:p>
          <a:p>
            <a:pPr marL="800100" lvl="1" indent="-342900" fontAlgn="auto">
              <a:spcBef>
                <a:spcPct val="20000"/>
              </a:spcBef>
              <a:spcAft>
                <a:spcPts val="0"/>
              </a:spcAft>
              <a:buFont typeface="Courier New" panose="02070309020205020404" pitchFamily="49" charset="0"/>
              <a:buChar char="o"/>
              <a:defRPr/>
            </a:pPr>
            <a:r>
              <a:rPr lang="en-US" sz="2000" b="1" dirty="0" smtClean="0"/>
              <a:t>Telling </a:t>
            </a:r>
            <a:r>
              <a:rPr lang="en-US" sz="2000" b="1" dirty="0"/>
              <a:t>your story / Pitching your business.</a:t>
            </a:r>
          </a:p>
          <a:p>
            <a:pPr fontAlgn="auto">
              <a:spcBef>
                <a:spcPct val="20000"/>
              </a:spcBef>
              <a:spcAft>
                <a:spcPts val="0"/>
              </a:spcAft>
              <a:defRPr/>
            </a:pPr>
            <a:r>
              <a:rPr lang="el-GR" b="1" dirty="0" smtClean="0">
                <a:solidFill>
                  <a:schemeClr val="accent1">
                    <a:lumMod val="75000"/>
                  </a:schemeClr>
                </a:solidFill>
              </a:rPr>
              <a:t>            </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4355976" y="332656"/>
            <a:ext cx="4316785" cy="647700"/>
          </a:xfrm>
        </p:spPr>
        <p:txBody>
          <a:bodyPr/>
          <a:lstStyle/>
          <a:p>
            <a:pPr algn="r" eaLnBrk="1" hangingPunct="1"/>
            <a:r>
              <a:rPr lang="el-GR" sz="2000" b="1" dirty="0">
                <a:solidFill>
                  <a:srgbClr val="C00000"/>
                </a:solidFill>
                <a:latin typeface="Arial Black" pitchFamily="34" charset="0"/>
              </a:rPr>
              <a:t>Περιεχόμενο </a:t>
            </a:r>
            <a:r>
              <a:rPr lang="fr-FR" sz="2000" b="1" dirty="0">
                <a:solidFill>
                  <a:srgbClr val="C00000"/>
                </a:solidFill>
                <a:latin typeface="Arial Black" pitchFamily="34" charset="0"/>
              </a:rPr>
              <a:t>BMC Workshop</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467544" y="908720"/>
            <a:ext cx="8676456"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6</a:t>
            </a:fld>
            <a:endParaRPr lang="el-GR" dirty="0"/>
          </a:p>
        </p:txBody>
      </p:sp>
      <p:sp>
        <p:nvSpPr>
          <p:cNvPr id="11" name="10 - Ορθογώνιο"/>
          <p:cNvSpPr/>
          <p:nvPr/>
        </p:nvSpPr>
        <p:spPr>
          <a:xfrm>
            <a:off x="583581" y="1102741"/>
            <a:ext cx="8137152" cy="5201424"/>
          </a:xfrm>
          <a:prstGeom prst="rect">
            <a:avLst/>
          </a:prstGeom>
        </p:spPr>
        <p:txBody>
          <a:bodyPr wrap="square">
            <a:spAutoFit/>
          </a:bodyPr>
          <a:lstStyle/>
          <a:p>
            <a:pPr marL="360363" indent="-360363">
              <a:spcAft>
                <a:spcPts val="1200"/>
              </a:spcAft>
              <a:defRPr/>
            </a:pPr>
            <a:r>
              <a:rPr lang="el-GR" sz="2400" dirty="0" smtClean="0">
                <a:solidFill>
                  <a:srgbClr val="0000FF"/>
                </a:solidFill>
                <a:latin typeface="Arial Black" pitchFamily="34" charset="0"/>
              </a:rPr>
              <a:t>Περιεχόμενα</a:t>
            </a:r>
          </a:p>
          <a:p>
            <a:pPr marL="360363" indent="-360363">
              <a:spcAft>
                <a:spcPts val="1200"/>
              </a:spcAft>
              <a:buFont typeface="Arial" pitchFamily="34" charset="0"/>
              <a:buChar char="•"/>
              <a:tabLst>
                <a:tab pos="400050" algn="l"/>
              </a:tabLst>
              <a:defRPr/>
            </a:pPr>
            <a:r>
              <a:rPr lang="el-GR" dirty="0" smtClean="0">
                <a:latin typeface="Arial Black" pitchFamily="34" charset="0"/>
              </a:rPr>
              <a:t>1</a:t>
            </a:r>
            <a:r>
              <a:rPr lang="el-GR" baseline="30000" dirty="0" smtClean="0">
                <a:latin typeface="Arial Black" pitchFamily="34" charset="0"/>
              </a:rPr>
              <a:t>η</a:t>
            </a:r>
            <a:r>
              <a:rPr lang="el-GR" dirty="0" smtClean="0">
                <a:latin typeface="Arial Black" pitchFamily="34" charset="0"/>
              </a:rPr>
              <a:t> ώρα</a:t>
            </a: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Παρουσίαση </a:t>
            </a:r>
            <a:r>
              <a:rPr lang="el-GR" dirty="0">
                <a:latin typeface="Arial Black" pitchFamily="34" charset="0"/>
              </a:rPr>
              <a:t>BMC, </a:t>
            </a:r>
            <a:endParaRPr lang="el-GR" dirty="0" smtClean="0">
              <a:latin typeface="Arial Black" pitchFamily="34" charset="0"/>
            </a:endParaRP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Εκπαιδευτικά φιλμ, </a:t>
            </a: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Ερωτήσεις</a:t>
            </a:r>
          </a:p>
          <a:p>
            <a:pPr marL="360363" indent="-360363">
              <a:spcAft>
                <a:spcPts val="1200"/>
              </a:spcAft>
              <a:buFont typeface="Arial" panose="020B0604020202020204" pitchFamily="34" charset="0"/>
              <a:buChar char="•"/>
              <a:tabLst>
                <a:tab pos="400050" algn="l"/>
              </a:tabLst>
              <a:defRPr/>
            </a:pPr>
            <a:r>
              <a:rPr lang="el-GR" dirty="0" smtClean="0">
                <a:latin typeface="Arial Black" pitchFamily="34" charset="0"/>
              </a:rPr>
              <a:t>2</a:t>
            </a:r>
            <a:r>
              <a:rPr lang="el-GR" baseline="30000" dirty="0" smtClean="0">
                <a:latin typeface="Arial Black" pitchFamily="34" charset="0"/>
              </a:rPr>
              <a:t>η</a:t>
            </a:r>
            <a:r>
              <a:rPr lang="el-GR" dirty="0" smtClean="0">
                <a:latin typeface="Arial Black" pitchFamily="34" charset="0"/>
              </a:rPr>
              <a:t> ώρα </a:t>
            </a:r>
          </a:p>
          <a:p>
            <a:pPr marL="817563" lvl="1" indent="-360363">
              <a:spcAft>
                <a:spcPts val="1200"/>
              </a:spcAft>
              <a:buFont typeface="Courier New" panose="02070309020205020404" pitchFamily="49" charset="0"/>
              <a:buChar char="o"/>
              <a:tabLst>
                <a:tab pos="400050" algn="l"/>
              </a:tabLst>
              <a:defRPr/>
            </a:pPr>
            <a:r>
              <a:rPr lang="el-GR" dirty="0" err="1" smtClean="0">
                <a:latin typeface="Arial Black" pitchFamily="34" charset="0"/>
              </a:rPr>
              <a:t>Βrief</a:t>
            </a:r>
            <a:r>
              <a:rPr lang="el-GR" dirty="0" smtClean="0">
                <a:latin typeface="Arial Black" pitchFamily="34" charset="0"/>
              </a:rPr>
              <a:t> </a:t>
            </a:r>
            <a:r>
              <a:rPr lang="el-GR" dirty="0">
                <a:latin typeface="Arial Black" pitchFamily="34" charset="0"/>
              </a:rPr>
              <a:t>προς ομάδες, </a:t>
            </a:r>
            <a:endParaRPr lang="el-GR" dirty="0" smtClean="0">
              <a:latin typeface="Arial Black" pitchFamily="34" charset="0"/>
            </a:endParaRP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Καθοδήγηση και δημιουργία </a:t>
            </a:r>
            <a:r>
              <a:rPr lang="el-GR" dirty="0">
                <a:latin typeface="Arial Black" pitchFamily="34" charset="0"/>
              </a:rPr>
              <a:t>εναλλακτικών </a:t>
            </a:r>
            <a:r>
              <a:rPr lang="el-GR" dirty="0" err="1" smtClean="0">
                <a:latin typeface="Arial Black" pitchFamily="34" charset="0"/>
              </a:rPr>
              <a:t>BMC's</a:t>
            </a:r>
            <a:endParaRPr lang="el-GR" dirty="0" smtClean="0">
              <a:latin typeface="Arial Black" pitchFamily="34" charset="0"/>
            </a:endParaRPr>
          </a:p>
          <a:p>
            <a:pPr marL="360363" indent="-360363">
              <a:spcAft>
                <a:spcPts val="1200"/>
              </a:spcAft>
              <a:buFont typeface="Arial" panose="020B0604020202020204" pitchFamily="34" charset="0"/>
              <a:buChar char="•"/>
              <a:tabLst>
                <a:tab pos="400050" algn="l"/>
              </a:tabLst>
              <a:defRPr/>
            </a:pPr>
            <a:r>
              <a:rPr lang="el-GR" dirty="0" smtClean="0">
                <a:latin typeface="Arial Black" pitchFamily="34" charset="0"/>
              </a:rPr>
              <a:t>3</a:t>
            </a:r>
            <a:r>
              <a:rPr lang="el-GR" baseline="30000" dirty="0" smtClean="0">
                <a:latin typeface="Arial Black" pitchFamily="34" charset="0"/>
              </a:rPr>
              <a:t>η</a:t>
            </a:r>
            <a:r>
              <a:rPr lang="el-GR" dirty="0" smtClean="0">
                <a:latin typeface="Arial Black" pitchFamily="34" charset="0"/>
              </a:rPr>
              <a:t> ώρα </a:t>
            </a: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Παρουσιάσεις </a:t>
            </a:r>
            <a:r>
              <a:rPr lang="el-GR" dirty="0">
                <a:latin typeface="Arial Black" pitchFamily="34" charset="0"/>
              </a:rPr>
              <a:t>BMC από κάθε ομάδα, </a:t>
            </a:r>
            <a:endParaRPr lang="el-GR" dirty="0" smtClean="0">
              <a:latin typeface="Arial Black" pitchFamily="34" charset="0"/>
            </a:endParaRP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Παρουσίαση </a:t>
            </a:r>
            <a:r>
              <a:rPr lang="el-GR" dirty="0">
                <a:latin typeface="Arial Black" pitchFamily="34" charset="0"/>
              </a:rPr>
              <a:t>ενδεικτικού Καμβά, </a:t>
            </a:r>
            <a:endParaRPr lang="el-GR" dirty="0" smtClean="0">
              <a:latin typeface="Arial Black" pitchFamily="34" charset="0"/>
            </a:endParaRPr>
          </a:p>
          <a:p>
            <a:pPr marL="817563" lvl="1" indent="-360363">
              <a:spcAft>
                <a:spcPts val="1200"/>
              </a:spcAft>
              <a:buFont typeface="Courier New" panose="02070309020205020404" pitchFamily="49" charset="0"/>
              <a:buChar char="o"/>
              <a:tabLst>
                <a:tab pos="400050" algn="l"/>
              </a:tabLst>
              <a:defRPr/>
            </a:pPr>
            <a:r>
              <a:rPr lang="el-GR" dirty="0" smtClean="0">
                <a:latin typeface="Arial Black" pitchFamily="34" charset="0"/>
              </a:rPr>
              <a:t>Συζήτηση</a:t>
            </a:r>
            <a:endParaRPr lang="el-GR" dirty="0">
              <a:latin typeface="Arial Black" pitchFamily="34" charset="0"/>
            </a:endParaRPr>
          </a:p>
        </p:txBody>
      </p:sp>
    </p:spTree>
    <p:extLst>
      <p:ext uri="{BB962C8B-B14F-4D97-AF65-F5344CB8AC3E}">
        <p14:creationId xmlns:p14="http://schemas.microsoft.com/office/powerpoint/2010/main" val="40484787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60</a:t>
            </a:fld>
            <a:endParaRPr lang="el-GR" dirty="0"/>
          </a:p>
        </p:txBody>
      </p:sp>
      <p:sp>
        <p:nvSpPr>
          <p:cNvPr id="3" name="Rectangle 2"/>
          <p:cNvSpPr/>
          <p:nvPr/>
        </p:nvSpPr>
        <p:spPr>
          <a:xfrm>
            <a:off x="1709428" y="5605431"/>
            <a:ext cx="5688632" cy="369332"/>
          </a:xfrm>
          <a:prstGeom prst="rect">
            <a:avLst/>
          </a:prstGeom>
        </p:spPr>
        <p:txBody>
          <a:bodyPr wrap="square">
            <a:spAutoFit/>
          </a:bodyPr>
          <a:lstStyle/>
          <a:p>
            <a:r>
              <a:rPr lang="en-US" dirty="0">
                <a:hlinkClick r:id="rId3"/>
              </a:rPr>
              <a:t>https://</a:t>
            </a:r>
            <a:r>
              <a:rPr lang="en-US" dirty="0" smtClean="0">
                <a:hlinkClick r:id="rId3"/>
              </a:rPr>
              <a:t>www.youtube.com/watch?v=wwShFsSFb-Y</a:t>
            </a:r>
            <a:r>
              <a:rPr lang="el-GR" dirty="0" smtClean="0"/>
              <a:t> </a:t>
            </a:r>
            <a:endParaRPr lang="en-US" dirty="0"/>
          </a:p>
        </p:txBody>
      </p:sp>
      <p:pic>
        <p:nvPicPr>
          <p:cNvPr id="24578" name="Picture 2"/>
          <p:cNvPicPr>
            <a:picLocks noChangeAspect="1" noChangeArrowheads="1"/>
          </p:cNvPicPr>
          <p:nvPr/>
        </p:nvPicPr>
        <p:blipFill>
          <a:blip r:embed="rId4" cstate="print"/>
          <a:srcRect/>
          <a:stretch>
            <a:fillRect/>
          </a:stretch>
        </p:blipFill>
        <p:spPr bwMode="auto">
          <a:xfrm>
            <a:off x="1074738" y="1293813"/>
            <a:ext cx="6994525" cy="4275137"/>
          </a:xfrm>
          <a:prstGeom prst="rect">
            <a:avLst/>
          </a:prstGeom>
          <a:noFill/>
          <a:ln w="9525">
            <a:noFill/>
            <a:miter lim="800000"/>
            <a:headEnd/>
            <a:tailEnd/>
          </a:ln>
          <a:effectLst/>
        </p:spPr>
      </p:pic>
    </p:spTree>
    <p:extLst>
      <p:ext uri="{BB962C8B-B14F-4D97-AF65-F5344CB8AC3E}">
        <p14:creationId xmlns:p14="http://schemas.microsoft.com/office/powerpoint/2010/main" val="34422090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61</a:t>
            </a:fld>
            <a:endParaRPr lang="el-GR" dirty="0"/>
          </a:p>
        </p:txBody>
      </p:sp>
      <p:sp>
        <p:nvSpPr>
          <p:cNvPr id="3" name="Rectangle 2"/>
          <p:cNvSpPr/>
          <p:nvPr/>
        </p:nvSpPr>
        <p:spPr>
          <a:xfrm>
            <a:off x="1727688" y="5651956"/>
            <a:ext cx="5688632" cy="369332"/>
          </a:xfrm>
          <a:prstGeom prst="rect">
            <a:avLst/>
          </a:prstGeom>
        </p:spPr>
        <p:txBody>
          <a:bodyPr wrap="square">
            <a:spAutoFit/>
          </a:bodyPr>
          <a:lstStyle/>
          <a:p>
            <a:r>
              <a:rPr lang="en-US" dirty="0">
                <a:hlinkClick r:id="rId3"/>
              </a:rPr>
              <a:t>https://</a:t>
            </a:r>
            <a:r>
              <a:rPr lang="en-US" dirty="0" smtClean="0">
                <a:hlinkClick r:id="rId3"/>
              </a:rPr>
              <a:t>www.youtube.com/watch?v=wlKP-BaC0jA</a:t>
            </a:r>
            <a:r>
              <a:rPr lang="el-GR" dirty="0" smtClean="0"/>
              <a:t> </a:t>
            </a:r>
            <a:endParaRPr lang="en-US" dirty="0"/>
          </a:p>
        </p:txBody>
      </p:sp>
      <p:pic>
        <p:nvPicPr>
          <p:cNvPr id="25602" name="Picture 2"/>
          <p:cNvPicPr>
            <a:picLocks noChangeAspect="1" noChangeArrowheads="1"/>
          </p:cNvPicPr>
          <p:nvPr/>
        </p:nvPicPr>
        <p:blipFill>
          <a:blip r:embed="rId4" cstate="print"/>
          <a:srcRect/>
          <a:stretch>
            <a:fillRect/>
          </a:stretch>
        </p:blipFill>
        <p:spPr bwMode="auto">
          <a:xfrm>
            <a:off x="890588" y="1217613"/>
            <a:ext cx="7361237" cy="4427537"/>
          </a:xfrm>
          <a:prstGeom prst="rect">
            <a:avLst/>
          </a:prstGeom>
          <a:noFill/>
          <a:ln w="9525">
            <a:noFill/>
            <a:miter lim="800000"/>
            <a:headEnd/>
            <a:tailEnd/>
          </a:ln>
          <a:effectLst/>
        </p:spPr>
      </p:pic>
    </p:spTree>
    <p:extLst>
      <p:ext uri="{BB962C8B-B14F-4D97-AF65-F5344CB8AC3E}">
        <p14:creationId xmlns:p14="http://schemas.microsoft.com/office/powerpoint/2010/main" val="1743111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62</a:t>
            </a:fld>
            <a:endParaRPr lang="el-GR" dirty="0"/>
          </a:p>
        </p:txBody>
      </p:sp>
      <p:sp>
        <p:nvSpPr>
          <p:cNvPr id="3" name="Rectangle 2"/>
          <p:cNvSpPr/>
          <p:nvPr/>
        </p:nvSpPr>
        <p:spPr>
          <a:xfrm>
            <a:off x="1727688" y="5651956"/>
            <a:ext cx="5688632" cy="369332"/>
          </a:xfrm>
          <a:prstGeom prst="rect">
            <a:avLst/>
          </a:prstGeom>
        </p:spPr>
        <p:txBody>
          <a:bodyPr wrap="square">
            <a:spAutoFit/>
          </a:bodyPr>
          <a:lstStyle/>
          <a:p>
            <a:r>
              <a:rPr lang="en-US" dirty="0">
                <a:hlinkClick r:id="rId3"/>
              </a:rPr>
              <a:t>https://</a:t>
            </a:r>
            <a:r>
              <a:rPr lang="en-US" dirty="0" smtClean="0">
                <a:hlinkClick r:id="rId3"/>
              </a:rPr>
              <a:t>www.youtube.com/watch?v=iA5MVUNkSkM</a:t>
            </a:r>
            <a:r>
              <a:rPr lang="en-US" dirty="0" smtClean="0"/>
              <a:t> </a:t>
            </a:r>
            <a:endParaRPr lang="en-US" dirty="0"/>
          </a:p>
        </p:txBody>
      </p:sp>
      <p:pic>
        <p:nvPicPr>
          <p:cNvPr id="26626" name="Picture 2"/>
          <p:cNvPicPr>
            <a:picLocks noChangeAspect="1" noChangeArrowheads="1"/>
          </p:cNvPicPr>
          <p:nvPr/>
        </p:nvPicPr>
        <p:blipFill>
          <a:blip r:embed="rId4" cstate="print"/>
          <a:srcRect/>
          <a:stretch>
            <a:fillRect/>
          </a:stretch>
        </p:blipFill>
        <p:spPr bwMode="auto">
          <a:xfrm>
            <a:off x="1009650" y="1266825"/>
            <a:ext cx="7124700" cy="4327525"/>
          </a:xfrm>
          <a:prstGeom prst="rect">
            <a:avLst/>
          </a:prstGeom>
          <a:noFill/>
          <a:ln w="9525">
            <a:noFill/>
            <a:miter lim="800000"/>
            <a:headEnd/>
            <a:tailEnd/>
          </a:ln>
          <a:effectLst/>
        </p:spPr>
      </p:pic>
    </p:spTree>
    <p:extLst>
      <p:ext uri="{BB962C8B-B14F-4D97-AF65-F5344CB8AC3E}">
        <p14:creationId xmlns:p14="http://schemas.microsoft.com/office/powerpoint/2010/main" val="488411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63</a:t>
            </a:fld>
            <a:endParaRPr lang="el-GR" dirty="0"/>
          </a:p>
        </p:txBody>
      </p:sp>
      <p:sp>
        <p:nvSpPr>
          <p:cNvPr id="3" name="Rectangle 2"/>
          <p:cNvSpPr/>
          <p:nvPr/>
        </p:nvSpPr>
        <p:spPr>
          <a:xfrm>
            <a:off x="1709428" y="5614228"/>
            <a:ext cx="5688632" cy="369332"/>
          </a:xfrm>
          <a:prstGeom prst="rect">
            <a:avLst/>
          </a:prstGeom>
        </p:spPr>
        <p:txBody>
          <a:bodyPr wrap="square">
            <a:spAutoFit/>
          </a:bodyPr>
          <a:lstStyle/>
          <a:p>
            <a:r>
              <a:rPr lang="en-US" dirty="0">
                <a:hlinkClick r:id="rId3"/>
              </a:rPr>
              <a:t>https://</a:t>
            </a:r>
            <a:r>
              <a:rPr lang="en-US" dirty="0" smtClean="0">
                <a:hlinkClick r:id="rId3"/>
              </a:rPr>
              <a:t>www.youtube.com/watch?v=7O36YBn9x_4</a:t>
            </a:r>
            <a:r>
              <a:rPr lang="en-US" dirty="0" smtClean="0"/>
              <a:t> </a:t>
            </a:r>
            <a:endParaRPr lang="en-US" dirty="0"/>
          </a:p>
        </p:txBody>
      </p:sp>
      <p:pic>
        <p:nvPicPr>
          <p:cNvPr id="27650" name="Picture 2"/>
          <p:cNvPicPr>
            <a:picLocks noChangeAspect="1" noChangeArrowheads="1"/>
          </p:cNvPicPr>
          <p:nvPr/>
        </p:nvPicPr>
        <p:blipFill>
          <a:blip r:embed="rId4" cstate="print"/>
          <a:srcRect/>
          <a:stretch>
            <a:fillRect/>
          </a:stretch>
        </p:blipFill>
        <p:spPr bwMode="auto">
          <a:xfrm>
            <a:off x="1069975" y="1228725"/>
            <a:ext cx="7002463" cy="4403725"/>
          </a:xfrm>
          <a:prstGeom prst="rect">
            <a:avLst/>
          </a:prstGeom>
          <a:noFill/>
          <a:ln w="9525">
            <a:noFill/>
            <a:miter lim="800000"/>
            <a:headEnd/>
            <a:tailEnd/>
          </a:ln>
          <a:effectLst/>
        </p:spPr>
      </p:pic>
    </p:spTree>
    <p:extLst>
      <p:ext uri="{BB962C8B-B14F-4D97-AF65-F5344CB8AC3E}">
        <p14:creationId xmlns:p14="http://schemas.microsoft.com/office/powerpoint/2010/main" val="3053734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64</a:t>
            </a:fld>
            <a:endParaRPr lang="el-GR" dirty="0"/>
          </a:p>
        </p:txBody>
      </p:sp>
      <p:sp>
        <p:nvSpPr>
          <p:cNvPr id="3" name="Rectangle 2"/>
          <p:cNvSpPr/>
          <p:nvPr/>
        </p:nvSpPr>
        <p:spPr>
          <a:xfrm>
            <a:off x="1709428" y="5698192"/>
            <a:ext cx="5688632" cy="369332"/>
          </a:xfrm>
          <a:prstGeom prst="rect">
            <a:avLst/>
          </a:prstGeom>
        </p:spPr>
        <p:txBody>
          <a:bodyPr wrap="square">
            <a:spAutoFit/>
          </a:bodyPr>
          <a:lstStyle/>
          <a:p>
            <a:r>
              <a:rPr lang="en-US" dirty="0">
                <a:hlinkClick r:id="rId3"/>
              </a:rPr>
              <a:t>https://www.youtube.com/watch?v=-</a:t>
            </a:r>
            <a:r>
              <a:rPr lang="en-US" dirty="0" smtClean="0">
                <a:hlinkClick r:id="rId3"/>
              </a:rPr>
              <a:t>2gd_vhNYT4</a:t>
            </a:r>
            <a:r>
              <a:rPr lang="en-US" dirty="0" smtClean="0"/>
              <a:t> </a:t>
            </a:r>
            <a:endParaRPr lang="en-US" dirty="0"/>
          </a:p>
        </p:txBody>
      </p:sp>
      <p:pic>
        <p:nvPicPr>
          <p:cNvPr id="28674" name="Picture 2"/>
          <p:cNvPicPr>
            <a:picLocks noChangeAspect="1" noChangeArrowheads="1"/>
          </p:cNvPicPr>
          <p:nvPr/>
        </p:nvPicPr>
        <p:blipFill>
          <a:blip r:embed="rId4" cstate="print"/>
          <a:srcRect/>
          <a:stretch>
            <a:fillRect/>
          </a:stretch>
        </p:blipFill>
        <p:spPr bwMode="auto">
          <a:xfrm>
            <a:off x="890588" y="1225550"/>
            <a:ext cx="7361237" cy="4411663"/>
          </a:xfrm>
          <a:prstGeom prst="rect">
            <a:avLst/>
          </a:prstGeom>
          <a:noFill/>
          <a:ln w="9525">
            <a:noFill/>
            <a:miter lim="800000"/>
            <a:headEnd/>
            <a:tailEnd/>
          </a:ln>
          <a:effectLst/>
        </p:spPr>
      </p:pic>
    </p:spTree>
    <p:extLst>
      <p:ext uri="{BB962C8B-B14F-4D97-AF65-F5344CB8AC3E}">
        <p14:creationId xmlns:p14="http://schemas.microsoft.com/office/powerpoint/2010/main" val="710333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2843808" y="332656"/>
            <a:ext cx="5828089" cy="647700"/>
          </a:xfrm>
          <a:prstGeom prst="rect">
            <a:avLst/>
          </a:prstGeom>
          <a:noFill/>
          <a:ln w="9525">
            <a:noFill/>
            <a:miter lim="800000"/>
            <a:headEnd/>
            <a:tailEnd/>
          </a:ln>
        </p:spPr>
        <p:txBody>
          <a:bodyPr anchor="ctr"/>
          <a:lstStyle/>
          <a:p>
            <a:pPr algn="r">
              <a:defRPr/>
            </a:pPr>
            <a:r>
              <a:rPr lang="en-US" sz="2200" b="1">
                <a:solidFill>
                  <a:srgbClr val="FF0000"/>
                </a:solidFill>
                <a:latin typeface="+mj-lt"/>
                <a:ea typeface="+mj-ea"/>
                <a:cs typeface="+mj-cs"/>
              </a:rPr>
              <a:t>Getting from business idea to business model </a:t>
            </a:r>
            <a:endParaRPr lang="en-US"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65</a:t>
            </a:fld>
            <a:endParaRPr lang="el-GR" dirty="0"/>
          </a:p>
        </p:txBody>
      </p:sp>
      <p:sp>
        <p:nvSpPr>
          <p:cNvPr id="3" name="Rectangle 2"/>
          <p:cNvSpPr/>
          <p:nvPr/>
        </p:nvSpPr>
        <p:spPr>
          <a:xfrm>
            <a:off x="1709428" y="5619760"/>
            <a:ext cx="5688632" cy="369332"/>
          </a:xfrm>
          <a:prstGeom prst="rect">
            <a:avLst/>
          </a:prstGeom>
        </p:spPr>
        <p:txBody>
          <a:bodyPr wrap="square">
            <a:spAutoFit/>
          </a:bodyPr>
          <a:lstStyle/>
          <a:p>
            <a:r>
              <a:rPr lang="en-US" dirty="0">
                <a:hlinkClick r:id="rId3"/>
              </a:rPr>
              <a:t>https://</a:t>
            </a:r>
            <a:r>
              <a:rPr lang="en-US" dirty="0" smtClean="0">
                <a:hlinkClick r:id="rId3"/>
              </a:rPr>
              <a:t>www.youtube.com/watch?v=SshglHDKQCc</a:t>
            </a:r>
            <a:r>
              <a:rPr lang="en-US" dirty="0" smtClean="0"/>
              <a:t> </a:t>
            </a:r>
            <a:endParaRPr lang="en-US" dirty="0"/>
          </a:p>
        </p:txBody>
      </p:sp>
      <p:pic>
        <p:nvPicPr>
          <p:cNvPr id="29698" name="Picture 2"/>
          <p:cNvPicPr>
            <a:picLocks noChangeAspect="1" noChangeArrowheads="1"/>
          </p:cNvPicPr>
          <p:nvPr/>
        </p:nvPicPr>
        <p:blipFill>
          <a:blip r:embed="rId4" cstate="print"/>
          <a:srcRect/>
          <a:stretch>
            <a:fillRect/>
          </a:stretch>
        </p:blipFill>
        <p:spPr bwMode="auto">
          <a:xfrm>
            <a:off x="1123950" y="1266825"/>
            <a:ext cx="6896100" cy="4327525"/>
          </a:xfrm>
          <a:prstGeom prst="rect">
            <a:avLst/>
          </a:prstGeom>
          <a:noFill/>
          <a:ln w="9525">
            <a:noFill/>
            <a:miter lim="800000"/>
            <a:headEnd/>
            <a:tailEnd/>
          </a:ln>
          <a:effectLst/>
        </p:spPr>
      </p:pic>
    </p:spTree>
    <p:extLst>
      <p:ext uri="{BB962C8B-B14F-4D97-AF65-F5344CB8AC3E}">
        <p14:creationId xmlns:p14="http://schemas.microsoft.com/office/powerpoint/2010/main" val="25174772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47" name="46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2 - Θέση περιεχομένου"/>
          <p:cNvSpPr txBox="1">
            <a:spLocks/>
          </p:cNvSpPr>
          <p:nvPr/>
        </p:nvSpPr>
        <p:spPr bwMode="auto">
          <a:xfrm>
            <a:off x="301625" y="1527175"/>
            <a:ext cx="8504238" cy="4572000"/>
          </a:xfrm>
          <a:prstGeom prst="rect">
            <a:avLst/>
          </a:prstGeom>
          <a:noFill/>
          <a:ln w="9525">
            <a:noFill/>
            <a:miter lim="800000"/>
            <a:headEnd/>
            <a:tailEnd/>
          </a:ln>
        </p:spPr>
        <p:txBody>
          <a:bodyPr>
            <a:normAutofit/>
          </a:bodyPr>
          <a:lstStyle/>
          <a:p>
            <a:pPr marL="274320" indent="-274320" fontAlgn="auto">
              <a:spcBef>
                <a:spcPct val="20000"/>
              </a:spcBef>
              <a:spcAft>
                <a:spcPts val="0"/>
              </a:spcAft>
              <a:defRPr/>
            </a:pPr>
            <a:endParaRPr lang="el-GR" sz="2000" dirty="0">
              <a:latin typeface="+mn-lt"/>
            </a:endParaRPr>
          </a:p>
        </p:txBody>
      </p:sp>
      <p:sp>
        <p:nvSpPr>
          <p:cNvPr id="7" name="1 - Τίτλος"/>
          <p:cNvSpPr txBox="1">
            <a:spLocks/>
          </p:cNvSpPr>
          <p:nvPr/>
        </p:nvSpPr>
        <p:spPr bwMode="auto">
          <a:xfrm>
            <a:off x="3491884" y="332656"/>
            <a:ext cx="5180013" cy="647700"/>
          </a:xfrm>
          <a:prstGeom prst="rect">
            <a:avLst/>
          </a:prstGeom>
          <a:noFill/>
          <a:ln w="9525">
            <a:noFill/>
            <a:miter lim="800000"/>
            <a:headEnd/>
            <a:tailEnd/>
          </a:ln>
        </p:spPr>
        <p:txBody>
          <a:bodyPr anchor="ctr"/>
          <a:lstStyle/>
          <a:p>
            <a:pPr algn="r">
              <a:defRPr/>
            </a:pPr>
            <a:endParaRPr lang="el-GR" sz="2200" b="1" dirty="0">
              <a:solidFill>
                <a:srgbClr val="FF0000"/>
              </a:solidFill>
              <a:latin typeface="+mj-lt"/>
              <a:ea typeface="+mj-ea"/>
              <a:cs typeface="+mj-cs"/>
            </a:endParaRPr>
          </a:p>
        </p:txBody>
      </p:sp>
      <p:sp>
        <p:nvSpPr>
          <p:cNvPr id="9" name="8 - Θέση αριθμού διαφάνειας"/>
          <p:cNvSpPr>
            <a:spLocks noGrp="1"/>
          </p:cNvSpPr>
          <p:nvPr>
            <p:ph type="sldNum" sz="quarter" idx="12"/>
          </p:nvPr>
        </p:nvSpPr>
        <p:spPr/>
        <p:txBody>
          <a:bodyPr/>
          <a:lstStyle/>
          <a:p>
            <a:pPr>
              <a:defRPr/>
            </a:pPr>
            <a:fld id="{9452C1E1-30A0-449C-BE3D-04F4085748E9}" type="slidenum">
              <a:rPr lang="el-GR" smtClean="0"/>
              <a:pPr>
                <a:defRPr/>
              </a:pPr>
              <a:t>66</a:t>
            </a:fld>
            <a:endParaRPr lang="el-GR" dirty="0"/>
          </a:p>
        </p:txBody>
      </p:sp>
      <p:sp>
        <p:nvSpPr>
          <p:cNvPr id="11" name="10 - Ορθογώνιο"/>
          <p:cNvSpPr/>
          <p:nvPr/>
        </p:nvSpPr>
        <p:spPr>
          <a:xfrm>
            <a:off x="1389860" y="2492896"/>
            <a:ext cx="6782540" cy="1212640"/>
          </a:xfrm>
          <a:prstGeom prst="rect">
            <a:avLst/>
          </a:prstGeom>
        </p:spPr>
        <p:txBody>
          <a:bodyPr wrap="square">
            <a:spAutoFit/>
          </a:bodyPr>
          <a:lstStyle/>
          <a:p>
            <a:pPr fontAlgn="auto">
              <a:spcBef>
                <a:spcPct val="20000"/>
              </a:spcBef>
              <a:spcAft>
                <a:spcPts val="0"/>
              </a:spcAft>
              <a:defRPr/>
            </a:pPr>
            <a:r>
              <a:rPr lang="el-GR" sz="2000" b="1" dirty="0"/>
              <a:t>    </a:t>
            </a:r>
            <a:r>
              <a:rPr lang="el-GR" sz="2000" b="1" dirty="0" smtClean="0"/>
              <a:t> </a:t>
            </a:r>
          </a:p>
          <a:p>
            <a:pPr fontAlgn="auto">
              <a:spcBef>
                <a:spcPct val="20000"/>
              </a:spcBef>
              <a:spcAft>
                <a:spcPts val="0"/>
              </a:spcAft>
              <a:defRPr/>
            </a:pPr>
            <a:r>
              <a:rPr lang="el-GR" sz="2400" b="1" dirty="0" smtClean="0"/>
              <a:t>Ευχαριστούμε </a:t>
            </a:r>
            <a:r>
              <a:rPr lang="el-GR" sz="2400" b="1" dirty="0"/>
              <a:t>πολύ για την προσοχή </a:t>
            </a:r>
            <a:r>
              <a:rPr lang="el-GR" sz="2400" b="1" dirty="0" smtClean="0"/>
              <a:t>σας !!! </a:t>
            </a:r>
            <a:endParaRPr lang="el-GR" sz="2400" b="1" dirty="0"/>
          </a:p>
          <a:p>
            <a:pPr fontAlgn="auto">
              <a:spcBef>
                <a:spcPct val="20000"/>
              </a:spcBef>
              <a:spcAft>
                <a:spcPts val="0"/>
              </a:spcAft>
              <a:defRPr/>
            </a:pPr>
            <a:r>
              <a:rPr lang="el-GR" sz="2000" b="1" dirty="0">
                <a:solidFill>
                  <a:schemeClr val="accent1">
                    <a:lumMod val="75000"/>
                  </a:schemeClr>
                </a:solidFill>
              </a:rPr>
              <a:t>            </a:t>
            </a:r>
            <a:endParaRPr lang="en-US" sz="2000" b="1" dirty="0">
              <a:solidFill>
                <a:schemeClr val="accent1">
                  <a:lumMod val="75000"/>
                </a:schemeClr>
              </a:solidFill>
            </a:endParaRPr>
          </a:p>
        </p:txBody>
      </p:sp>
    </p:spTree>
    <p:extLst>
      <p:ext uri="{BB962C8B-B14F-4D97-AF65-F5344CB8AC3E}">
        <p14:creationId xmlns:p14="http://schemas.microsoft.com/office/powerpoint/2010/main" val="3571356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5003804" y="333376"/>
            <a:ext cx="3668713" cy="647700"/>
          </a:xfrm>
        </p:spPr>
        <p:txBody>
          <a:bodyPr/>
          <a:lstStyle/>
          <a:p>
            <a:pPr algn="r" eaLnBrk="1" hangingPunct="1"/>
            <a:r>
              <a:rPr lang="fr-FR" sz="2000" b="1" dirty="0" smtClean="0">
                <a:solidFill>
                  <a:srgbClr val="C00000"/>
                </a:solidFill>
                <a:latin typeface="Arial Black" pitchFamily="34" charset="0"/>
              </a:rPr>
              <a:t>Business Model </a:t>
            </a:r>
            <a:r>
              <a:rPr lang="fr-FR" sz="2000" b="1" dirty="0" err="1" smtClean="0">
                <a:solidFill>
                  <a:srgbClr val="C00000"/>
                </a:solidFill>
                <a:latin typeface="Arial Black" pitchFamily="34" charset="0"/>
              </a:rPr>
              <a:t>Canvas</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7</a:t>
            </a:fld>
            <a:endParaRPr lang="el-GR" dirty="0"/>
          </a:p>
        </p:txBody>
      </p:sp>
      <p:sp>
        <p:nvSpPr>
          <p:cNvPr id="11" name="10 - Ορθογώνιο"/>
          <p:cNvSpPr/>
          <p:nvPr/>
        </p:nvSpPr>
        <p:spPr>
          <a:xfrm>
            <a:off x="468313" y="980729"/>
            <a:ext cx="8280400" cy="10710624"/>
          </a:xfrm>
          <a:prstGeom prst="rect">
            <a:avLst/>
          </a:prstGeom>
        </p:spPr>
        <p:txBody>
          <a:bodyPr wrap="square">
            <a:spAutoFit/>
          </a:bodyPr>
          <a:lstStyle/>
          <a:p>
            <a:pPr marL="360363" indent="-360363">
              <a:spcAft>
                <a:spcPts val="1200"/>
              </a:spcAft>
              <a:defRPr/>
            </a:pPr>
            <a:r>
              <a:rPr lang="el-GR" sz="2400" b="1" dirty="0" smtClean="0">
                <a:latin typeface="+mn-lt"/>
              </a:rPr>
              <a:t>        </a:t>
            </a:r>
          </a:p>
          <a:p>
            <a:pPr marL="360363" indent="-360363">
              <a:spcAft>
                <a:spcPts val="1200"/>
              </a:spcAft>
              <a:defRPr/>
            </a:pPr>
            <a:r>
              <a:rPr lang="el-GR" sz="2400" b="1" dirty="0" smtClean="0">
                <a:solidFill>
                  <a:srgbClr val="0000FF"/>
                </a:solidFill>
                <a:latin typeface="Arial Black" pitchFamily="34" charset="0"/>
              </a:rPr>
              <a:t>    Αντικείμενο</a:t>
            </a:r>
          </a:p>
          <a:p>
            <a:pPr marL="360363" indent="-360363">
              <a:spcAft>
                <a:spcPts val="1200"/>
              </a:spcAft>
              <a:defRPr/>
            </a:pPr>
            <a:r>
              <a:rPr lang="el-GR" sz="2400" b="1" dirty="0" smtClean="0">
                <a:latin typeface="Arial Black" pitchFamily="34" charset="0"/>
              </a:rPr>
              <a:t>    </a:t>
            </a:r>
            <a:r>
              <a:rPr lang="el-GR" sz="2000" b="1" dirty="0" smtClean="0">
                <a:latin typeface="Arial Black" pitchFamily="34" charset="0"/>
              </a:rPr>
              <a:t>Η παρουσίαση που ακολουθεί, φιλοδοξεί να σας ενημερώσει για την εξέλιξη του </a:t>
            </a:r>
            <a:r>
              <a:rPr lang="en-US" sz="2000" b="1" dirty="0" smtClean="0">
                <a:latin typeface="Arial Black" pitchFamily="34" charset="0"/>
              </a:rPr>
              <a:t>marketing, </a:t>
            </a:r>
            <a:r>
              <a:rPr lang="el-GR" sz="2000" b="1" dirty="0" smtClean="0">
                <a:latin typeface="Arial Black" pitchFamily="34" charset="0"/>
              </a:rPr>
              <a:t>την χρήση και χρησιμότητα του </a:t>
            </a:r>
            <a:r>
              <a:rPr lang="en-US" sz="2000" b="1" dirty="0" smtClean="0">
                <a:latin typeface="Arial Black" pitchFamily="34" charset="0"/>
              </a:rPr>
              <a:t>Business Model Canvas , </a:t>
            </a:r>
            <a:r>
              <a:rPr lang="el-GR" sz="2000" b="1" dirty="0" smtClean="0">
                <a:latin typeface="Arial Black" pitchFamily="34" charset="0"/>
              </a:rPr>
              <a:t>ενός σύγχρονου επιχειρηματικού εργαλείου για οποιαδήποτε επιχείρηση, που ειδικά στην περίπτωση των </a:t>
            </a:r>
            <a:r>
              <a:rPr lang="en-US" sz="2000" b="1" dirty="0" smtClean="0">
                <a:latin typeface="Arial Black" pitchFamily="34" charset="0"/>
              </a:rPr>
              <a:t>startups, </a:t>
            </a:r>
            <a:r>
              <a:rPr lang="el-GR" sz="2000" b="1" dirty="0" smtClean="0">
                <a:latin typeface="Arial Black" pitchFamily="34" charset="0"/>
              </a:rPr>
              <a:t>μεγιστοποιεί  την δυνατότητα και πιθανότητα μετατροπής της επιχειρηματικής ιδέας</a:t>
            </a:r>
            <a:r>
              <a:rPr lang="en-US" sz="2000" b="1" dirty="0" smtClean="0">
                <a:latin typeface="Arial Black" pitchFamily="34" charset="0"/>
              </a:rPr>
              <a:t> </a:t>
            </a:r>
            <a:r>
              <a:rPr lang="el-GR" sz="2000" b="1" dirty="0" smtClean="0">
                <a:latin typeface="Arial Black" pitchFamily="34" charset="0"/>
              </a:rPr>
              <a:t>σε βιώσιμη</a:t>
            </a:r>
            <a:r>
              <a:rPr lang="en-US" sz="2000" b="1" dirty="0" smtClean="0">
                <a:latin typeface="Arial Black" pitchFamily="34" charset="0"/>
              </a:rPr>
              <a:t> </a:t>
            </a:r>
            <a:r>
              <a:rPr lang="el-GR" sz="2000" b="1" dirty="0" smtClean="0">
                <a:latin typeface="Arial Black" pitchFamily="34" charset="0"/>
              </a:rPr>
              <a:t>επιχείρηση.</a:t>
            </a:r>
          </a:p>
          <a:p>
            <a:pPr marL="360363" indent="-360363">
              <a:spcAft>
                <a:spcPts val="1200"/>
              </a:spcAft>
              <a:defRPr/>
            </a:pPr>
            <a:r>
              <a:rPr lang="el-GR" sz="2000" b="1" dirty="0" smtClean="0">
                <a:latin typeface="Arial Black" pitchFamily="34" charset="0"/>
              </a:rPr>
              <a:t>    Το </a:t>
            </a:r>
            <a:r>
              <a:rPr lang="en-US" sz="2000" b="1" dirty="0" smtClean="0">
                <a:latin typeface="Arial Black" pitchFamily="34" charset="0"/>
              </a:rPr>
              <a:t>BMC </a:t>
            </a:r>
            <a:r>
              <a:rPr lang="el-GR" sz="2000" b="1" dirty="0" smtClean="0">
                <a:latin typeface="Arial Black" pitchFamily="34" charset="0"/>
              </a:rPr>
              <a:t>είναι επινόηση του </a:t>
            </a:r>
            <a:r>
              <a:rPr lang="en-US" sz="2000" b="1" dirty="0" smtClean="0">
                <a:latin typeface="Arial Black" pitchFamily="34" charset="0"/>
              </a:rPr>
              <a:t>Alexander </a:t>
            </a:r>
            <a:r>
              <a:rPr lang="en-US" sz="2000" b="1" dirty="0" err="1" smtClean="0">
                <a:latin typeface="Arial Black" pitchFamily="34" charset="0"/>
              </a:rPr>
              <a:t>Osterwalder</a:t>
            </a:r>
            <a:r>
              <a:rPr lang="en-US" sz="2000" b="1" dirty="0" smtClean="0">
                <a:latin typeface="Arial Black" pitchFamily="34" charset="0"/>
              </a:rPr>
              <a:t>, </a:t>
            </a:r>
            <a:r>
              <a:rPr lang="el-GR" sz="2000" b="1" dirty="0" smtClean="0">
                <a:latin typeface="Arial Black" pitchFamily="34" charset="0"/>
              </a:rPr>
              <a:t>και είναι από τις ελάχιστες περιπτώσεις που ένα </a:t>
            </a:r>
            <a:r>
              <a:rPr lang="el-GR" sz="2000" b="1" dirty="0" err="1" smtClean="0">
                <a:latin typeface="Arial Black" pitchFamily="34" charset="0"/>
              </a:rPr>
              <a:t>Ευρωπαικό</a:t>
            </a:r>
            <a:r>
              <a:rPr lang="el-GR" sz="2000" b="1" dirty="0" smtClean="0">
                <a:latin typeface="Arial Black" pitchFamily="34" charset="0"/>
              </a:rPr>
              <a:t> επιχειρηματικό εργαλείο κατακτά τις ΗΠΑ.</a:t>
            </a:r>
          </a:p>
          <a:p>
            <a:pPr marL="360363" indent="-360363">
              <a:spcAft>
                <a:spcPts val="1200"/>
              </a:spcAft>
              <a:defRPr/>
            </a:pPr>
            <a:endParaRPr lang="el-GR" sz="2400" b="1" dirty="0" smtClean="0">
              <a:latin typeface="Arial Black" pitchFamily="34" charset="0"/>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5004048" y="332656"/>
            <a:ext cx="3668713" cy="647700"/>
          </a:xfrm>
        </p:spPr>
        <p:txBody>
          <a:bodyPr/>
          <a:lstStyle/>
          <a:p>
            <a:pPr algn="r" eaLnBrk="1" hangingPunct="1"/>
            <a:r>
              <a:rPr lang="fr-FR" sz="2000" b="1" dirty="0" smtClean="0">
                <a:solidFill>
                  <a:srgbClr val="C00000"/>
                </a:solidFill>
                <a:latin typeface="Arial Black" pitchFamily="34" charset="0"/>
              </a:rPr>
              <a:t>Business Model </a:t>
            </a:r>
            <a:r>
              <a:rPr lang="fr-FR" sz="2000" b="1" dirty="0" err="1" smtClean="0">
                <a:solidFill>
                  <a:srgbClr val="C00000"/>
                </a:solidFill>
                <a:latin typeface="Arial Black" pitchFamily="34" charset="0"/>
              </a:rPr>
              <a:t>Canvas</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467544" y="908720"/>
            <a:ext cx="8676456"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8</a:t>
            </a:fld>
            <a:endParaRPr lang="el-GR" dirty="0"/>
          </a:p>
        </p:txBody>
      </p:sp>
      <p:sp>
        <p:nvSpPr>
          <p:cNvPr id="11" name="10 - Ορθογώνιο"/>
          <p:cNvSpPr/>
          <p:nvPr/>
        </p:nvSpPr>
        <p:spPr>
          <a:xfrm>
            <a:off x="611561" y="980727"/>
            <a:ext cx="8137152" cy="6063198"/>
          </a:xfrm>
          <a:prstGeom prst="rect">
            <a:avLst/>
          </a:prstGeom>
        </p:spPr>
        <p:txBody>
          <a:bodyPr wrap="square">
            <a:spAutoFit/>
          </a:bodyPr>
          <a:lstStyle/>
          <a:p>
            <a:pPr marL="360363" indent="-360363">
              <a:spcAft>
                <a:spcPts val="1200"/>
              </a:spcAft>
              <a:defRPr/>
            </a:pPr>
            <a:endParaRPr lang="el-GR" sz="2400" dirty="0" smtClean="0">
              <a:solidFill>
                <a:srgbClr val="0000FF"/>
              </a:solidFill>
              <a:latin typeface="Arial Black" pitchFamily="34" charset="0"/>
            </a:endParaRPr>
          </a:p>
          <a:p>
            <a:pPr marL="360363" indent="-360363">
              <a:spcAft>
                <a:spcPts val="1200"/>
              </a:spcAft>
              <a:defRPr/>
            </a:pPr>
            <a:r>
              <a:rPr lang="el-GR" sz="2400" dirty="0" smtClean="0">
                <a:solidFill>
                  <a:srgbClr val="0000FF"/>
                </a:solidFill>
                <a:latin typeface="Arial Black" pitchFamily="34" charset="0"/>
              </a:rPr>
              <a:t>Περιεχόμενα</a:t>
            </a:r>
          </a:p>
          <a:p>
            <a:pPr marL="360363" indent="-360363">
              <a:spcAft>
                <a:spcPts val="1200"/>
              </a:spcAft>
              <a:buFont typeface="Arial" pitchFamily="34" charset="0"/>
              <a:buChar char="•"/>
              <a:defRPr/>
            </a:pPr>
            <a:r>
              <a:rPr lang="en-US" dirty="0" smtClean="0">
                <a:latin typeface="Arial Black" pitchFamily="34" charset="0"/>
              </a:rPr>
              <a:t> </a:t>
            </a:r>
            <a:r>
              <a:rPr lang="el-GR" sz="2000" dirty="0" smtClean="0">
                <a:latin typeface="Arial Black" pitchFamily="34" charset="0"/>
              </a:rPr>
              <a:t>Τι είναι μια </a:t>
            </a:r>
            <a:r>
              <a:rPr lang="en-US" sz="2000" dirty="0" smtClean="0">
                <a:latin typeface="Arial Black" pitchFamily="34" charset="0"/>
              </a:rPr>
              <a:t>startup</a:t>
            </a:r>
            <a:r>
              <a:rPr lang="el-GR" sz="2000" dirty="0" smtClean="0">
                <a:latin typeface="Arial Black" pitchFamily="34" charset="0"/>
              </a:rPr>
              <a:t>, και ποια είναι τα στάδια εξέλιξης    της</a:t>
            </a:r>
          </a:p>
          <a:p>
            <a:pPr marL="360363" indent="-360363">
              <a:spcAft>
                <a:spcPts val="1200"/>
              </a:spcAft>
              <a:buFont typeface="Arial" pitchFamily="34" charset="0"/>
              <a:buChar char="•"/>
              <a:defRPr/>
            </a:pPr>
            <a:r>
              <a:rPr lang="el-GR" sz="2000" dirty="0" smtClean="0">
                <a:latin typeface="Arial Black" pitchFamily="34" charset="0"/>
              </a:rPr>
              <a:t> Το ποσοστό και οι λόγοι αποτυχίας των </a:t>
            </a:r>
            <a:r>
              <a:rPr lang="en-US" sz="2000" dirty="0" smtClean="0">
                <a:latin typeface="Arial Black" pitchFamily="34" charset="0"/>
              </a:rPr>
              <a:t>startups</a:t>
            </a:r>
            <a:endParaRPr lang="el-GR" sz="2000" dirty="0" smtClean="0">
              <a:latin typeface="Arial Black" pitchFamily="34" charset="0"/>
            </a:endParaRPr>
          </a:p>
          <a:p>
            <a:pPr marL="360363" indent="-360363">
              <a:spcAft>
                <a:spcPts val="1200"/>
              </a:spcAft>
              <a:buFont typeface="Arial" pitchFamily="34" charset="0"/>
              <a:buChar char="•"/>
              <a:defRPr/>
            </a:pPr>
            <a:r>
              <a:rPr lang="el-GR" sz="2000" dirty="0" smtClean="0">
                <a:latin typeface="Arial Black" pitchFamily="34" charset="0"/>
              </a:rPr>
              <a:t> Η εξέλιξη του </a:t>
            </a:r>
            <a:r>
              <a:rPr lang="en-US" sz="2000" dirty="0" smtClean="0">
                <a:latin typeface="Arial Black" pitchFamily="34" charset="0"/>
              </a:rPr>
              <a:t>marketing </a:t>
            </a:r>
            <a:endParaRPr lang="el-GR" sz="2000" dirty="0" smtClean="0">
              <a:latin typeface="Arial Black" pitchFamily="34" charset="0"/>
            </a:endParaRPr>
          </a:p>
          <a:p>
            <a:pPr marL="360363" indent="-360363">
              <a:spcAft>
                <a:spcPts val="1200"/>
              </a:spcAft>
              <a:buFont typeface="Arial" pitchFamily="34" charset="0"/>
              <a:buChar char="•"/>
              <a:defRPr/>
            </a:pPr>
            <a:r>
              <a:rPr lang="el-GR" sz="2000" dirty="0" smtClean="0">
                <a:latin typeface="Arial Black" pitchFamily="34" charset="0"/>
              </a:rPr>
              <a:t> Από την </a:t>
            </a:r>
            <a:r>
              <a:rPr lang="el-GR" sz="2000" dirty="0" err="1" smtClean="0">
                <a:latin typeface="Arial Black" pitchFamily="34" charset="0"/>
              </a:rPr>
              <a:t>προϊοντική</a:t>
            </a:r>
            <a:r>
              <a:rPr lang="el-GR" sz="2000" dirty="0" smtClean="0">
                <a:latin typeface="Arial Black" pitchFamily="34" charset="0"/>
              </a:rPr>
              <a:t> στην πελατοκεντρική προσέγγιση</a:t>
            </a:r>
          </a:p>
          <a:p>
            <a:pPr marL="360363" indent="-360363">
              <a:spcAft>
                <a:spcPts val="1200"/>
              </a:spcAft>
              <a:buFont typeface="Arial" pitchFamily="34" charset="0"/>
              <a:buChar char="•"/>
              <a:defRPr/>
            </a:pPr>
            <a:r>
              <a:rPr lang="el-GR" sz="2000" dirty="0" smtClean="0">
                <a:latin typeface="Arial Black" pitchFamily="34" charset="0"/>
              </a:rPr>
              <a:t> Από το </a:t>
            </a:r>
            <a:r>
              <a:rPr lang="el-GR" sz="2000" dirty="0" err="1" smtClean="0">
                <a:latin typeface="Arial Black" pitchFamily="34" charset="0"/>
              </a:rPr>
              <a:t>προϊοντικό</a:t>
            </a:r>
            <a:r>
              <a:rPr lang="en-US" sz="2000" dirty="0" smtClean="0">
                <a:latin typeface="Arial Black" pitchFamily="34" charset="0"/>
              </a:rPr>
              <a:t>  AIDA, </a:t>
            </a:r>
            <a:r>
              <a:rPr lang="el-GR" sz="2000" dirty="0" smtClean="0">
                <a:latin typeface="Arial Black" pitchFamily="34" charset="0"/>
              </a:rPr>
              <a:t>στο αγοραστικό ταξίδι του    πελάτη</a:t>
            </a:r>
          </a:p>
          <a:p>
            <a:pPr marL="360363" indent="-360363">
              <a:spcAft>
                <a:spcPts val="1200"/>
              </a:spcAft>
              <a:buFont typeface="Arial" pitchFamily="34" charset="0"/>
              <a:buChar char="•"/>
              <a:defRPr/>
            </a:pPr>
            <a:r>
              <a:rPr lang="el-GR" sz="2000" dirty="0" smtClean="0">
                <a:latin typeface="Arial Black" pitchFamily="34" charset="0"/>
              </a:rPr>
              <a:t>Η χαρτογράφηση των σημείων επαφής (</a:t>
            </a:r>
            <a:r>
              <a:rPr lang="en-US" sz="2000" dirty="0" err="1" smtClean="0">
                <a:latin typeface="Arial Black" pitchFamily="34" charset="0"/>
              </a:rPr>
              <a:t>Touchpoint</a:t>
            </a:r>
            <a:r>
              <a:rPr lang="en-US" sz="2000" dirty="0" smtClean="0">
                <a:latin typeface="Arial Black" pitchFamily="34" charset="0"/>
              </a:rPr>
              <a:t> Mapping)</a:t>
            </a:r>
            <a:r>
              <a:rPr lang="el-GR" sz="2000" dirty="0" smtClean="0">
                <a:latin typeface="Arial Black" pitchFamily="34" charset="0"/>
              </a:rPr>
              <a:t> </a:t>
            </a:r>
          </a:p>
          <a:p>
            <a:pPr marL="360363" indent="-360363">
              <a:spcAft>
                <a:spcPts val="1200"/>
              </a:spcAft>
              <a:defRPr/>
            </a:pPr>
            <a:endParaRPr lang="en-US" sz="2000" dirty="0" smtClean="0">
              <a:latin typeface="+mn-lt"/>
            </a:endParaRPr>
          </a:p>
          <a:p>
            <a:pPr marL="360363" indent="-360363">
              <a:spcAft>
                <a:spcPts val="1200"/>
              </a:spcAft>
              <a:defRPr/>
            </a:pPr>
            <a:endParaRPr lang="en-US" sz="2000" dirty="0" smtClean="0">
              <a:latin typeface="+mn-lt"/>
            </a:endParaRPr>
          </a:p>
          <a:p>
            <a:pPr marL="360363" indent="-360363">
              <a:spcAft>
                <a:spcPts val="1200"/>
              </a:spcAft>
              <a:defRPr/>
            </a:pPr>
            <a:r>
              <a:rPr lang="en-US" sz="2000" dirty="0" smtClean="0">
                <a:latin typeface="+mn-lt"/>
              </a:rPr>
              <a:t> </a:t>
            </a:r>
            <a:endParaRPr lang="el-GR" sz="20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ctrTitle"/>
          </p:nvPr>
        </p:nvSpPr>
        <p:spPr>
          <a:xfrm>
            <a:off x="5003804" y="333376"/>
            <a:ext cx="3668713" cy="647700"/>
          </a:xfrm>
        </p:spPr>
        <p:txBody>
          <a:bodyPr/>
          <a:lstStyle/>
          <a:p>
            <a:pPr algn="r" eaLnBrk="1" hangingPunct="1"/>
            <a:r>
              <a:rPr lang="fr-FR" sz="2000" b="1" dirty="0" smtClean="0">
                <a:solidFill>
                  <a:srgbClr val="C00000"/>
                </a:solidFill>
                <a:latin typeface="Arial Black" pitchFamily="34" charset="0"/>
              </a:rPr>
              <a:t>Business Model </a:t>
            </a:r>
            <a:r>
              <a:rPr lang="fr-FR" sz="2000" b="1" dirty="0" err="1" smtClean="0">
                <a:solidFill>
                  <a:srgbClr val="C00000"/>
                </a:solidFill>
                <a:latin typeface="Arial Black" pitchFamily="34" charset="0"/>
              </a:rPr>
              <a:t>Canvas</a:t>
            </a:r>
            <a:endParaRPr lang="el-GR" sz="2000" b="1" dirty="0" smtClean="0">
              <a:solidFill>
                <a:srgbClr val="C00000"/>
              </a:solidFill>
              <a:latin typeface="Arial Black" pitchFamily="34" charset="0"/>
            </a:endParaRPr>
          </a:p>
        </p:txBody>
      </p:sp>
      <p:pic>
        <p:nvPicPr>
          <p:cNvPr id="4608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92" y="333378"/>
            <a:ext cx="1989137" cy="479425"/>
          </a:xfrm>
          <a:prstGeom prst="rect">
            <a:avLst/>
          </a:prstGeom>
          <a:noFill/>
          <a:ln w="9525">
            <a:noFill/>
            <a:miter lim="800000"/>
            <a:headEnd/>
            <a:tailEnd/>
          </a:ln>
        </p:spPr>
      </p:pic>
      <p:cxnSp>
        <p:nvCxnSpPr>
          <p:cNvPr id="6" name="5 - Ευθεία γραμμή σύνδεσης"/>
          <p:cNvCxnSpPr/>
          <p:nvPr/>
        </p:nvCxnSpPr>
        <p:spPr>
          <a:xfrm>
            <a:off x="395292" y="908050"/>
            <a:ext cx="8353425"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8 - Θέση αριθμού διαφάνειας"/>
          <p:cNvSpPr>
            <a:spLocks noGrp="1"/>
          </p:cNvSpPr>
          <p:nvPr>
            <p:ph type="sldNum" sz="quarter" idx="12"/>
          </p:nvPr>
        </p:nvSpPr>
        <p:spPr/>
        <p:txBody>
          <a:bodyPr/>
          <a:lstStyle/>
          <a:p>
            <a:pPr>
              <a:defRPr/>
            </a:pPr>
            <a:fld id="{F62361EC-41B3-4252-B112-DCC3247C788B}" type="slidenum">
              <a:rPr lang="el-GR"/>
              <a:pPr>
                <a:defRPr/>
              </a:pPr>
              <a:t>9</a:t>
            </a:fld>
            <a:endParaRPr lang="el-GR" dirty="0"/>
          </a:p>
        </p:txBody>
      </p:sp>
      <p:sp>
        <p:nvSpPr>
          <p:cNvPr id="11" name="10 - Ορθογώνιο"/>
          <p:cNvSpPr/>
          <p:nvPr/>
        </p:nvSpPr>
        <p:spPr>
          <a:xfrm>
            <a:off x="468313" y="980728"/>
            <a:ext cx="8280400" cy="7478970"/>
          </a:xfrm>
          <a:prstGeom prst="rect">
            <a:avLst/>
          </a:prstGeom>
        </p:spPr>
        <p:txBody>
          <a:bodyPr wrap="square">
            <a:spAutoFit/>
          </a:bodyPr>
          <a:lstStyle/>
          <a:p>
            <a:pPr marL="360363" indent="-360363">
              <a:spcAft>
                <a:spcPts val="1200"/>
              </a:spcAft>
              <a:defRPr/>
            </a:pPr>
            <a:r>
              <a:rPr lang="el-GR" sz="2400" b="1" dirty="0" smtClean="0">
                <a:latin typeface="+mn-lt"/>
              </a:rPr>
              <a:t>        </a:t>
            </a:r>
            <a:endParaRPr lang="el-GR" sz="2400" b="1" dirty="0" smtClean="0">
              <a:solidFill>
                <a:srgbClr val="0000FF"/>
              </a:solidFill>
              <a:latin typeface="+mn-lt"/>
            </a:endParaRPr>
          </a:p>
          <a:p>
            <a:pPr marL="360363" indent="-360363">
              <a:spcAft>
                <a:spcPts val="1200"/>
              </a:spcAft>
              <a:defRPr/>
            </a:pPr>
            <a:r>
              <a:rPr lang="el-GR" sz="2400" b="1" dirty="0" smtClean="0">
                <a:solidFill>
                  <a:srgbClr val="0000FF"/>
                </a:solidFill>
                <a:latin typeface="Arial Black" pitchFamily="34" charset="0"/>
              </a:rPr>
              <a:t>  Περιεχόμενα (συν.)</a:t>
            </a:r>
          </a:p>
          <a:p>
            <a:pPr marL="360363" indent="-360363">
              <a:spcAft>
                <a:spcPts val="1200"/>
              </a:spcAft>
              <a:defRPr/>
            </a:pPr>
            <a:endParaRPr lang="el-GR" sz="2400" b="1" dirty="0" smtClean="0">
              <a:latin typeface="Arial Black" pitchFamily="34" charset="0"/>
            </a:endParaRPr>
          </a:p>
          <a:p>
            <a:pPr marL="360363" indent="-360363">
              <a:spcAft>
                <a:spcPts val="1200"/>
              </a:spcAft>
              <a:defRPr/>
            </a:pPr>
            <a:endParaRPr lang="el-GR" sz="2400" b="1" dirty="0" smtClean="0">
              <a:latin typeface="Arial Black" pitchFamily="34" charset="0"/>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2400" b="1" dirty="0" smtClean="0">
              <a:latin typeface="+mn-lt"/>
            </a:endParaRPr>
          </a:p>
          <a:p>
            <a:pPr marL="360363" indent="-360363">
              <a:spcAft>
                <a:spcPts val="1200"/>
              </a:spcAft>
              <a:defRPr/>
            </a:pPr>
            <a:endParaRPr lang="el-GR" sz="1200" dirty="0" smtClean="0">
              <a:latin typeface="+mn-lt"/>
            </a:endParaRPr>
          </a:p>
          <a:p>
            <a:pPr marL="360363" indent="-360363">
              <a:spcAft>
                <a:spcPts val="600"/>
              </a:spcAft>
              <a:defRPr/>
            </a:pPr>
            <a:endParaRPr lang="en-US"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smtClean="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l-GR" sz="2000" dirty="0">
                <a:latin typeface="+mn-lt"/>
              </a:rPr>
              <a:t> </a:t>
            </a:r>
            <a:endParaRPr lang="en-US" sz="2000" dirty="0">
              <a:latin typeface="+mn-lt"/>
            </a:endParaRPr>
          </a:p>
          <a:p>
            <a:pPr marL="360363" indent="-360363">
              <a:spcAft>
                <a:spcPts val="600"/>
              </a:spcAft>
              <a:defRPr/>
            </a:pPr>
            <a:endParaRPr lang="el-GR" sz="2000" dirty="0">
              <a:latin typeface="+mn-lt"/>
            </a:endParaRPr>
          </a:p>
          <a:p>
            <a:pPr marL="360363" indent="-360363">
              <a:spcAft>
                <a:spcPts val="600"/>
              </a:spcAft>
              <a:defRPr/>
            </a:pPr>
            <a:endParaRPr lang="el-GR" sz="2000" dirty="0">
              <a:latin typeface="+mn-lt"/>
            </a:endParaRPr>
          </a:p>
          <a:p>
            <a:pPr marL="360363" indent="-360363">
              <a:spcAft>
                <a:spcPts val="600"/>
              </a:spcAft>
              <a:defRPr/>
            </a:pPr>
            <a:r>
              <a:rPr lang="en-US" sz="2000" dirty="0">
                <a:latin typeface="+mn-lt"/>
              </a:rPr>
              <a:t> </a:t>
            </a:r>
            <a:endParaRPr lang="el-GR" sz="2000" dirty="0">
              <a:latin typeface="+mn-lt"/>
            </a:endParaRPr>
          </a:p>
        </p:txBody>
      </p:sp>
      <p:sp>
        <p:nvSpPr>
          <p:cNvPr id="7" name="6 - Ορθογώνιο"/>
          <p:cNvSpPr/>
          <p:nvPr/>
        </p:nvSpPr>
        <p:spPr>
          <a:xfrm>
            <a:off x="683568" y="2105561"/>
            <a:ext cx="6840760" cy="2523768"/>
          </a:xfrm>
          <a:prstGeom prst="rect">
            <a:avLst/>
          </a:prstGeom>
        </p:spPr>
        <p:txBody>
          <a:bodyPr wrap="square">
            <a:spAutoFit/>
          </a:bodyPr>
          <a:lstStyle/>
          <a:p>
            <a:pPr marL="360363" indent="-360363">
              <a:spcAft>
                <a:spcPts val="1200"/>
              </a:spcAft>
              <a:buFont typeface="Arial" pitchFamily="34" charset="0"/>
              <a:buChar char="•"/>
              <a:defRPr/>
            </a:pPr>
            <a:r>
              <a:rPr lang="el-GR" dirty="0" smtClean="0">
                <a:latin typeface="Arial Black" pitchFamily="34" charset="0"/>
              </a:rPr>
              <a:t>Από τα 4Ρ του μίγματος </a:t>
            </a:r>
            <a:r>
              <a:rPr lang="en-US" dirty="0" smtClean="0">
                <a:latin typeface="Arial Black" pitchFamily="34" charset="0"/>
              </a:rPr>
              <a:t> marketing, </a:t>
            </a:r>
            <a:r>
              <a:rPr lang="el-GR" dirty="0" smtClean="0">
                <a:latin typeface="Arial Black" pitchFamily="34" charset="0"/>
              </a:rPr>
              <a:t>στο </a:t>
            </a:r>
            <a:r>
              <a:rPr lang="en-US" dirty="0" smtClean="0">
                <a:latin typeface="Arial Black" pitchFamily="34" charset="0"/>
              </a:rPr>
              <a:t>SAVE</a:t>
            </a:r>
          </a:p>
          <a:p>
            <a:pPr marL="360363" indent="-360363">
              <a:spcAft>
                <a:spcPts val="1200"/>
              </a:spcAft>
              <a:buFont typeface="Arial" pitchFamily="34" charset="0"/>
              <a:buChar char="•"/>
              <a:defRPr/>
            </a:pPr>
            <a:r>
              <a:rPr lang="el-GR" dirty="0" smtClean="0">
                <a:latin typeface="Arial Black" pitchFamily="34" charset="0"/>
              </a:rPr>
              <a:t>Παραδείγματα εφαρμογής του </a:t>
            </a:r>
            <a:r>
              <a:rPr lang="en-US" dirty="0" smtClean="0">
                <a:latin typeface="Arial Black" pitchFamily="34" charset="0"/>
              </a:rPr>
              <a:t> SAVE</a:t>
            </a:r>
          </a:p>
          <a:p>
            <a:pPr marL="360363" indent="-360363">
              <a:spcAft>
                <a:spcPts val="1200"/>
              </a:spcAft>
              <a:buFont typeface="Arial" pitchFamily="34" charset="0"/>
              <a:buChar char="•"/>
              <a:defRPr/>
            </a:pPr>
            <a:r>
              <a:rPr lang="el-GR" dirty="0" smtClean="0">
                <a:latin typeface="Arial Black" pitchFamily="34" charset="0"/>
              </a:rPr>
              <a:t>Ορισμός, χρήση και χρησιμότητα του </a:t>
            </a:r>
            <a:r>
              <a:rPr lang="en-US" dirty="0" smtClean="0">
                <a:latin typeface="Arial Black" pitchFamily="34" charset="0"/>
              </a:rPr>
              <a:t>BMC</a:t>
            </a:r>
            <a:endParaRPr lang="el-GR" dirty="0" smtClean="0">
              <a:latin typeface="Arial Black" pitchFamily="34" charset="0"/>
            </a:endParaRPr>
          </a:p>
          <a:p>
            <a:pPr marL="360363" indent="-360363">
              <a:spcAft>
                <a:spcPts val="1200"/>
              </a:spcAft>
              <a:buFont typeface="Arial" pitchFamily="34" charset="0"/>
              <a:buChar char="•"/>
              <a:defRPr/>
            </a:pPr>
            <a:r>
              <a:rPr lang="el-GR" dirty="0" smtClean="0">
                <a:latin typeface="Arial Black" pitchFamily="34" charset="0"/>
              </a:rPr>
              <a:t>Περιεχόμενο ενοτήτων του ΒΜ</a:t>
            </a:r>
            <a:r>
              <a:rPr lang="en-US" dirty="0" smtClean="0">
                <a:latin typeface="Arial Black" pitchFamily="34" charset="0"/>
              </a:rPr>
              <a:t>C</a:t>
            </a:r>
          </a:p>
          <a:p>
            <a:pPr marL="360363" indent="-360363">
              <a:spcAft>
                <a:spcPts val="1200"/>
              </a:spcAft>
              <a:buFont typeface="Arial" pitchFamily="34" charset="0"/>
              <a:buChar char="•"/>
              <a:defRPr/>
            </a:pPr>
            <a:r>
              <a:rPr lang="el-GR" dirty="0" smtClean="0">
                <a:latin typeface="Arial Black" pitchFamily="34" charset="0"/>
              </a:rPr>
              <a:t>Παραδείγματα </a:t>
            </a:r>
            <a:r>
              <a:rPr lang="en-US" dirty="0" smtClean="0">
                <a:latin typeface="Arial Black" pitchFamily="34" charset="0"/>
              </a:rPr>
              <a:t>BMC (Top </a:t>
            </a:r>
            <a:r>
              <a:rPr lang="en-US" dirty="0" err="1" smtClean="0">
                <a:latin typeface="Arial Black" pitchFamily="34" charset="0"/>
              </a:rPr>
              <a:t>MeliBee</a:t>
            </a:r>
            <a:r>
              <a:rPr lang="en-US" dirty="0" smtClean="0">
                <a:latin typeface="Arial Black" pitchFamily="34" charset="0"/>
              </a:rPr>
              <a:t>, </a:t>
            </a:r>
            <a:r>
              <a:rPr lang="en-US" dirty="0">
                <a:latin typeface="Arial Black" pitchFamily="34" charset="0"/>
              </a:rPr>
              <a:t>Ryan Air)</a:t>
            </a:r>
            <a:endParaRPr lang="en-US" dirty="0" smtClean="0">
              <a:latin typeface="Arial Black" pitchFamily="34" charset="0"/>
            </a:endParaRPr>
          </a:p>
          <a:p>
            <a:pPr marL="360363" indent="-360363">
              <a:spcAft>
                <a:spcPts val="1200"/>
              </a:spcAft>
              <a:buFont typeface="Arial" pitchFamily="34" charset="0"/>
              <a:buChar char="•"/>
              <a:defRPr/>
            </a:pPr>
            <a:r>
              <a:rPr lang="el-GR" dirty="0" smtClean="0">
                <a:latin typeface="Arial Black" pitchFamily="34" charset="0"/>
              </a:rPr>
              <a:t>Από το </a:t>
            </a:r>
            <a:r>
              <a:rPr lang="en-US" dirty="0" smtClean="0">
                <a:latin typeface="Arial Black" pitchFamily="34" charset="0"/>
              </a:rPr>
              <a:t>BMC </a:t>
            </a:r>
            <a:r>
              <a:rPr lang="el-GR" dirty="0" smtClean="0">
                <a:latin typeface="Arial Black" pitchFamily="34" charset="0"/>
              </a:rPr>
              <a:t>στο Επιχειρηματικό σχέδιο</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7242</TotalTime>
  <Words>4728</Words>
  <Application>Microsoft Office PowerPoint</Application>
  <PresentationFormat>Προβολή στην οθόνη (4:3)</PresentationFormat>
  <Paragraphs>1148</Paragraphs>
  <Slides>66</Slides>
  <Notes>10</Notes>
  <HiddenSlides>0</HiddenSlides>
  <MMClips>1</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66</vt:i4>
      </vt:variant>
    </vt:vector>
  </HeadingPairs>
  <TitlesOfParts>
    <vt:vector size="76" baseType="lpstr">
      <vt:lpstr>宋体</vt:lpstr>
      <vt:lpstr>Arial</vt:lpstr>
      <vt:lpstr>Arial Black</vt:lpstr>
      <vt:lpstr>Calibri</vt:lpstr>
      <vt:lpstr>Courier New</vt:lpstr>
      <vt:lpstr>DFKai-SB</vt:lpstr>
      <vt:lpstr>Impact</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Περιεχόμενο BMC Workshop</vt:lpstr>
      <vt:lpstr>Business Model Canvas</vt:lpstr>
      <vt:lpstr>Business Model Canvas</vt:lpstr>
      <vt:lpstr>Business Model Canvas</vt:lpstr>
      <vt:lpstr>Business Model Canvas</vt:lpstr>
      <vt:lpstr>Business Model Canvas</vt:lpstr>
      <vt:lpstr>                                                              Why 9 out of 10 startups fail,                                                               (according to their founders) </vt:lpstr>
      <vt:lpstr> Business Model Canvas</vt:lpstr>
      <vt:lpstr>Παρουσίαση του PowerPoint</vt:lpstr>
      <vt:lpstr>       Από τα 4Ρ του Marketing Mix στο Business Model Canvas</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Από τα 4Ρ του Marketing Mix στο Business Model Canvas  </vt:lpstr>
      <vt:lpstr>Business Model Canvas    </vt:lpstr>
      <vt:lpstr>                                                                                                                                                    Από τα 4Ρ του Marketing Mix στο Business Model Canvas  </vt:lpstr>
      <vt:lpstr>Παρουσίαση του PowerPoint</vt:lpstr>
      <vt:lpstr>Από τα 4Ρ του Marketing Mix  στο Business Model Canvas </vt:lpstr>
      <vt:lpstr>Από τα 4Ρ του Marketing Mix  στο Business Model Canvas </vt:lpstr>
      <vt:lpstr>Από τα 4Ρ του Marketing Mix  στο Business Model Canvas </vt:lpstr>
      <vt:lpstr>Από τα 4Ρ του Marketing Mix  στο Business Model Canvas  </vt:lpstr>
      <vt:lpstr>Από τα 4Ρ του Marketing Mix  στο Business Model Canvas </vt:lpstr>
      <vt:lpstr>Παρουσίαση του PowerPoint</vt:lpstr>
      <vt:lpstr>Παρουσίαση του PowerPoint</vt:lpstr>
      <vt:lpstr>Business Model Canvas</vt:lpstr>
      <vt:lpstr>Βusiness Model Canvas </vt:lpstr>
      <vt:lpstr>Business Model Canvas  Βασικό περιεχόμενο των 9 ενοτήτων </vt:lpstr>
      <vt:lpstr>  Business Model Canvas</vt:lpstr>
      <vt:lpstr>Business Model Canvas (Περιγραφή)  Ερωτήσεις συμπλήρωσης των 9 ενοτήτων </vt:lpstr>
      <vt:lpstr>Business Model Canvas    </vt:lpstr>
      <vt:lpstr>Business Model Canvas</vt:lpstr>
      <vt:lpstr>Business Model Canvas    </vt:lpstr>
      <vt:lpstr>Παρουσίαση του PowerPoint</vt:lpstr>
      <vt:lpstr> Business Model Canvas &amp; Ελληνικό Μέλι  </vt:lpstr>
      <vt:lpstr> Business Model Canvas &amp; Ελληνικό Μέλι  </vt:lpstr>
      <vt:lpstr>Business Model Canvas Εταιρία Παραγωγής και Διανομής Μελιού</vt:lpstr>
      <vt:lpstr>Business Model Canvas Εταιρία Παραγωγής και Διανομής Μελιού</vt:lpstr>
      <vt:lpstr>Business Model Canvas Εταιρία Παραγωγής και Διανομής Μελιού</vt:lpstr>
      <vt:lpstr>Business Model Canvas Εταιρία Παραγωγής και Διανομής Μελιού</vt:lpstr>
      <vt:lpstr>Business Model Canvas Εταιρία Παραγωγής και Διανομής Μελιού</vt:lpstr>
      <vt:lpstr>Ειδική συσκευασία Μελιού για Βάπτιση   </vt:lpstr>
      <vt:lpstr>Παρουσίαση του PowerPoint</vt:lpstr>
      <vt:lpstr>Business Model Canvas</vt:lpstr>
      <vt:lpstr>Business Model Canvas</vt:lpstr>
      <vt:lpstr>Παρουσίαση του PowerPoint</vt:lpstr>
      <vt:lpstr>Business Model Canvas</vt:lpstr>
      <vt:lpstr>Ryanair’s Business Model</vt:lpstr>
      <vt:lpstr>                                                                                                 Business Model Canvas  Στην συνέχεια βλέπουμε μια επίσης ενδιαφέρουσα  συστημική απεικόνιση του επιχειρηματικού μοντέλου Ryan Air, όπου διακρίνουμε τις κύριες στρατηγικές «επιλογές» (bold στοιχεία), και τις επακόλουθες «συνέπειες».   </vt:lpstr>
      <vt:lpstr>                                                                                                                                                                                                                                                                                                                                                                                                                        Business Model Canvas                                                     </vt:lpstr>
      <vt:lpstr>Business Model Canvas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TOPPLAN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 Canvas</dc:title>
  <dc:creator>Anna Papakostidou</dc:creator>
  <cp:lastModifiedBy>Dimitris Kalogeras</cp:lastModifiedBy>
  <cp:revision>950</cp:revision>
  <dcterms:created xsi:type="dcterms:W3CDTF">2013-10-22T08:23:04Z</dcterms:created>
  <dcterms:modified xsi:type="dcterms:W3CDTF">2015-11-26T14:14:07Z</dcterms:modified>
</cp:coreProperties>
</file>